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6" r:id="rId3"/>
    <p:sldId id="257" r:id="rId4"/>
    <p:sldId id="284" r:id="rId5"/>
    <p:sldId id="285" r:id="rId6"/>
    <p:sldId id="286" r:id="rId7"/>
    <p:sldId id="287" r:id="rId8"/>
    <p:sldId id="288" r:id="rId9"/>
    <p:sldId id="289" r:id="rId10"/>
    <p:sldId id="293" r:id="rId11"/>
    <p:sldId id="290" r:id="rId12"/>
    <p:sldId id="291" r:id="rId13"/>
    <p:sldId id="294" r:id="rId14"/>
    <p:sldId id="296" r:id="rId15"/>
    <p:sldId id="297" r:id="rId16"/>
    <p:sldId id="313" r:id="rId17"/>
    <p:sldId id="278" r:id="rId18"/>
    <p:sldId id="279" r:id="rId19"/>
    <p:sldId id="280" r:id="rId20"/>
    <p:sldId id="281" r:id="rId21"/>
    <p:sldId id="282" r:id="rId22"/>
    <p:sldId id="298" r:id="rId23"/>
    <p:sldId id="283" r:id="rId24"/>
    <p:sldId id="314" r:id="rId25"/>
    <p:sldId id="299" r:id="rId26"/>
    <p:sldId id="300" r:id="rId27"/>
    <p:sldId id="301" r:id="rId28"/>
    <p:sldId id="308" r:id="rId29"/>
    <p:sldId id="309" r:id="rId30"/>
    <p:sldId id="310" r:id="rId31"/>
    <p:sldId id="312" r:id="rId32"/>
    <p:sldId id="302" r:id="rId33"/>
    <p:sldId id="303" r:id="rId34"/>
    <p:sldId id="304" r:id="rId35"/>
    <p:sldId id="305" r:id="rId36"/>
    <p:sldId id="311" r:id="rId37"/>
    <p:sldId id="306" r:id="rId38"/>
    <p:sldId id="307" r:id="rId39"/>
    <p:sldId id="27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H:/&#160;/MVP%20MR%20IE/1.avi" TargetMode="Externa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H:/&#160;/MVP%20MR%20IE/2.avi" TargetMode="Externa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H:/&#160;/MVP%20MR%20IE/3.avi" TargetMode="Externa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H:/&#160;/MVP%20MR%20IE/55321120211012_Temp%20ID-20211012113255/55321120211012_Temp%20ID-20211012113255_20211012113256494.avi" TargetMode="Externa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H:/&#160;/MVP%20MR%20IE/55321120211012_Temp%20ID-20211012113255/55321120211012_Temp%20ID-20211012113255_20211012113606126.avi" TargetMode="Externa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5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H:/&#160;/MVP%20MR%20IE/55321120211012_Temp%20ID-20211012113255/55321120211012_Temp%20ID-20211012113255_20211012113703574.avi" TargetMode="Externa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H:/&#160;/MVP%20MR%20IE/5.avi" TargetMode="Externa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H:/&#160;/MVP%20MR%20IE/6.avi" TargetMode="Externa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H:/&#160;/MVP%20MR%20IE/7.avi" TargetMode="Externa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H:/&#160;/MVP%20MR%20IE/9.avi" TargetMode="Externa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0200" y="914400"/>
            <a:ext cx="4038600" cy="6858000"/>
          </a:xfrm>
        </p:spPr>
        <p:txBody>
          <a:bodyPr/>
          <a:lstStyle/>
          <a:p>
            <a:pPr algn="ctr">
              <a:buNone/>
            </a:pPr>
            <a:r>
              <a:rPr lang="en-IN" sz="2000" b="1" dirty="0"/>
              <a:t>DEPARTMENT OF CARDIOLOGY</a:t>
            </a:r>
          </a:p>
          <a:p>
            <a:pPr algn="ctr">
              <a:buNone/>
            </a:pPr>
            <a:r>
              <a:rPr lang="en-IN" sz="1600" b="1" u="sng" dirty="0"/>
              <a:t> </a:t>
            </a:r>
          </a:p>
          <a:p>
            <a:pPr>
              <a:buNone/>
            </a:pPr>
            <a:r>
              <a:rPr lang="en-IN" sz="1600" b="1" dirty="0"/>
              <a:t>HEAD OF DEPARTMENT : </a:t>
            </a:r>
          </a:p>
          <a:p>
            <a:pPr>
              <a:buNone/>
            </a:pPr>
            <a:r>
              <a:rPr lang="en-IN" sz="1600" dirty="0"/>
              <a:t>PROF DR. S. BALASUBRAMANIAN MD DM</a:t>
            </a:r>
          </a:p>
          <a:p>
            <a:pPr>
              <a:buNone/>
            </a:pPr>
            <a:r>
              <a:rPr lang="en-IN" sz="1600" b="1" dirty="0"/>
              <a:t>ASSOCIATE PROFESSOR : </a:t>
            </a:r>
          </a:p>
          <a:p>
            <a:pPr>
              <a:buNone/>
            </a:pPr>
            <a:r>
              <a:rPr lang="en-IN" sz="1600" dirty="0"/>
              <a:t>DR. G.SELVARANI MD DM </a:t>
            </a:r>
          </a:p>
          <a:p>
            <a:pPr>
              <a:buNone/>
            </a:pPr>
            <a:r>
              <a:rPr lang="en-IN" sz="1600" b="1" dirty="0"/>
              <a:t>ASSISTANT PROFESSORS :</a:t>
            </a:r>
            <a:endParaRPr lang="en-IN" sz="1600" dirty="0"/>
          </a:p>
          <a:p>
            <a:pPr>
              <a:buNone/>
            </a:pPr>
            <a:r>
              <a:rPr lang="en-IN" sz="1600" dirty="0"/>
              <a:t>	DR . G.S. SIVAKUMAR MD DM</a:t>
            </a:r>
          </a:p>
          <a:p>
            <a:pPr>
              <a:buNone/>
            </a:pPr>
            <a:r>
              <a:rPr lang="en-IN" sz="1600" dirty="0"/>
              <a:t>	DR.  R. R. SARAVANAN MD DM FNB</a:t>
            </a:r>
          </a:p>
          <a:p>
            <a:pPr>
              <a:buNone/>
            </a:pPr>
            <a:r>
              <a:rPr lang="en-IN" sz="1600" dirty="0"/>
              <a:t>	DR.  RAMESH MD DM </a:t>
            </a:r>
          </a:p>
          <a:p>
            <a:pPr>
              <a:buNone/>
            </a:pPr>
            <a:r>
              <a:rPr lang="en-IN" sz="1600" dirty="0"/>
              <a:t>	DR.  NAGASUNDHAR MD DM</a:t>
            </a:r>
          </a:p>
          <a:p>
            <a:pPr>
              <a:buNone/>
            </a:pPr>
            <a:r>
              <a:rPr lang="en-IN" sz="1600" dirty="0"/>
              <a:t>	DR</a:t>
            </a:r>
            <a:r>
              <a:rPr lang="en-IN" sz="1600"/>
              <a:t>.  S.SATHISH KUMAR MD DM </a:t>
            </a:r>
            <a:endParaRPr lang="en-IN" sz="1600" dirty="0"/>
          </a:p>
          <a:p>
            <a:pPr>
              <a:buNone/>
            </a:pPr>
            <a:r>
              <a:rPr lang="en-IN" sz="1600" dirty="0"/>
              <a:t>	DR.  T.R .HEMANATH MD DM </a:t>
            </a:r>
          </a:p>
          <a:p>
            <a:pPr>
              <a:buNone/>
            </a:pPr>
            <a:r>
              <a:rPr lang="en-IN" sz="1600" dirty="0"/>
              <a:t>	DR.  NIZAMUDEEN MD DM </a:t>
            </a:r>
          </a:p>
          <a:p>
            <a:pPr>
              <a:buNone/>
            </a:pPr>
            <a:r>
              <a:rPr lang="en-IN" sz="1600" dirty="0"/>
              <a:t>	DR.  M. SARAVANAN MD DM </a:t>
            </a:r>
          </a:p>
          <a:p>
            <a:pPr>
              <a:buNone/>
            </a:pPr>
            <a:r>
              <a:rPr lang="en-IN" sz="1600" dirty="0"/>
              <a:t>	DR.  B. RAJESH MD DM </a:t>
            </a:r>
          </a:p>
          <a:p>
            <a:pPr>
              <a:buNone/>
            </a:pPr>
            <a:r>
              <a:rPr lang="en-IN" sz="1600" dirty="0"/>
              <a:t>	 </a:t>
            </a:r>
            <a:endParaRPr lang="en-US" sz="1600" dirty="0"/>
          </a:p>
        </p:txBody>
      </p:sp>
      <p:pic>
        <p:nvPicPr>
          <p:cNvPr id="5" name="Picture 2" descr="C:\Users\admin\Desktop\ecgs\DSE\images - 2021-10-11T211629.1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Examination of CVS – Palpation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Trachea in midline confirmed </a:t>
            </a:r>
          </a:p>
          <a:p>
            <a:r>
              <a:rPr lang="en-IN" dirty="0"/>
              <a:t>AI – left 6</a:t>
            </a:r>
            <a:r>
              <a:rPr lang="en-IN" baseline="30000" dirty="0"/>
              <a:t>th</a:t>
            </a:r>
            <a:r>
              <a:rPr lang="en-IN" dirty="0"/>
              <a:t> ICS 1/2inch lateral to MCL </a:t>
            </a:r>
            <a:r>
              <a:rPr lang="en-IN" dirty="0" err="1"/>
              <a:t>hyperdynamic</a:t>
            </a:r>
            <a:r>
              <a:rPr lang="en-IN" dirty="0"/>
              <a:t> in nature </a:t>
            </a:r>
          </a:p>
          <a:p>
            <a:r>
              <a:rPr lang="en-IN" dirty="0"/>
              <a:t> </a:t>
            </a:r>
            <a:r>
              <a:rPr lang="en-IN" dirty="0" err="1"/>
              <a:t>parasternal</a:t>
            </a:r>
            <a:r>
              <a:rPr lang="en-IN" dirty="0"/>
              <a:t> heave –GRADE1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Examination of CVS – Percussion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Right heart border corresponds to right border of sternum </a:t>
            </a:r>
          </a:p>
          <a:p>
            <a:r>
              <a:rPr lang="en-IN" dirty="0"/>
              <a:t>Left heart border – corresponds to cardiac apex</a:t>
            </a:r>
          </a:p>
          <a:p>
            <a:r>
              <a:rPr lang="en-IN" dirty="0"/>
              <a:t>Left second </a:t>
            </a:r>
            <a:r>
              <a:rPr lang="en-IN" dirty="0" err="1"/>
              <a:t>intercostal</a:t>
            </a:r>
            <a:r>
              <a:rPr lang="en-IN" dirty="0"/>
              <a:t> space is resonant</a:t>
            </a:r>
          </a:p>
          <a:p>
            <a:r>
              <a:rPr lang="en-IN" dirty="0" err="1"/>
              <a:t>Traube’s</a:t>
            </a:r>
            <a:r>
              <a:rPr lang="en-IN" dirty="0"/>
              <a:t> space is resonant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Examination of CVS – Auscultation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Mitral area : S1, S2 heard , high pitched mid systolic click followed by mid systolic murmur of grade 4/6 heard , radiating to </a:t>
            </a:r>
            <a:r>
              <a:rPr lang="en-IN" dirty="0" err="1"/>
              <a:t>axilla</a:t>
            </a:r>
            <a:r>
              <a:rPr lang="en-IN" dirty="0"/>
              <a:t> .  Click occurs early &amp; the intensity&amp; duration  of murmur increases on standing.</a:t>
            </a:r>
          </a:p>
          <a:p>
            <a:r>
              <a:rPr lang="en-IN" dirty="0"/>
              <a:t>Tricuspid area : S1, S2 heard , same murmur is heard </a:t>
            </a:r>
          </a:p>
          <a:p>
            <a:r>
              <a:rPr lang="en-IN" dirty="0"/>
              <a:t>Pulmonary area : S1, S2 heard , P2 loud . </a:t>
            </a:r>
          </a:p>
          <a:p>
            <a:r>
              <a:rPr lang="en-IN" dirty="0"/>
              <a:t>Aortic area : S1, S2 heard no murmur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RS : </a:t>
            </a:r>
            <a:r>
              <a:rPr lang="en-IN" dirty="0" err="1"/>
              <a:t>B/l</a:t>
            </a:r>
            <a:r>
              <a:rPr lang="en-IN" dirty="0"/>
              <a:t> air entry + . No added sounds</a:t>
            </a:r>
          </a:p>
          <a:p>
            <a:r>
              <a:rPr lang="en-IN" dirty="0"/>
              <a:t>P/A : soft </a:t>
            </a:r>
          </a:p>
          <a:p>
            <a:r>
              <a:rPr lang="en-IN" dirty="0"/>
              <a:t>CNS : no focal neurological deficit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CBC – TC 9300. </a:t>
            </a:r>
          </a:p>
          <a:p>
            <a:r>
              <a:rPr lang="en-US" dirty="0"/>
              <a:t>DC : P79%/L10%/M11 %</a:t>
            </a:r>
          </a:p>
          <a:p>
            <a:r>
              <a:rPr lang="en-US" dirty="0" err="1"/>
              <a:t>Hb</a:t>
            </a:r>
            <a:r>
              <a:rPr lang="en-US" dirty="0"/>
              <a:t> : 7.2 gm % </a:t>
            </a:r>
            <a:r>
              <a:rPr lang="en-US" dirty="0">
                <a:sym typeface="Wingdings" pitchFamily="2" charset="2"/>
              </a:rPr>
              <a:t> 9.8gm%</a:t>
            </a:r>
            <a:endParaRPr lang="en-US" dirty="0"/>
          </a:p>
          <a:p>
            <a:r>
              <a:rPr lang="en-US" dirty="0"/>
              <a:t>Platelets : 66000/mm3</a:t>
            </a:r>
          </a:p>
          <a:p>
            <a:r>
              <a:rPr lang="en-US" dirty="0"/>
              <a:t>ESR : 115mm/hr</a:t>
            </a:r>
          </a:p>
          <a:p>
            <a:r>
              <a:rPr lang="en-US" dirty="0"/>
              <a:t>Blood C/S : 4.09.21- negative </a:t>
            </a:r>
          </a:p>
          <a:p>
            <a:r>
              <a:rPr lang="en-US" dirty="0"/>
              <a:t>RBS : 161mg%</a:t>
            </a:r>
          </a:p>
          <a:p>
            <a:r>
              <a:rPr lang="en-US" dirty="0"/>
              <a:t>Urea / Cr : 74 mg% / 1.9mg% </a:t>
            </a:r>
          </a:p>
          <a:p>
            <a:r>
              <a:rPr lang="en-US" dirty="0"/>
              <a:t>Repeat U/Cr: 32mg% /1.3mg% - 14.09.21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CPK : 87 IU/L ;CPK (MB): 22 IU/L. </a:t>
            </a:r>
          </a:p>
          <a:p>
            <a:r>
              <a:rPr lang="en-US" dirty="0"/>
              <a:t>Na+ /K+ = 135meq/l / 3.0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r>
              <a:rPr lang="en-US" dirty="0"/>
              <a:t>Repeat K += 2.9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r>
              <a:rPr lang="en-US" dirty="0"/>
              <a:t>14.09.21 K += 3.7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r>
              <a:rPr lang="en-US" dirty="0"/>
              <a:t>Peripheral Smear : Thrombocytopenia /reactive </a:t>
            </a:r>
            <a:r>
              <a:rPr lang="en-US" dirty="0" err="1"/>
              <a:t>neutrophilia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ecgs\DSE\20210923_1342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1571" y="2438400"/>
            <a:ext cx="2602258" cy="3581400"/>
          </a:xfrm>
          <a:prstGeom prst="rect">
            <a:avLst/>
          </a:prstGeom>
          <a:noFill/>
        </p:spPr>
      </p:pic>
      <p:pic>
        <p:nvPicPr>
          <p:cNvPr id="5123" name="Picture 3" descr="C:\Users\admin\Desktop\ecgs\DSE\20210923_1343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87762" y="2438400"/>
            <a:ext cx="2511876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ecgs\DSE\20211025_1640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ecgs\DSE\IMG-20211006-WA01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57399" y="-152398"/>
            <a:ext cx="5257800" cy="815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ecgs\DSE\IMG-20211006-WA01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19299" y="-266698"/>
            <a:ext cx="525780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ecgs\DSE\IMG-20211006-WA01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57399" y="-228598"/>
            <a:ext cx="5257800" cy="815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8839200" cy="1828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AN INTERESTING CASE OF MITRAL VALVE PROLAPSE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807720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IN" dirty="0"/>
              <a:t>DR. M. ILAMARAN </a:t>
            </a:r>
          </a:p>
          <a:p>
            <a:pPr algn="ctr"/>
            <a:r>
              <a:rPr lang="en-IN" dirty="0"/>
              <a:t>DM POST GRADUATE </a:t>
            </a:r>
            <a:endParaRPr lang="en-US" dirty="0"/>
          </a:p>
          <a:p>
            <a:pPr algn="ctr"/>
            <a:r>
              <a:rPr lang="en-US" dirty="0"/>
              <a:t>DEPT OF CARDIOLOGY </a:t>
            </a:r>
          </a:p>
          <a:p>
            <a:pPr algn="ctr"/>
            <a:r>
              <a:rPr lang="en-US" dirty="0"/>
              <a:t>GOVT RAJAJI HOSPITAL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\Desktop\ecgs\DSE\IMG-20211006-WA01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33599" y="-304798"/>
            <a:ext cx="518160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dmin\Desktop\ecgs\DSE\IMG-20211006-WA01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04999" y="-76198"/>
            <a:ext cx="563880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admin\Desktop\ecgs\DSE\20210923_1342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39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ecgs\DSE\IMG-20211010-WA00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81199" y="-152401"/>
            <a:ext cx="5334001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ecgs\DSE\20211025_1853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19299" y="-266701"/>
            <a:ext cx="5334001" cy="830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9475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9475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9475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55321120211012_Temp ID-20211012113255_20211012113256494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9475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55321120211012_Temp ID-20211012113255_20211012113606126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9475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58 male admitted on 02.09.21</a:t>
            </a:r>
          </a:p>
          <a:p>
            <a:r>
              <a:rPr lang="en-US" dirty="0"/>
              <a:t>Old PTB , known seizure disorder  </a:t>
            </a:r>
          </a:p>
          <a:p>
            <a:r>
              <a:rPr lang="en-US" dirty="0"/>
              <a:t>C/o of Shortness of breath – 10 days duration </a:t>
            </a:r>
          </a:p>
          <a:p>
            <a:r>
              <a:rPr lang="en-US" dirty="0"/>
              <a:t>C/o fever 3 days after admission </a:t>
            </a:r>
          </a:p>
        </p:txBody>
      </p:sp>
      <p:pic>
        <p:nvPicPr>
          <p:cNvPr id="11" name="Picture 2" descr="C:\Users\admin\Desktop\ecgs\DSE\20210923_1342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4800600" y="2771775"/>
            <a:ext cx="3886200" cy="29146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629400" y="35052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55321120211012_Temp ID-20211012113255_20211012113703574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9475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 \MVP MR IE\55321120211012_Temp ID-20211012113255\55321120211012_Temp ID-20211012113255_202110121135132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5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9475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9475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7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9475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 \MVP MR IE\55321120211012_Temp ID-20211012113255\55321120211012_Temp ID-20211012113255_202110121139485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9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9475" y="9906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01790" y="2967335"/>
            <a:ext cx="3859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HOPI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H/ O dyspnoea since 10 days gradual onset progressive in nature , initially class II NYHA , NYHA class III at the time of admission. Aggravated by exertion relieved by rest. No H/O </a:t>
            </a:r>
            <a:r>
              <a:rPr lang="en-IN" dirty="0" err="1"/>
              <a:t>orthopnoea</a:t>
            </a:r>
            <a:r>
              <a:rPr lang="en-IN" dirty="0"/>
              <a:t> or PND </a:t>
            </a:r>
          </a:p>
          <a:p>
            <a:r>
              <a:rPr lang="en-IN" dirty="0"/>
              <a:t>H/O fever 3 days after admission , high grade intermittent fever , associated with chills and rigors </a:t>
            </a:r>
          </a:p>
          <a:p>
            <a:r>
              <a:rPr lang="en-IN" dirty="0"/>
              <a:t>No H/O chest pain , palpitation ,syncope ,</a:t>
            </a:r>
            <a:r>
              <a:rPr lang="en-IN" dirty="0" err="1"/>
              <a:t>presyncope</a:t>
            </a:r>
            <a:endParaRPr lang="en-IN" dirty="0"/>
          </a:p>
          <a:p>
            <a:r>
              <a:rPr lang="en-IN" dirty="0"/>
              <a:t>No H/O </a:t>
            </a:r>
            <a:r>
              <a:rPr lang="en-IN" dirty="0" err="1"/>
              <a:t>oliguria</a:t>
            </a:r>
            <a:r>
              <a:rPr lang="en-IN" dirty="0"/>
              <a:t> ,pedal </a:t>
            </a:r>
            <a:r>
              <a:rPr lang="en-IN" dirty="0" err="1"/>
              <a:t>edema</a:t>
            </a:r>
            <a:r>
              <a:rPr lang="en-IN" dirty="0"/>
              <a:t>, abdominal distension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HOPI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No H/o </a:t>
            </a:r>
            <a:r>
              <a:rPr lang="en-IN" dirty="0" err="1"/>
              <a:t>hemoptysis</a:t>
            </a:r>
            <a:endParaRPr lang="en-IN" dirty="0"/>
          </a:p>
          <a:p>
            <a:r>
              <a:rPr lang="en-IN" dirty="0"/>
              <a:t>No H/o hoarseness of voice</a:t>
            </a:r>
          </a:p>
          <a:p>
            <a:r>
              <a:rPr lang="en-IN" dirty="0"/>
              <a:t>No H/o bluish discolouration of skin/ mucosa</a:t>
            </a:r>
          </a:p>
          <a:p>
            <a:r>
              <a:rPr lang="en-IN" dirty="0"/>
              <a:t>No H/o recurrent respiratory tract infections</a:t>
            </a:r>
          </a:p>
          <a:p>
            <a:r>
              <a:rPr lang="en-IN" dirty="0"/>
              <a:t>No H/o </a:t>
            </a:r>
            <a:r>
              <a:rPr lang="en-IN" dirty="0" err="1"/>
              <a:t>vomitting</a:t>
            </a:r>
            <a:r>
              <a:rPr lang="en-IN" dirty="0"/>
              <a:t>/abdominal pain/</a:t>
            </a:r>
            <a:r>
              <a:rPr lang="en-IN" dirty="0" err="1"/>
              <a:t>diarhoea</a:t>
            </a:r>
            <a:endParaRPr lang="en-IN" dirty="0"/>
          </a:p>
          <a:p>
            <a:r>
              <a:rPr lang="en-IN" dirty="0"/>
              <a:t>No H/o loss of weight /loss of appetite</a:t>
            </a:r>
          </a:p>
          <a:p>
            <a:r>
              <a:rPr lang="en-IN" dirty="0"/>
              <a:t>No H/o weakness of limbs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Known PTB completed 4 years back </a:t>
            </a:r>
          </a:p>
          <a:p>
            <a:r>
              <a:rPr lang="en-IN" dirty="0"/>
              <a:t>Known seizure disorder on T.phenytoin100mg  1-0-2, T.SVP 200mg 1-0-1</a:t>
            </a:r>
          </a:p>
          <a:p>
            <a:r>
              <a:rPr lang="en-IN" dirty="0"/>
              <a:t>No H/o rheumatic heart disease </a:t>
            </a:r>
          </a:p>
          <a:p>
            <a:r>
              <a:rPr lang="en-IN" dirty="0"/>
              <a:t>No H/o previous similar episodes</a:t>
            </a:r>
          </a:p>
          <a:p>
            <a:r>
              <a:rPr lang="en-IN" dirty="0"/>
              <a:t>Not a known case of DM2,SHT,bronchial asthma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Personal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Takes mixed diet </a:t>
            </a:r>
          </a:p>
          <a:p>
            <a:r>
              <a:rPr lang="en-IN" dirty="0"/>
              <a:t> Smoker /non alcoholic</a:t>
            </a:r>
          </a:p>
          <a:p>
            <a:r>
              <a:rPr lang="en-IN" dirty="0"/>
              <a:t>No h/o drug abuse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Pt conscious , oriented ,febrile ( T-101 F), pallor, no jaundice, no cyanosis, no clubbing, no generalised </a:t>
            </a:r>
            <a:r>
              <a:rPr lang="en-IN" dirty="0" err="1"/>
              <a:t>lymphadenopathy</a:t>
            </a:r>
            <a:endParaRPr lang="en-IN" dirty="0"/>
          </a:p>
          <a:p>
            <a:r>
              <a:rPr lang="en-IN" dirty="0"/>
              <a:t>No markers of RHD/ </a:t>
            </a:r>
            <a:r>
              <a:rPr lang="en-IN" dirty="0" err="1"/>
              <a:t>atheroscelorosis</a:t>
            </a:r>
            <a:r>
              <a:rPr lang="en-IN" dirty="0"/>
              <a:t>/CHD</a:t>
            </a:r>
          </a:p>
          <a:p>
            <a:r>
              <a:rPr lang="en-IN" dirty="0"/>
              <a:t>Ht -165 cm, weight , 60kg. BMI- 22 </a:t>
            </a:r>
          </a:p>
          <a:p>
            <a:r>
              <a:rPr lang="en-IN" dirty="0"/>
              <a:t>Pr- 54/</a:t>
            </a:r>
            <a:r>
              <a:rPr lang="en-IN" dirty="0" err="1"/>
              <a:t>mt</a:t>
            </a:r>
            <a:r>
              <a:rPr lang="en-IN" dirty="0"/>
              <a:t> regular large volume, felt in all peripheral vessels , no R-R delay, no R-F delay , no vessel wall thickening</a:t>
            </a:r>
          </a:p>
          <a:p>
            <a:r>
              <a:rPr lang="en-IN" dirty="0"/>
              <a:t> Bp- 130/70 </a:t>
            </a:r>
            <a:r>
              <a:rPr lang="en-IN" dirty="0" err="1"/>
              <a:t>mmhg</a:t>
            </a:r>
            <a:r>
              <a:rPr lang="en-IN" dirty="0"/>
              <a:t> in </a:t>
            </a:r>
            <a:r>
              <a:rPr lang="en-IN" dirty="0" err="1"/>
              <a:t>Rt</a:t>
            </a:r>
            <a:r>
              <a:rPr lang="en-IN" dirty="0"/>
              <a:t> UL . 140/80 mm Hg in </a:t>
            </a:r>
            <a:r>
              <a:rPr lang="en-IN" dirty="0" err="1"/>
              <a:t>rt</a:t>
            </a:r>
            <a:r>
              <a:rPr lang="en-IN" dirty="0"/>
              <a:t> LL</a:t>
            </a:r>
          </a:p>
          <a:p>
            <a:r>
              <a:rPr lang="en-IN" dirty="0"/>
              <a:t>Spo2 – 98% in RA</a:t>
            </a:r>
          </a:p>
          <a:p>
            <a:r>
              <a:rPr lang="en-IN" dirty="0"/>
              <a:t>RR – 21/</a:t>
            </a:r>
            <a:r>
              <a:rPr lang="en-IN" dirty="0" err="1"/>
              <a:t>mt</a:t>
            </a:r>
            <a:r>
              <a:rPr lang="en-IN" dirty="0"/>
              <a:t> </a:t>
            </a:r>
            <a:r>
              <a:rPr lang="en-IN" dirty="0" err="1"/>
              <a:t>abdomino</a:t>
            </a:r>
            <a:r>
              <a:rPr lang="en-IN" dirty="0"/>
              <a:t> thoracic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Examination of CVS – Inspection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JVP not elevated </a:t>
            </a:r>
          </a:p>
          <a:p>
            <a:r>
              <a:rPr lang="en-IN" dirty="0"/>
              <a:t>Chest wall bilateral symmetrical </a:t>
            </a:r>
          </a:p>
          <a:p>
            <a:r>
              <a:rPr lang="en-IN" dirty="0"/>
              <a:t>Trachea appears in midline</a:t>
            </a:r>
          </a:p>
          <a:p>
            <a:r>
              <a:rPr lang="en-IN" dirty="0"/>
              <a:t>Apical impulse seen in left 6</a:t>
            </a:r>
            <a:r>
              <a:rPr lang="en-IN" baseline="30000" dirty="0"/>
              <a:t>th</a:t>
            </a:r>
            <a:r>
              <a:rPr lang="en-IN" dirty="0"/>
              <a:t> ICS lateral to mid </a:t>
            </a:r>
            <a:r>
              <a:rPr lang="en-IN" dirty="0" err="1"/>
              <a:t>clavicular</a:t>
            </a:r>
            <a:r>
              <a:rPr lang="en-IN" dirty="0"/>
              <a:t> line </a:t>
            </a:r>
          </a:p>
          <a:p>
            <a:r>
              <a:rPr lang="en-IN" dirty="0"/>
              <a:t>Prominent supra </a:t>
            </a:r>
            <a:r>
              <a:rPr lang="en-IN" dirty="0" err="1"/>
              <a:t>sternal</a:t>
            </a:r>
            <a:r>
              <a:rPr lang="en-IN" dirty="0"/>
              <a:t> pulsations seen</a:t>
            </a:r>
          </a:p>
          <a:p>
            <a:r>
              <a:rPr lang="en-IN" dirty="0"/>
              <a:t>No other visible scar/sinus/pulsations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123</TotalTime>
  <Words>621</Words>
  <Application>Microsoft Office PowerPoint</Application>
  <PresentationFormat>On-screen Show (4:3)</PresentationFormat>
  <Paragraphs>96</Paragraphs>
  <Slides>39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Median</vt:lpstr>
      <vt:lpstr>PowerPoint Presentation</vt:lpstr>
      <vt:lpstr>AN INTERESTING CASE OF MITRAL VALVE PROLAPSE </vt:lpstr>
      <vt:lpstr>PowerPoint Presentation</vt:lpstr>
      <vt:lpstr>HOPI</vt:lpstr>
      <vt:lpstr>HOPI </vt:lpstr>
      <vt:lpstr>Past History </vt:lpstr>
      <vt:lpstr>Personal history </vt:lpstr>
      <vt:lpstr>General examination </vt:lpstr>
      <vt:lpstr>Examination of CVS – Inspection </vt:lpstr>
      <vt:lpstr>Examination of CVS – Palpation </vt:lpstr>
      <vt:lpstr>Examination of CVS – Percussion </vt:lpstr>
      <vt:lpstr>Examination of CVS – Auscultation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ilam_182000@yahoo.co.in</cp:lastModifiedBy>
  <cp:revision>49</cp:revision>
  <dcterms:created xsi:type="dcterms:W3CDTF">2006-08-16T00:00:00Z</dcterms:created>
  <dcterms:modified xsi:type="dcterms:W3CDTF">2021-10-26T12:24:35Z</dcterms:modified>
</cp:coreProperties>
</file>