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40"/>
  </p:notesMasterIdLst>
  <p:sldIdLst>
    <p:sldId id="256" r:id="rId2"/>
    <p:sldId id="257" r:id="rId3"/>
    <p:sldId id="259" r:id="rId4"/>
    <p:sldId id="351" r:id="rId5"/>
    <p:sldId id="262" r:id="rId6"/>
    <p:sldId id="263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365" r:id="rId17"/>
    <p:sldId id="280" r:id="rId18"/>
    <p:sldId id="361" r:id="rId19"/>
    <p:sldId id="281" r:id="rId20"/>
    <p:sldId id="362" r:id="rId21"/>
    <p:sldId id="282" r:id="rId22"/>
    <p:sldId id="283" r:id="rId23"/>
    <p:sldId id="363" r:id="rId24"/>
    <p:sldId id="284" r:id="rId25"/>
    <p:sldId id="286" r:id="rId26"/>
    <p:sldId id="288" r:id="rId27"/>
    <p:sldId id="367" r:id="rId28"/>
    <p:sldId id="297" r:id="rId29"/>
    <p:sldId id="366" r:id="rId30"/>
    <p:sldId id="299" r:id="rId31"/>
    <p:sldId id="301" r:id="rId32"/>
    <p:sldId id="302" r:id="rId33"/>
    <p:sldId id="307" r:id="rId34"/>
    <p:sldId id="265" r:id="rId35"/>
    <p:sldId id="266" r:id="rId36"/>
    <p:sldId id="267" r:id="rId37"/>
    <p:sldId id="268" r:id="rId38"/>
    <p:sldId id="36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9900"/>
    <a:srgbClr val="008000"/>
    <a:srgbClr val="66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8CE75-90D0-4822-ADE9-0DD8649609ED}" v="87" dt="2025-11-10T09:47:37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B16B0-A99E-4FDD-9309-0B24AFD37769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IN"/>
        </a:p>
      </dgm:t>
    </dgm:pt>
    <dgm:pt modelId="{9BC478E1-DA14-4D6E-83A6-93C1E2189D60}" type="pres">
      <dgm:prSet presAssocID="{023B16B0-A99E-4FDD-9309-0B24AFD37769}" presName="Name0" presStyleCnt="0">
        <dgm:presLayoutVars>
          <dgm:dir/>
          <dgm:resizeHandles val="exact"/>
        </dgm:presLayoutVars>
      </dgm:prSet>
      <dgm:spPr/>
    </dgm:pt>
  </dgm:ptLst>
  <dgm:cxnLst>
    <dgm:cxn modelId="{39CAC7ED-884C-4CE0-9182-824C07736251}" type="presOf" srcId="{023B16B0-A99E-4FDD-9309-0B24AFD37769}" destId="{9BC478E1-DA14-4D6E-83A6-93C1E2189D60}" srcOrd="0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3B16B0-A99E-4FDD-9309-0B24AFD37769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IN"/>
        </a:p>
      </dgm:t>
    </dgm:pt>
    <dgm:pt modelId="{9BC478E1-DA14-4D6E-83A6-93C1E2189D60}" type="pres">
      <dgm:prSet presAssocID="{023B16B0-A99E-4FDD-9309-0B24AFD37769}" presName="Name0" presStyleCnt="0">
        <dgm:presLayoutVars>
          <dgm:dir/>
          <dgm:resizeHandles val="exact"/>
        </dgm:presLayoutVars>
      </dgm:prSet>
      <dgm:spPr/>
    </dgm:pt>
  </dgm:ptLst>
  <dgm:cxnLst>
    <dgm:cxn modelId="{39CAC7ED-884C-4CE0-9182-824C07736251}" type="presOf" srcId="{023B16B0-A99E-4FDD-9309-0B24AFD37769}" destId="{9BC478E1-DA14-4D6E-83A6-93C1E2189D60}" srcOrd="0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C5422-E94A-4568-AA98-B987060BA29C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87102-72FC-48B8-9DB8-3AC383C8E4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59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87102-72FC-48B8-9DB8-3AC383C8E49B}" type="slidenum">
              <a:rPr lang="en-IN" smtClean="0"/>
              <a:t>34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390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8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3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7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1794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60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18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69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22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233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8795-8A53-BC55-2655-DE37447D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E2D9E-3DBE-9E78-3886-E8F84DC3E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40A2B-CFC2-12DD-BD7C-73911F8A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78703-0CD7-3B58-B6AB-87A40FF2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70BB6-DA63-0ED5-B7D0-7253DD2F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1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6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0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9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9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6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0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5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7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4EB0300-7731-8F44-8D6C-A492D9ACE3E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03F7F3A-9B22-FD43-8E3D-49CB12B8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1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755635-FA29-0517-5103-1BC37619E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6" y="841249"/>
            <a:ext cx="11430000" cy="156362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A LONG ROAD TO RECOVERY </a:t>
            </a:r>
            <a:b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SUCESSFUL MANAGEMENT OF A COMPLEX POSTPARTUM MORBIDITY</a:t>
            </a:r>
            <a:b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WITH COLLOBORATIVE CARE</a:t>
            </a:r>
            <a:endParaRPr lang="en-IN" sz="2400" b="1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5C77702-1013-1BD1-2A1F-75C3955F73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2551176"/>
            <a:ext cx="7571232" cy="4215384"/>
          </a:xfrm>
        </p:spPr>
        <p:txBody>
          <a:bodyPr>
            <a:normAutofit fontScale="62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BY SEVENTH MEDICAL UNIT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Hod and CHIEF- prof. DR.K SENTHIL MD.,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chief – prof. dr.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syed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bahavudeen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hussaine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md.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600" b="1" cap="none" dirty="0" err="1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Imcu</a:t>
            </a:r>
            <a:r>
              <a:rPr lang="en-IN" sz="2600" b="1" cap="none" dirty="0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 1 chief – prof. dr. </a:t>
            </a:r>
            <a:r>
              <a:rPr lang="en-IN" sz="2600" b="1" cap="none" dirty="0" err="1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p.v</a:t>
            </a:r>
            <a:r>
              <a:rPr lang="en-IN" sz="2600" b="1" cap="none" dirty="0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 Balamurugan </a:t>
            </a:r>
            <a:r>
              <a:rPr lang="en-IN" sz="2600" b="1" cap="none" dirty="0" err="1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md.</a:t>
            </a:r>
            <a:r>
              <a:rPr lang="en-IN" sz="2600" b="1" cap="none" dirty="0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,</a:t>
            </a: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600" b="1" cap="none" dirty="0" err="1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Imcu</a:t>
            </a:r>
            <a:r>
              <a:rPr lang="en-IN" sz="2600" b="1" cap="none" dirty="0">
                <a:solidFill>
                  <a:schemeClr val="accent4">
                    <a:lumMod val="75000"/>
                  </a:schemeClr>
                </a:solidFill>
                <a:latin typeface="Stencil" panose="040409050D0802020404" pitchFamily="82" charset="0"/>
              </a:rPr>
              <a:t> 1 assistant 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PROFESSOR -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DR.palanikumaran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 </a:t>
            </a:r>
            <a:r>
              <a:rPr kumimoji="0" lang="en-IN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md.</a:t>
            </a: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sng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ASSISTANT PROFESSORS: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DR.NASEEMA BANU MD.,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Stencil" panose="040409050D0802020404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tencil" panose="040409050D0802020404" pitchFamily="82" charset="0"/>
                <a:ea typeface="+mn-ea"/>
                <a:cs typeface="+mn-cs"/>
              </a:rPr>
              <a:t>DR.JENEFIN PONPUSHPA MD.,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6283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8280-CEB4-EB53-6F26-1753D6DE1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76" y="271045"/>
            <a:ext cx="1746504" cy="442187"/>
          </a:xfrm>
        </p:spPr>
        <p:txBody>
          <a:bodyPr>
            <a:normAutofit fontScale="90000"/>
          </a:bodyPr>
          <a:lstStyle/>
          <a:p>
            <a:r>
              <a:rPr lang="en-US" dirty="0"/>
              <a:t>Day 5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30889-4196-DBB1-8734-4D07AB878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7" y="713232"/>
            <a:ext cx="3105911" cy="6025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Nephrologist (o):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Inj. </a:t>
            </a:r>
            <a:r>
              <a:rPr lang="en-US" dirty="0" err="1">
                <a:latin typeface="Arial Rounded MT Bold" panose="020F0704030504030204" pitchFamily="34" charset="0"/>
              </a:rPr>
              <a:t>Kcl</a:t>
            </a:r>
            <a:r>
              <a:rPr lang="en-US" dirty="0">
                <a:latin typeface="Arial Rounded MT Bold" panose="020F0704030504030204" pitchFamily="34" charset="0"/>
              </a:rPr>
              <a:t> infusion with cardiac </a:t>
            </a:r>
            <a:r>
              <a:rPr lang="en-US" dirty="0" err="1">
                <a:latin typeface="Arial Rounded MT Bold" panose="020F0704030504030204" pitchFamily="34" charset="0"/>
              </a:rPr>
              <a:t>monitoring,in</a:t>
            </a:r>
            <a:r>
              <a:rPr lang="en-US" dirty="0">
                <a:latin typeface="Arial Rounded MT Bold" panose="020F0704030504030204" pitchFamily="34" charset="0"/>
              </a:rPr>
              <a:t> view of Sr potassium-2.8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, serum magnesium, serum electrolytes.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At 7 pm: serum potassium: 3.5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2500/2050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E790873-A5BC-E3BA-97AA-3CB34A91A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161763"/>
              </p:ext>
            </p:extLst>
          </p:nvPr>
        </p:nvGraphicFramePr>
        <p:xfrm>
          <a:off x="3172968" y="218122"/>
          <a:ext cx="4314954" cy="6743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112">
                  <a:extLst>
                    <a:ext uri="{9D8B030D-6E8A-4147-A177-3AD203B41FA5}">
                      <a16:colId xmlns:a16="http://schemas.microsoft.com/office/drawing/2014/main" val="3419122343"/>
                    </a:ext>
                  </a:extLst>
                </a:gridCol>
                <a:gridCol w="578782">
                  <a:extLst>
                    <a:ext uri="{9D8B030D-6E8A-4147-A177-3AD203B41FA5}">
                      <a16:colId xmlns:a16="http://schemas.microsoft.com/office/drawing/2014/main" val="2024086961"/>
                    </a:ext>
                  </a:extLst>
                </a:gridCol>
                <a:gridCol w="710015">
                  <a:extLst>
                    <a:ext uri="{9D8B030D-6E8A-4147-A177-3AD203B41FA5}">
                      <a16:colId xmlns:a16="http://schemas.microsoft.com/office/drawing/2014/main" val="88219183"/>
                    </a:ext>
                  </a:extLst>
                </a:gridCol>
                <a:gridCol w="710015">
                  <a:extLst>
                    <a:ext uri="{9D8B030D-6E8A-4147-A177-3AD203B41FA5}">
                      <a16:colId xmlns:a16="http://schemas.microsoft.com/office/drawing/2014/main" val="2771047612"/>
                    </a:ext>
                  </a:extLst>
                </a:gridCol>
                <a:gridCol w="710015">
                  <a:extLst>
                    <a:ext uri="{9D8B030D-6E8A-4147-A177-3AD203B41FA5}">
                      <a16:colId xmlns:a16="http://schemas.microsoft.com/office/drawing/2014/main" val="1370295720"/>
                    </a:ext>
                  </a:extLst>
                </a:gridCol>
                <a:gridCol w="710015">
                  <a:extLst>
                    <a:ext uri="{9D8B030D-6E8A-4147-A177-3AD203B41FA5}">
                      <a16:colId xmlns:a16="http://schemas.microsoft.com/office/drawing/2014/main" val="949157348"/>
                    </a:ext>
                  </a:extLst>
                </a:gridCol>
              </a:tblGrid>
              <a:tr h="115848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28/08/25</a:t>
                      </a:r>
                      <a:endParaRPr lang="en-IN" dirty="0"/>
                    </a:p>
                    <a:p>
                      <a:r>
                        <a:rPr lang="en-IN" dirty="0"/>
                        <a:t>D5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467755"/>
                  </a:ext>
                </a:extLst>
              </a:tr>
              <a:tr h="580696">
                <a:tc>
                  <a:txBody>
                    <a:bodyPr/>
                    <a:lstStyle/>
                    <a:p>
                      <a:r>
                        <a:rPr lang="en-US" sz="1400" dirty="0"/>
                        <a:t>HB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549375"/>
                  </a:ext>
                </a:extLst>
              </a:tr>
              <a:tr h="675753">
                <a:tc>
                  <a:txBody>
                    <a:bodyPr/>
                    <a:lstStyle/>
                    <a:p>
                      <a:r>
                        <a:rPr lang="en-US" sz="1400" dirty="0"/>
                        <a:t>TC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916182"/>
                  </a:ext>
                </a:extLst>
              </a:tr>
              <a:tr h="675753">
                <a:tc>
                  <a:txBody>
                    <a:bodyPr/>
                    <a:lstStyle/>
                    <a:p>
                      <a:r>
                        <a:rPr lang="en-US" sz="1400" dirty="0"/>
                        <a:t>PLATELET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650081"/>
                  </a:ext>
                </a:extLst>
              </a:tr>
              <a:tr h="580696">
                <a:tc>
                  <a:txBody>
                    <a:bodyPr/>
                    <a:lstStyle/>
                    <a:p>
                      <a:r>
                        <a:rPr lang="en-US" sz="1400" dirty="0"/>
                        <a:t>RBS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126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69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59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68346"/>
                  </a:ext>
                </a:extLst>
              </a:tr>
              <a:tr h="623801">
                <a:tc>
                  <a:txBody>
                    <a:bodyPr/>
                    <a:lstStyle/>
                    <a:p>
                      <a:r>
                        <a:rPr lang="en-US" sz="1400" dirty="0"/>
                        <a:t>UREA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36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739195"/>
                  </a:ext>
                </a:extLst>
              </a:tr>
              <a:tr h="675753">
                <a:tc>
                  <a:txBody>
                    <a:bodyPr/>
                    <a:lstStyle/>
                    <a:p>
                      <a:r>
                        <a:rPr lang="en-US" sz="1400" dirty="0"/>
                        <a:t>CREAT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723094"/>
                  </a:ext>
                </a:extLst>
              </a:tr>
              <a:tr h="580696">
                <a:tc>
                  <a:txBody>
                    <a:bodyPr/>
                    <a:lstStyle/>
                    <a:p>
                      <a:r>
                        <a:rPr lang="en-US" sz="1400" dirty="0" err="1"/>
                        <a:t>S.Na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142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144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140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136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128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773416"/>
                  </a:ext>
                </a:extLst>
              </a:tr>
              <a:tr h="580696">
                <a:tc>
                  <a:txBody>
                    <a:bodyPr/>
                    <a:lstStyle/>
                    <a:p>
                      <a:r>
                        <a:rPr lang="en-US" sz="1400" dirty="0"/>
                        <a:t>S.K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4.5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4.3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4.4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272218"/>
                  </a:ext>
                </a:extLst>
              </a:tr>
              <a:tr h="58069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08813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4ED4067-94C5-1A95-A831-D35BE8A61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937821"/>
              </p:ext>
            </p:extLst>
          </p:nvPr>
        </p:nvGraphicFramePr>
        <p:xfrm>
          <a:off x="7580376" y="44387"/>
          <a:ext cx="4544568" cy="6813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428">
                  <a:extLst>
                    <a:ext uri="{9D8B030D-6E8A-4147-A177-3AD203B41FA5}">
                      <a16:colId xmlns:a16="http://schemas.microsoft.com/office/drawing/2014/main" val="1715425951"/>
                    </a:ext>
                  </a:extLst>
                </a:gridCol>
                <a:gridCol w="757428">
                  <a:extLst>
                    <a:ext uri="{9D8B030D-6E8A-4147-A177-3AD203B41FA5}">
                      <a16:colId xmlns:a16="http://schemas.microsoft.com/office/drawing/2014/main" val="988643099"/>
                    </a:ext>
                  </a:extLst>
                </a:gridCol>
                <a:gridCol w="757428">
                  <a:extLst>
                    <a:ext uri="{9D8B030D-6E8A-4147-A177-3AD203B41FA5}">
                      <a16:colId xmlns:a16="http://schemas.microsoft.com/office/drawing/2014/main" val="153257865"/>
                    </a:ext>
                  </a:extLst>
                </a:gridCol>
                <a:gridCol w="757428">
                  <a:extLst>
                    <a:ext uri="{9D8B030D-6E8A-4147-A177-3AD203B41FA5}">
                      <a16:colId xmlns:a16="http://schemas.microsoft.com/office/drawing/2014/main" val="3868163935"/>
                    </a:ext>
                  </a:extLst>
                </a:gridCol>
                <a:gridCol w="757428">
                  <a:extLst>
                    <a:ext uri="{9D8B030D-6E8A-4147-A177-3AD203B41FA5}">
                      <a16:colId xmlns:a16="http://schemas.microsoft.com/office/drawing/2014/main" val="799436005"/>
                    </a:ext>
                  </a:extLst>
                </a:gridCol>
                <a:gridCol w="757428">
                  <a:extLst>
                    <a:ext uri="{9D8B030D-6E8A-4147-A177-3AD203B41FA5}">
                      <a16:colId xmlns:a16="http://schemas.microsoft.com/office/drawing/2014/main" val="2758401644"/>
                    </a:ext>
                  </a:extLst>
                </a:gridCol>
              </a:tblGrid>
              <a:tr h="93869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28/08/25</a:t>
                      </a:r>
                      <a:endParaRPr lang="en-IN" dirty="0"/>
                    </a:p>
                    <a:p>
                      <a:r>
                        <a:rPr lang="en-IN" dirty="0"/>
                        <a:t>D5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290357"/>
                  </a:ext>
                </a:extLst>
              </a:tr>
              <a:tr h="907812">
                <a:tc>
                  <a:txBody>
                    <a:bodyPr/>
                    <a:lstStyle/>
                    <a:p>
                      <a:r>
                        <a:rPr lang="en-US" sz="1600" b="1" dirty="0"/>
                        <a:t>T.BILIRUBIN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4.5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2.7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1.1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1.1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0.8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328285"/>
                  </a:ext>
                </a:extLst>
              </a:tr>
              <a:tr h="657086">
                <a:tc>
                  <a:txBody>
                    <a:bodyPr/>
                    <a:lstStyle/>
                    <a:p>
                      <a:r>
                        <a:rPr lang="en-US" sz="1600" b="1" dirty="0"/>
                        <a:t>DIRECT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1.5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0.9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0.3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0.5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0.3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645214"/>
                  </a:ext>
                </a:extLst>
              </a:tr>
              <a:tr h="657086">
                <a:tc>
                  <a:txBody>
                    <a:bodyPr/>
                    <a:lstStyle/>
                    <a:p>
                      <a:r>
                        <a:rPr lang="en-US" sz="1600" b="1" dirty="0"/>
                        <a:t>INDIRECT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1.8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0.8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0.6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0.5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023090"/>
                  </a:ext>
                </a:extLst>
              </a:tr>
              <a:tr h="635469">
                <a:tc>
                  <a:txBody>
                    <a:bodyPr/>
                    <a:lstStyle/>
                    <a:p>
                      <a:r>
                        <a:rPr lang="en-US" sz="1600" b="1" dirty="0"/>
                        <a:t>SGOT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52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32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24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13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828283"/>
                  </a:ext>
                </a:extLst>
              </a:tr>
              <a:tr h="635469">
                <a:tc>
                  <a:txBody>
                    <a:bodyPr/>
                    <a:lstStyle/>
                    <a:p>
                      <a:r>
                        <a:rPr lang="en-US" sz="1600" b="1" dirty="0"/>
                        <a:t>SGPT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12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18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23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19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711931"/>
                  </a:ext>
                </a:extLst>
              </a:tr>
              <a:tr h="582176">
                <a:tc>
                  <a:txBody>
                    <a:bodyPr/>
                    <a:lstStyle/>
                    <a:p>
                      <a:r>
                        <a:rPr lang="en-US" sz="1600" b="1" dirty="0"/>
                        <a:t>ALP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84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70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75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68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68460"/>
                  </a:ext>
                </a:extLst>
              </a:tr>
              <a:tr h="582176">
                <a:tc>
                  <a:txBody>
                    <a:bodyPr/>
                    <a:lstStyle/>
                    <a:p>
                      <a:r>
                        <a:rPr lang="en-US" sz="1600" b="1" dirty="0"/>
                        <a:t>PT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11.4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18.5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17.2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28.2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232578"/>
                  </a:ext>
                </a:extLst>
              </a:tr>
              <a:tr h="582176">
                <a:tc>
                  <a:txBody>
                    <a:bodyPr/>
                    <a:lstStyle/>
                    <a:p>
                      <a:r>
                        <a:rPr lang="en-US" sz="1600" b="1" dirty="0"/>
                        <a:t>INR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0.9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0.8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1.4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0.8</a:t>
                      </a:r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609599"/>
                  </a:ext>
                </a:extLst>
              </a:tr>
              <a:tr h="635469">
                <a:tc>
                  <a:txBody>
                    <a:bodyPr/>
                    <a:lstStyle/>
                    <a:p>
                      <a:r>
                        <a:rPr lang="en-US" sz="1600" b="1" dirty="0"/>
                        <a:t>LDH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3324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920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1254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03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508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4CEE-2B6D-A8DB-AB26-C9DDC8A8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415" y="-82295"/>
            <a:ext cx="1619113" cy="932687"/>
          </a:xfrm>
        </p:spPr>
        <p:txBody>
          <a:bodyPr/>
          <a:lstStyle/>
          <a:p>
            <a:r>
              <a:rPr lang="en-US" dirty="0"/>
              <a:t>Day 6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C2789-8D9B-1033-531A-C54F4FC37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3" y="612648"/>
            <a:ext cx="4014213" cy="61575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Pt </a:t>
            </a:r>
            <a:r>
              <a:rPr lang="en-US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c/o headache </a:t>
            </a: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Neuro medicine (o): </a:t>
            </a:r>
            <a:r>
              <a:rPr lang="en-US" dirty="0">
                <a:latin typeface="Arial Rounded MT Bold" panose="020F0704030504030204" pitchFamily="34" charset="0"/>
              </a:rPr>
              <a:t>secondary headache. </a:t>
            </a:r>
            <a:r>
              <a:rPr lang="en-US" dirty="0" err="1">
                <a:latin typeface="Arial Rounded MT Bold" panose="020F0704030504030204" pitchFamily="34" charset="0"/>
              </a:rPr>
              <a:t>Adviced</a:t>
            </a:r>
            <a:r>
              <a:rPr lang="en-US" dirty="0">
                <a:latin typeface="Arial Rounded MT Bold" panose="020F0704030504030204" pitchFamily="34" charset="0"/>
              </a:rPr>
              <a:t> to give inj. 3% </a:t>
            </a:r>
            <a:r>
              <a:rPr lang="en-US" dirty="0" err="1">
                <a:latin typeface="Arial Rounded MT Bold" panose="020F0704030504030204" pitchFamily="34" charset="0"/>
              </a:rPr>
              <a:t>nacl</a:t>
            </a:r>
            <a:r>
              <a:rPr lang="en-US" dirty="0">
                <a:latin typeface="Arial Rounded MT Bold" panose="020F0704030504030204" pitchFamily="34" charset="0"/>
              </a:rPr>
              <a:t> 100 ml over 6 hours.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T. paracetamol 500 1-1-1</a:t>
            </a:r>
          </a:p>
          <a:p>
            <a:r>
              <a:rPr lang="en-US" dirty="0" err="1">
                <a:latin typeface="Arial Rounded MT Bold" panose="020F0704030504030204" pitchFamily="34" charset="0"/>
              </a:rPr>
              <a:t>Inj.lorazepam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sos</a:t>
            </a:r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Review with </a:t>
            </a:r>
            <a:r>
              <a:rPr lang="en-US" dirty="0" err="1">
                <a:latin typeface="Arial Rounded MT Bold" panose="020F0704030504030204" pitchFamily="34" charset="0"/>
              </a:rPr>
              <a:t>mri</a:t>
            </a:r>
            <a:r>
              <a:rPr lang="en-US" dirty="0">
                <a:latin typeface="Arial Rounded MT Bold" panose="020F0704030504030204" pitchFamily="34" charset="0"/>
              </a:rPr>
              <a:t> report. </a:t>
            </a: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Nephrologist (o):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3300/2950; to continue </a:t>
            </a:r>
            <a:r>
              <a:rPr lang="en-US" dirty="0" err="1">
                <a:latin typeface="Arial Rounded MT Bold" panose="020F0704030504030204" pitchFamily="34" charset="0"/>
              </a:rPr>
              <a:t>syp.kcl</a:t>
            </a:r>
            <a:r>
              <a:rPr lang="en-US" dirty="0">
                <a:latin typeface="Arial Rounded MT Bold" panose="020F0704030504030204" pitchFamily="34" charset="0"/>
              </a:rPr>
              <a:t> 15 ml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r>
              <a:rPr lang="en-US" dirty="0">
                <a:latin typeface="Arial Rounded MT Bold" panose="020F0704030504030204" pitchFamily="34" charset="0"/>
              </a:rPr>
              <a:t>; 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 and serum electrolytes.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Patient transferred to </a:t>
            </a:r>
            <a:r>
              <a:rPr lang="en-US" dirty="0" err="1">
                <a:latin typeface="Arial Rounded MT Bold" panose="020F0704030504030204" pitchFamily="34" charset="0"/>
              </a:rPr>
              <a:t>imcu</a:t>
            </a:r>
            <a:r>
              <a:rPr lang="en-US" dirty="0">
                <a:latin typeface="Arial Rounded MT Bold" panose="020F0704030504030204" pitchFamily="34" charset="0"/>
              </a:rPr>
              <a:t> 1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17442B-D5E8-2AE0-71BD-9C245D90D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319233"/>
              </p:ext>
            </p:extLst>
          </p:nvPr>
        </p:nvGraphicFramePr>
        <p:xfrm>
          <a:off x="4206240" y="310895"/>
          <a:ext cx="4014213" cy="6459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459">
                  <a:extLst>
                    <a:ext uri="{9D8B030D-6E8A-4147-A177-3AD203B41FA5}">
                      <a16:colId xmlns:a16="http://schemas.microsoft.com/office/drawing/2014/main" val="3467783414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4106715382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161434119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2537533843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4073694750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2818417537"/>
                    </a:ext>
                  </a:extLst>
                </a:gridCol>
                <a:gridCol w="573459">
                  <a:extLst>
                    <a:ext uri="{9D8B030D-6E8A-4147-A177-3AD203B41FA5}">
                      <a16:colId xmlns:a16="http://schemas.microsoft.com/office/drawing/2014/main" val="3256601669"/>
                    </a:ext>
                  </a:extLst>
                </a:gridCol>
              </a:tblGrid>
              <a:tr h="636423">
                <a:tc>
                  <a:txBody>
                    <a:bodyPr/>
                    <a:lstStyle/>
                    <a:p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24/08/25</a:t>
                      </a:r>
                    </a:p>
                    <a:p>
                      <a:r>
                        <a:rPr lang="en-US" sz="1400" dirty="0"/>
                        <a:t>D1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25/08/25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26/08/25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27/08/25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28/08/25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29/08/25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873006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HB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104433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TC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421581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PLATELET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044167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RBS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69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072463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UREA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339175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CREAT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515361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S.Na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142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144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140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140</a:t>
                      </a:r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35651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r>
                        <a:rPr lang="en-US" sz="1400" b="1" dirty="0"/>
                        <a:t>S.K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3.2</a:t>
                      </a:r>
                      <a:endParaRPr lang="en-IN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95876"/>
                  </a:ext>
                </a:extLst>
              </a:tr>
              <a:tr h="636423"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33849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B9C934A-C519-7506-3E2D-44172E943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319910"/>
              </p:ext>
            </p:extLst>
          </p:nvPr>
        </p:nvGraphicFramePr>
        <p:xfrm>
          <a:off x="8294233" y="210311"/>
          <a:ext cx="3812424" cy="6544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632">
                  <a:extLst>
                    <a:ext uri="{9D8B030D-6E8A-4147-A177-3AD203B41FA5}">
                      <a16:colId xmlns:a16="http://schemas.microsoft.com/office/drawing/2014/main" val="3467783414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4106715382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161434119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2537533843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4073694750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2818417537"/>
                    </a:ext>
                  </a:extLst>
                </a:gridCol>
                <a:gridCol w="544632">
                  <a:extLst>
                    <a:ext uri="{9D8B030D-6E8A-4147-A177-3AD203B41FA5}">
                      <a16:colId xmlns:a16="http://schemas.microsoft.com/office/drawing/2014/main" val="3256601669"/>
                    </a:ext>
                  </a:extLst>
                </a:gridCol>
              </a:tblGrid>
              <a:tr h="711575">
                <a:tc>
                  <a:txBody>
                    <a:bodyPr/>
                    <a:lstStyle/>
                    <a:p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24/08/25</a:t>
                      </a:r>
                    </a:p>
                    <a:p>
                      <a:r>
                        <a:rPr lang="en-US" sz="1400" dirty="0"/>
                        <a:t>D1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25/08/25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26/08/25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27/08/25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28/08/25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29/08/25</a:t>
                      </a:r>
                      <a:endParaRPr lang="en-IN" sz="1400" dirty="0"/>
                    </a:p>
                    <a:p>
                      <a:r>
                        <a:rPr lang="en-IN" sz="1400" dirty="0"/>
                        <a:t>D6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873006"/>
                  </a:ext>
                </a:extLst>
              </a:tr>
              <a:tr h="1000256">
                <a:tc>
                  <a:txBody>
                    <a:bodyPr/>
                    <a:lstStyle/>
                    <a:p>
                      <a:r>
                        <a:rPr lang="en-US" sz="1400" b="1" dirty="0"/>
                        <a:t>T.BILIRUBIN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2.7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1.6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104433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DIRECT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0.3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421581"/>
                  </a:ext>
                </a:extLst>
              </a:tr>
              <a:tr h="771627">
                <a:tc>
                  <a:txBody>
                    <a:bodyPr/>
                    <a:lstStyle/>
                    <a:p>
                      <a:r>
                        <a:rPr lang="en-US" sz="1400" b="1" dirty="0"/>
                        <a:t>INDIRECT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1.3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044167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SGOT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072463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SGPT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339175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ALP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84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70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75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68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65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515361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PT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11.4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18.5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17.2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28.2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35651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INR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95876"/>
                  </a:ext>
                </a:extLst>
              </a:tr>
              <a:tr h="577300">
                <a:tc>
                  <a:txBody>
                    <a:bodyPr/>
                    <a:lstStyle/>
                    <a:p>
                      <a:r>
                        <a:rPr lang="en-US" sz="1400" b="1" dirty="0"/>
                        <a:t>LDH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3324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920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1254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338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787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E1B81-1994-9C75-A859-03D54EEC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35" y="69877"/>
            <a:ext cx="1536817" cy="561059"/>
          </a:xfrm>
        </p:spPr>
        <p:txBody>
          <a:bodyPr>
            <a:normAutofit fontScale="90000"/>
          </a:bodyPr>
          <a:lstStyle/>
          <a:p>
            <a:r>
              <a:rPr lang="en-US" dirty="0"/>
              <a:t>Day 7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C715E-C5EE-C768-32FA-2D896E14D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36" y="548640"/>
            <a:ext cx="4090026" cy="625858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Neuro medicine (o):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Adviced</a:t>
            </a:r>
            <a:r>
              <a:rPr lang="en-US" dirty="0">
                <a:latin typeface="Arial Rounded MT Bold" panose="020F0704030504030204" pitchFamily="34" charset="0"/>
              </a:rPr>
              <a:t> to continue inj. 3% </a:t>
            </a:r>
            <a:r>
              <a:rPr lang="en-US" dirty="0" err="1">
                <a:latin typeface="Arial Rounded MT Bold" panose="020F0704030504030204" pitchFamily="34" charset="0"/>
              </a:rPr>
              <a:t>nacl</a:t>
            </a:r>
            <a:r>
              <a:rPr lang="en-US" dirty="0">
                <a:latin typeface="Arial Rounded MT Bold" panose="020F0704030504030204" pitchFamily="34" charset="0"/>
              </a:rPr>
              <a:t> 100 ml over 6 hours.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Mri</a:t>
            </a:r>
            <a:r>
              <a:rPr lang="en-US" dirty="0">
                <a:latin typeface="Arial Rounded MT Bold" panose="020F0704030504030204" pitchFamily="34" charset="0"/>
              </a:rPr>
              <a:t> brain report: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Acute ischemic infarct  with hemorrhagic areas noted in right caudate nucleus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Symmetrical bilateral t2 flair </a:t>
            </a:r>
            <a:r>
              <a:rPr lang="en-US" dirty="0" err="1">
                <a:latin typeface="Arial Rounded MT Bold" panose="020F0704030504030204" pitchFamily="34" charset="0"/>
              </a:rPr>
              <a:t>hyperintesties</a:t>
            </a:r>
            <a:r>
              <a:rPr lang="en-US" dirty="0">
                <a:latin typeface="Arial Rounded MT Bold" panose="020F0704030504030204" pitchFamily="34" charset="0"/>
              </a:rPr>
              <a:t> noted in </a:t>
            </a:r>
            <a:r>
              <a:rPr lang="en-US" dirty="0" err="1">
                <a:latin typeface="Arial Rounded MT Bold" panose="020F0704030504030204" pitchFamily="34" charset="0"/>
              </a:rPr>
              <a:t>parieto</a:t>
            </a:r>
            <a:r>
              <a:rPr lang="en-US" dirty="0">
                <a:latin typeface="Arial Rounded MT Bold" panose="020F0704030504030204" pitchFamily="34" charset="0"/>
              </a:rPr>
              <a:t> occipital lobe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p/o </a:t>
            </a:r>
            <a:r>
              <a:rPr lang="en-US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pres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complicating to infarct with hemorrhage transformation in caudate nucleus</a:t>
            </a:r>
            <a:r>
              <a:rPr lang="en-US" dirty="0">
                <a:latin typeface="Arial Rounded MT Bold" panose="020F0704030504030204" pitchFamily="34" charset="0"/>
              </a:rPr>
              <a:t>.</a:t>
            </a: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Nephrologist (o):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1800/1400;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to continue </a:t>
            </a:r>
            <a:r>
              <a:rPr lang="en-US" dirty="0" err="1">
                <a:latin typeface="Arial Rounded MT Bold" panose="020F0704030504030204" pitchFamily="34" charset="0"/>
              </a:rPr>
              <a:t>syp.kcl</a:t>
            </a:r>
            <a:r>
              <a:rPr lang="en-US" dirty="0">
                <a:latin typeface="Arial Rounded MT Bold" panose="020F0704030504030204" pitchFamily="34" charset="0"/>
              </a:rPr>
              <a:t> 15 ml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r>
              <a:rPr lang="en-US" dirty="0">
                <a:latin typeface="Arial Rounded MT Bold" panose="020F0704030504030204" pitchFamily="34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 and serum electrolytes.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Advice for adequate hydration and bp chart; 24 </a:t>
            </a:r>
            <a:r>
              <a:rPr lang="en-US" dirty="0" err="1">
                <a:latin typeface="Arial Rounded MT Bold" panose="020F0704030504030204" pitchFamily="34" charset="0"/>
              </a:rPr>
              <a:t>hr</a:t>
            </a:r>
            <a:r>
              <a:rPr lang="en-US" dirty="0">
                <a:latin typeface="Arial Rounded MT Bold" panose="020F0704030504030204" pitchFamily="34" charset="0"/>
              </a:rPr>
              <a:t> urine protein, serum albumin, </a:t>
            </a:r>
            <a:r>
              <a:rPr lang="en-US" dirty="0" err="1">
                <a:latin typeface="Arial Rounded MT Bold" panose="020F0704030504030204" pitchFamily="34" charset="0"/>
              </a:rPr>
              <a:t>lft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C9477D-A464-710F-FE89-A0A4490DE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842798"/>
              </p:ext>
            </p:extLst>
          </p:nvPr>
        </p:nvGraphicFramePr>
        <p:xfrm>
          <a:off x="4418584" y="50778"/>
          <a:ext cx="3801872" cy="635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34">
                  <a:extLst>
                    <a:ext uri="{9D8B030D-6E8A-4147-A177-3AD203B41FA5}">
                      <a16:colId xmlns:a16="http://schemas.microsoft.com/office/drawing/2014/main" val="1728567111"/>
                    </a:ext>
                  </a:extLst>
                </a:gridCol>
                <a:gridCol w="475234">
                  <a:extLst>
                    <a:ext uri="{9D8B030D-6E8A-4147-A177-3AD203B41FA5}">
                      <a16:colId xmlns:a16="http://schemas.microsoft.com/office/drawing/2014/main" val="798372487"/>
                    </a:ext>
                  </a:extLst>
                </a:gridCol>
                <a:gridCol w="475234">
                  <a:extLst>
                    <a:ext uri="{9D8B030D-6E8A-4147-A177-3AD203B41FA5}">
                      <a16:colId xmlns:a16="http://schemas.microsoft.com/office/drawing/2014/main" val="1925171930"/>
                    </a:ext>
                  </a:extLst>
                </a:gridCol>
                <a:gridCol w="464875">
                  <a:extLst>
                    <a:ext uri="{9D8B030D-6E8A-4147-A177-3AD203B41FA5}">
                      <a16:colId xmlns:a16="http://schemas.microsoft.com/office/drawing/2014/main" val="2248288271"/>
                    </a:ext>
                  </a:extLst>
                </a:gridCol>
                <a:gridCol w="484831">
                  <a:extLst>
                    <a:ext uri="{9D8B030D-6E8A-4147-A177-3AD203B41FA5}">
                      <a16:colId xmlns:a16="http://schemas.microsoft.com/office/drawing/2014/main" val="467143391"/>
                    </a:ext>
                  </a:extLst>
                </a:gridCol>
                <a:gridCol w="475996">
                  <a:extLst>
                    <a:ext uri="{9D8B030D-6E8A-4147-A177-3AD203B41FA5}">
                      <a16:colId xmlns:a16="http://schemas.microsoft.com/office/drawing/2014/main" val="1920782620"/>
                    </a:ext>
                  </a:extLst>
                </a:gridCol>
                <a:gridCol w="475234">
                  <a:extLst>
                    <a:ext uri="{9D8B030D-6E8A-4147-A177-3AD203B41FA5}">
                      <a16:colId xmlns:a16="http://schemas.microsoft.com/office/drawing/2014/main" val="4223062974"/>
                    </a:ext>
                  </a:extLst>
                </a:gridCol>
                <a:gridCol w="475234">
                  <a:extLst>
                    <a:ext uri="{9D8B030D-6E8A-4147-A177-3AD203B41FA5}">
                      <a16:colId xmlns:a16="http://schemas.microsoft.com/office/drawing/2014/main" val="297711691"/>
                    </a:ext>
                  </a:extLst>
                </a:gridCol>
              </a:tblGrid>
              <a:tr h="1139187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604656"/>
                  </a:ext>
                </a:extLst>
              </a:tr>
              <a:tr h="602568">
                <a:tc>
                  <a:txBody>
                    <a:bodyPr/>
                    <a:lstStyle/>
                    <a:p>
                      <a:r>
                        <a:rPr lang="en-US" sz="1200" b="1" dirty="0"/>
                        <a:t>HB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908271"/>
                  </a:ext>
                </a:extLst>
              </a:tr>
              <a:tr h="719486">
                <a:tc>
                  <a:txBody>
                    <a:bodyPr/>
                    <a:lstStyle/>
                    <a:p>
                      <a:r>
                        <a:rPr lang="en-US" sz="1200" b="1" dirty="0"/>
                        <a:t>TC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760100"/>
                  </a:ext>
                </a:extLst>
              </a:tr>
              <a:tr h="670954">
                <a:tc>
                  <a:txBody>
                    <a:bodyPr/>
                    <a:lstStyle/>
                    <a:p>
                      <a:r>
                        <a:rPr lang="en-US" sz="1200" b="1" dirty="0"/>
                        <a:t>PLATELET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1,43,000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207221"/>
                  </a:ext>
                </a:extLst>
              </a:tr>
              <a:tr h="602568">
                <a:tc>
                  <a:txBody>
                    <a:bodyPr/>
                    <a:lstStyle/>
                    <a:p>
                      <a:r>
                        <a:rPr lang="en-US" sz="1200" b="1" dirty="0"/>
                        <a:t>RBS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225588"/>
                  </a:ext>
                </a:extLst>
              </a:tr>
              <a:tr h="602568">
                <a:tc>
                  <a:txBody>
                    <a:bodyPr/>
                    <a:lstStyle/>
                    <a:p>
                      <a:r>
                        <a:rPr lang="en-US" sz="1200" b="1" dirty="0"/>
                        <a:t>UREA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049353"/>
                  </a:ext>
                </a:extLst>
              </a:tr>
              <a:tr h="816463">
                <a:tc>
                  <a:txBody>
                    <a:bodyPr/>
                    <a:lstStyle/>
                    <a:p>
                      <a:r>
                        <a:rPr lang="en-US" sz="1200" b="1" dirty="0"/>
                        <a:t>CREAT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439127"/>
                  </a:ext>
                </a:extLst>
              </a:tr>
              <a:tr h="602568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S.Na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139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673083"/>
                  </a:ext>
                </a:extLst>
              </a:tr>
              <a:tr h="602568">
                <a:tc>
                  <a:txBody>
                    <a:bodyPr/>
                    <a:lstStyle/>
                    <a:p>
                      <a:r>
                        <a:rPr lang="en-US" sz="1200" b="1" dirty="0"/>
                        <a:t>S.K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4.6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04470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A02977A-B012-75A2-367D-CE485F064C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15108"/>
              </p:ext>
            </p:extLst>
          </p:nvPr>
        </p:nvGraphicFramePr>
        <p:xfrm>
          <a:off x="8412479" y="50778"/>
          <a:ext cx="3642984" cy="6423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73">
                  <a:extLst>
                    <a:ext uri="{9D8B030D-6E8A-4147-A177-3AD203B41FA5}">
                      <a16:colId xmlns:a16="http://schemas.microsoft.com/office/drawing/2014/main" val="1728567111"/>
                    </a:ext>
                  </a:extLst>
                </a:gridCol>
                <a:gridCol w="541324">
                  <a:extLst>
                    <a:ext uri="{9D8B030D-6E8A-4147-A177-3AD203B41FA5}">
                      <a16:colId xmlns:a16="http://schemas.microsoft.com/office/drawing/2014/main" val="798372487"/>
                    </a:ext>
                  </a:extLst>
                </a:gridCol>
                <a:gridCol w="475488">
                  <a:extLst>
                    <a:ext uri="{9D8B030D-6E8A-4147-A177-3AD203B41FA5}">
                      <a16:colId xmlns:a16="http://schemas.microsoft.com/office/drawing/2014/main" val="1925171930"/>
                    </a:ext>
                  </a:extLst>
                </a:gridCol>
                <a:gridCol w="429768">
                  <a:extLst>
                    <a:ext uri="{9D8B030D-6E8A-4147-A177-3AD203B41FA5}">
                      <a16:colId xmlns:a16="http://schemas.microsoft.com/office/drawing/2014/main" val="224828827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467143391"/>
                    </a:ext>
                  </a:extLst>
                </a:gridCol>
                <a:gridCol w="418805">
                  <a:extLst>
                    <a:ext uri="{9D8B030D-6E8A-4147-A177-3AD203B41FA5}">
                      <a16:colId xmlns:a16="http://schemas.microsoft.com/office/drawing/2014/main" val="1920782620"/>
                    </a:ext>
                  </a:extLst>
                </a:gridCol>
                <a:gridCol w="455373">
                  <a:extLst>
                    <a:ext uri="{9D8B030D-6E8A-4147-A177-3AD203B41FA5}">
                      <a16:colId xmlns:a16="http://schemas.microsoft.com/office/drawing/2014/main" val="4223062974"/>
                    </a:ext>
                  </a:extLst>
                </a:gridCol>
                <a:gridCol w="455373">
                  <a:extLst>
                    <a:ext uri="{9D8B030D-6E8A-4147-A177-3AD203B41FA5}">
                      <a16:colId xmlns:a16="http://schemas.microsoft.com/office/drawing/2014/main" val="297711691"/>
                    </a:ext>
                  </a:extLst>
                </a:gridCol>
              </a:tblGrid>
              <a:tr h="836357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3604656"/>
                  </a:ext>
                </a:extLst>
              </a:tr>
              <a:tr h="993910">
                <a:tc>
                  <a:txBody>
                    <a:bodyPr/>
                    <a:lstStyle/>
                    <a:p>
                      <a:r>
                        <a:rPr lang="en-US" sz="1200" b="1" dirty="0"/>
                        <a:t>T.BILIRUBIN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908271"/>
                  </a:ext>
                </a:extLst>
              </a:tr>
              <a:tr h="627733">
                <a:tc>
                  <a:txBody>
                    <a:bodyPr/>
                    <a:lstStyle/>
                    <a:p>
                      <a:r>
                        <a:rPr lang="en-US" sz="1200" b="1" dirty="0"/>
                        <a:t>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760100"/>
                  </a:ext>
                </a:extLst>
              </a:tr>
              <a:tr h="810821">
                <a:tc>
                  <a:txBody>
                    <a:bodyPr/>
                    <a:lstStyle/>
                    <a:p>
                      <a:r>
                        <a:rPr lang="en-US" sz="1200" b="1" dirty="0"/>
                        <a:t>INDIRECT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207221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SGOT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225588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SGPT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049353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ALP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55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439127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673083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INR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044709"/>
                  </a:ext>
                </a:extLst>
              </a:tr>
              <a:tr h="525725">
                <a:tc>
                  <a:txBody>
                    <a:bodyPr/>
                    <a:lstStyle/>
                    <a:p>
                      <a:r>
                        <a:rPr lang="en-US" sz="1200" b="1" dirty="0"/>
                        <a:t>LDH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3324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920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1254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862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204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446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D3232-F458-1B1D-B5D5-D002CA18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543" y="289333"/>
            <a:ext cx="1564249" cy="378179"/>
          </a:xfrm>
        </p:spPr>
        <p:txBody>
          <a:bodyPr>
            <a:normAutofit fontScale="90000"/>
          </a:bodyPr>
          <a:lstStyle/>
          <a:p>
            <a:r>
              <a:rPr lang="en-US" dirty="0"/>
              <a:t>Day 8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26FBC-E2A1-40B2-35BC-486EF61C2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7" y="795528"/>
            <a:ext cx="2587751" cy="6062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Output: 2100; 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 and serum electrolytes.</a:t>
            </a:r>
          </a:p>
          <a:p>
            <a:r>
              <a:rPr lang="en-IN" dirty="0">
                <a:latin typeface="Arial Rounded MT Bold" panose="020F0704030504030204" pitchFamily="34" charset="0"/>
              </a:rPr>
              <a:t>Iv antibiotic stopped.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Oral antibiotics: </a:t>
            </a:r>
            <a:r>
              <a:rPr lang="en-US" dirty="0" err="1">
                <a:latin typeface="Arial Rounded MT Bold" panose="020F0704030504030204" pitchFamily="34" charset="0"/>
              </a:rPr>
              <a:t>c.amoxicillin</a:t>
            </a:r>
            <a:r>
              <a:rPr lang="en-US" dirty="0">
                <a:latin typeface="Arial Rounded MT Bold" panose="020F0704030504030204" pitchFamily="34" charset="0"/>
              </a:rPr>
              <a:t> 250 2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r>
              <a:rPr lang="en-US" dirty="0">
                <a:latin typeface="Arial Rounded MT Bold" panose="020F0704030504030204" pitchFamily="34" charset="0"/>
              </a:rPr>
              <a:t>; t. metronidazole 200 2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endParaRPr lang="en-US" dirty="0">
              <a:latin typeface="Arial Rounded MT Bold" panose="020F0704030504030204" pitchFamily="34" charset="0"/>
            </a:endParaRPr>
          </a:p>
          <a:p>
            <a:endParaRPr lang="en-IN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B39EB6-D1E4-2CC3-E229-AFEBD4E14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233501"/>
              </p:ext>
            </p:extLst>
          </p:nvPr>
        </p:nvGraphicFramePr>
        <p:xfrm>
          <a:off x="2790952" y="137160"/>
          <a:ext cx="4524246" cy="6409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694">
                  <a:extLst>
                    <a:ext uri="{9D8B030D-6E8A-4147-A177-3AD203B41FA5}">
                      <a16:colId xmlns:a16="http://schemas.microsoft.com/office/drawing/2014/main" val="3560371200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2401282440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451293510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3213975506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2922123269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270056096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3687629423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1675018158"/>
                    </a:ext>
                  </a:extLst>
                </a:gridCol>
                <a:gridCol w="502694">
                  <a:extLst>
                    <a:ext uri="{9D8B030D-6E8A-4147-A177-3AD203B41FA5}">
                      <a16:colId xmlns:a16="http://schemas.microsoft.com/office/drawing/2014/main" val="327142935"/>
                    </a:ext>
                  </a:extLst>
                </a:gridCol>
              </a:tblGrid>
              <a:tr h="732082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01/09/25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419151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HB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164843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TC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349442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PLATELET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1,43,000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1,64,000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33795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RBS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062681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UREA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29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909595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CREAT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1.2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868053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S.Na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309124"/>
                  </a:ext>
                </a:extLst>
              </a:tr>
              <a:tr h="709732">
                <a:tc>
                  <a:txBody>
                    <a:bodyPr/>
                    <a:lstStyle/>
                    <a:p>
                      <a:r>
                        <a:rPr lang="en-US" sz="1200" b="1" dirty="0"/>
                        <a:t>S.K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05992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3DB4F7-F717-A750-4F26-D53D2224C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705564"/>
              </p:ext>
            </p:extLst>
          </p:nvPr>
        </p:nvGraphicFramePr>
        <p:xfrm>
          <a:off x="7488936" y="137160"/>
          <a:ext cx="4602483" cy="6473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387">
                  <a:extLst>
                    <a:ext uri="{9D8B030D-6E8A-4147-A177-3AD203B41FA5}">
                      <a16:colId xmlns:a16="http://schemas.microsoft.com/office/drawing/2014/main" val="3560371200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2401282440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451293510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3213975506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2922123269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270056096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3687629423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1675018158"/>
                    </a:ext>
                  </a:extLst>
                </a:gridCol>
                <a:gridCol w="511387">
                  <a:extLst>
                    <a:ext uri="{9D8B030D-6E8A-4147-A177-3AD203B41FA5}">
                      <a16:colId xmlns:a16="http://schemas.microsoft.com/office/drawing/2014/main" val="327142935"/>
                    </a:ext>
                  </a:extLst>
                </a:gridCol>
              </a:tblGrid>
              <a:tr h="827039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01/09/25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419151"/>
                  </a:ext>
                </a:extLst>
              </a:tr>
              <a:tr h="827039">
                <a:tc>
                  <a:txBody>
                    <a:bodyPr/>
                    <a:lstStyle/>
                    <a:p>
                      <a:r>
                        <a:rPr lang="en-US" sz="1200" b="1" dirty="0"/>
                        <a:t>T.BILIRUBIN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164843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349442"/>
                  </a:ext>
                </a:extLst>
              </a:tr>
              <a:tr h="643253">
                <a:tc>
                  <a:txBody>
                    <a:bodyPr/>
                    <a:lstStyle/>
                    <a:p>
                      <a:r>
                        <a:rPr lang="en-US" sz="1200" b="1" dirty="0"/>
                        <a:t>INDIRECT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33795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SGOT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16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062681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SGPT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909595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ALP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868053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309124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INR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059924"/>
                  </a:ext>
                </a:extLst>
              </a:tr>
              <a:tr h="596660">
                <a:tc>
                  <a:txBody>
                    <a:bodyPr/>
                    <a:lstStyle/>
                    <a:p>
                      <a:r>
                        <a:rPr lang="en-US" sz="1200" b="1" dirty="0"/>
                        <a:t>LDH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3324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920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1254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862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06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835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BC18-01E3-AE88-AC08-B0274CD7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7" y="618517"/>
            <a:ext cx="1847088" cy="570203"/>
          </a:xfrm>
        </p:spPr>
        <p:txBody>
          <a:bodyPr>
            <a:normAutofit fontScale="90000"/>
          </a:bodyPr>
          <a:lstStyle/>
          <a:p>
            <a:r>
              <a:rPr lang="en-US" dirty="0"/>
              <a:t>Day 9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CBC97-1335-FF37-D629-C96315412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6575" y="1225296"/>
            <a:ext cx="2569463" cy="4800600"/>
          </a:xfrm>
        </p:spPr>
        <p:txBody>
          <a:bodyPr/>
          <a:lstStyle/>
          <a:p>
            <a:r>
              <a:rPr lang="en-US" dirty="0" err="1">
                <a:latin typeface="Arial Rounded MT Bold" panose="020F0704030504030204" pitchFamily="34" charset="0"/>
              </a:rPr>
              <a:t>Ict</a:t>
            </a:r>
            <a:r>
              <a:rPr lang="en-US" dirty="0">
                <a:latin typeface="Arial Rounded MT Bold" panose="020F0704030504030204" pitchFamily="34" charset="0"/>
              </a:rPr>
              <a:t>: negative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ANA : NEGATIVE</a:t>
            </a:r>
          </a:p>
          <a:p>
            <a:r>
              <a:rPr lang="en-US" dirty="0" err="1">
                <a:latin typeface="Arial Rounded MT Bold" panose="020F0704030504030204" pitchFamily="34" charset="0"/>
              </a:rPr>
              <a:t>outpuT</a:t>
            </a:r>
            <a:r>
              <a:rPr lang="en-US" dirty="0">
                <a:latin typeface="Arial Rounded MT Bold" panose="020F0704030504030204" pitchFamily="34" charset="0"/>
              </a:rPr>
              <a:t>: 2100 ml;  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 and serum electrolytes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5A0412-B73E-BF42-8D63-D6F55CF8A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41860"/>
              </p:ext>
            </p:extLst>
          </p:nvPr>
        </p:nvGraphicFramePr>
        <p:xfrm>
          <a:off x="2560320" y="146303"/>
          <a:ext cx="4782311" cy="6477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456">
                  <a:extLst>
                    <a:ext uri="{9D8B030D-6E8A-4147-A177-3AD203B41FA5}">
                      <a16:colId xmlns:a16="http://schemas.microsoft.com/office/drawing/2014/main" val="3373830303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2755720135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4193546934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796428546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1202812648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1505513697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3170160796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696245193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1856775543"/>
                    </a:ext>
                  </a:extLst>
                </a:gridCol>
                <a:gridCol w="467095">
                  <a:extLst>
                    <a:ext uri="{9D8B030D-6E8A-4147-A177-3AD203B41FA5}">
                      <a16:colId xmlns:a16="http://schemas.microsoft.com/office/drawing/2014/main" val="1803727513"/>
                    </a:ext>
                  </a:extLst>
                </a:gridCol>
              </a:tblGrid>
              <a:tr h="871269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01/09/25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03/09/25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686658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HB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61900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TC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694637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PLATELET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72,000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64,000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48,000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69,000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1,07,000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1,22,000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1,43,000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1,64,000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2,11,000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284007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RBS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796437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UREA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29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26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712858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CREAT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1.2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008845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S.Na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129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674564"/>
                  </a:ext>
                </a:extLst>
              </a:tr>
              <a:tr h="700750">
                <a:tc>
                  <a:txBody>
                    <a:bodyPr/>
                    <a:lstStyle/>
                    <a:p>
                      <a:r>
                        <a:rPr lang="en-US" sz="1200" b="1" dirty="0"/>
                        <a:t>S.K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3.6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2048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DD3429-8956-808E-2CAD-6330991E2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294199"/>
              </p:ext>
            </p:extLst>
          </p:nvPr>
        </p:nvGraphicFramePr>
        <p:xfrm>
          <a:off x="7452359" y="146303"/>
          <a:ext cx="4721350" cy="645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135">
                  <a:extLst>
                    <a:ext uri="{9D8B030D-6E8A-4147-A177-3AD203B41FA5}">
                      <a16:colId xmlns:a16="http://schemas.microsoft.com/office/drawing/2014/main" val="2330495043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3931101187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1766152317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1647156159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307274441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3823015540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2203724268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354202944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2856280498"/>
                    </a:ext>
                  </a:extLst>
                </a:gridCol>
                <a:gridCol w="472135">
                  <a:extLst>
                    <a:ext uri="{9D8B030D-6E8A-4147-A177-3AD203B41FA5}">
                      <a16:colId xmlns:a16="http://schemas.microsoft.com/office/drawing/2014/main" val="1511702597"/>
                    </a:ext>
                  </a:extLst>
                </a:gridCol>
              </a:tblGrid>
              <a:tr h="843093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01/09/25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03/09/25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540353"/>
                  </a:ext>
                </a:extLst>
              </a:tr>
              <a:tr h="818979">
                <a:tc>
                  <a:txBody>
                    <a:bodyPr/>
                    <a:lstStyle/>
                    <a:p>
                      <a:r>
                        <a:rPr lang="en-US" sz="1200" b="1" dirty="0"/>
                        <a:t>T.BILIRUBIN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86470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710768"/>
                  </a:ext>
                </a:extLst>
              </a:tr>
              <a:tr h="655739">
                <a:tc>
                  <a:txBody>
                    <a:bodyPr/>
                    <a:lstStyle/>
                    <a:p>
                      <a:r>
                        <a:rPr lang="en-US" sz="1200" b="1" dirty="0"/>
                        <a:t>INDIRECT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874946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SGOT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908844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SGPT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115789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ALP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61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739513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84413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INR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903222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200" b="1" dirty="0"/>
                        <a:t>LDH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3324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920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1254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862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862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E2817-FEB9-130A-520A-4C684FEA1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39" y="51589"/>
            <a:ext cx="1920865" cy="689075"/>
          </a:xfrm>
        </p:spPr>
        <p:txBody>
          <a:bodyPr/>
          <a:lstStyle/>
          <a:p>
            <a:r>
              <a:rPr lang="en-US" dirty="0"/>
              <a:t>Day 10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04076-CF73-A72E-1EC3-4CCD9F2E8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535" y="640079"/>
            <a:ext cx="11842105" cy="621792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2700/3300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transferred out to ward.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Received in </a:t>
            </a:r>
            <a:r>
              <a:rPr lang="en-US" dirty="0" err="1">
                <a:latin typeface="Arial Rounded MT Bold" panose="020F0704030504030204" pitchFamily="34" charset="0"/>
              </a:rPr>
              <a:t>micu</a:t>
            </a:r>
            <a:r>
              <a:rPr lang="en-US" dirty="0">
                <a:latin typeface="Arial Rounded MT Bold" panose="020F0704030504030204" pitchFamily="34" charset="0"/>
              </a:rPr>
              <a:t>. </a:t>
            </a:r>
          </a:p>
          <a:p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c/o pain in </a:t>
            </a:r>
            <a:r>
              <a:rPr lang="en-US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rtght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lower limb associated with swelling</a:t>
            </a:r>
            <a:r>
              <a:rPr lang="en-US" dirty="0">
                <a:latin typeface="Arial Rounded MT Bold" panose="020F0704030504030204" pitchFamily="34" charset="0"/>
              </a:rPr>
              <a:t>.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Started on inj. Heparin 5000 units </a:t>
            </a:r>
            <a:r>
              <a:rPr lang="en-US" dirty="0" err="1">
                <a:latin typeface="Arial Rounded MT Bold" panose="020F0704030504030204" pitchFamily="34" charset="0"/>
              </a:rPr>
              <a:t>s.c</a:t>
            </a:r>
            <a:r>
              <a:rPr lang="en-US" dirty="0">
                <a:latin typeface="Arial Rounded MT Bold" panose="020F0704030504030204" pitchFamily="34" charset="0"/>
              </a:rPr>
              <a:t> bd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Planned for lower limb doppler.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Right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ll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rial Rounded MT Bold" panose="020F0704030504030204" pitchFamily="34" charset="0"/>
              </a:rPr>
              <a:t> venous doppler</a:t>
            </a:r>
            <a:r>
              <a:rPr lang="en-US" dirty="0">
                <a:latin typeface="Arial Rounded MT Bold" panose="020F0704030504030204" pitchFamily="34" charset="0"/>
              </a:rPr>
              <a:t>: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Cfv</a:t>
            </a:r>
            <a:r>
              <a:rPr lang="en-US" dirty="0">
                <a:latin typeface="Arial Rounded MT Bold" panose="020F0704030504030204" pitchFamily="34" charset="0"/>
              </a:rPr>
              <a:t>, </a:t>
            </a:r>
            <a:r>
              <a:rPr lang="en-US" dirty="0" err="1">
                <a:latin typeface="Arial Rounded MT Bold" panose="020F0704030504030204" pitchFamily="34" charset="0"/>
              </a:rPr>
              <a:t>sfv</a:t>
            </a:r>
            <a:r>
              <a:rPr lang="en-US" dirty="0">
                <a:latin typeface="Arial Rounded MT Bold" panose="020F0704030504030204" pitchFamily="34" charset="0"/>
              </a:rPr>
              <a:t>, : distended with thrombus, non compressible, very minimal peripheral flow noted</a:t>
            </a:r>
          </a:p>
          <a:p>
            <a:r>
              <a:rPr lang="en-US" dirty="0" err="1">
                <a:latin typeface="Arial Rounded MT Bold" panose="020F0704030504030204" pitchFamily="34" charset="0"/>
              </a:rPr>
              <a:t>dfv</a:t>
            </a:r>
            <a:r>
              <a:rPr lang="en-US" dirty="0">
                <a:latin typeface="Arial Rounded MT Bold" panose="020F0704030504030204" pitchFamily="34" charset="0"/>
              </a:rPr>
              <a:t>, : compressible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popliteal vein: minimal flow</a:t>
            </a:r>
          </a:p>
          <a:p>
            <a:r>
              <a:rPr lang="en-US" dirty="0" err="1">
                <a:latin typeface="Arial Rounded MT Bold" panose="020F0704030504030204" pitchFamily="34" charset="0"/>
              </a:rPr>
              <a:t>Ivc</a:t>
            </a:r>
            <a:r>
              <a:rPr lang="en-US" dirty="0">
                <a:latin typeface="Arial Rounded MT Bold" panose="020F0704030504030204" pitchFamily="34" charset="0"/>
              </a:rPr>
              <a:t>: normal flow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Left side: shows normal flow, no thrombus.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Impression: </a:t>
            </a:r>
            <a:r>
              <a:rPr lang="en-US" dirty="0">
                <a:solidFill>
                  <a:srgbClr val="00B0F0"/>
                </a:solidFill>
                <a:latin typeface="Arial Rounded MT Bold" panose="020F0704030504030204" pitchFamily="34" charset="0"/>
              </a:rPr>
              <a:t>acute </a:t>
            </a:r>
            <a:r>
              <a:rPr lang="en-US" dirty="0" err="1">
                <a:solidFill>
                  <a:srgbClr val="00B0F0"/>
                </a:solidFill>
                <a:latin typeface="Arial Rounded MT Bold" panose="020F0704030504030204" pitchFamily="34" charset="0"/>
              </a:rPr>
              <a:t>dvt</a:t>
            </a:r>
            <a:r>
              <a:rPr lang="en-US" dirty="0">
                <a:solidFill>
                  <a:srgbClr val="00B0F0"/>
                </a:solidFill>
                <a:latin typeface="Arial Rounded MT Bold" panose="020F0704030504030204" pitchFamily="34" charset="0"/>
              </a:rPr>
              <a:t>, thrombus extending </a:t>
            </a:r>
            <a:r>
              <a:rPr lang="en-US" dirty="0" err="1">
                <a:solidFill>
                  <a:srgbClr val="00B0F0"/>
                </a:solidFill>
                <a:latin typeface="Arial Rounded MT Bold" panose="020F0704030504030204" pitchFamily="34" charset="0"/>
              </a:rPr>
              <a:t>upto</a:t>
            </a:r>
            <a:r>
              <a:rPr lang="en-US" dirty="0">
                <a:solidFill>
                  <a:srgbClr val="00B0F0"/>
                </a:solidFill>
                <a:latin typeface="Arial Rounded MT Bold" panose="020F0704030504030204" pitchFamily="34" charset="0"/>
              </a:rPr>
              <a:t> right iliac vein. </a:t>
            </a: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Vascular (o): </a:t>
            </a:r>
            <a:r>
              <a:rPr lang="en-US" dirty="0">
                <a:latin typeface="Arial Rounded MT Bold" panose="020F0704030504030204" pitchFamily="34" charset="0"/>
              </a:rPr>
              <a:t>right lower limb warmth, diffuse oedema foot to mid leg. Ankle and toe movement less.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Advice for </a:t>
            </a:r>
            <a:r>
              <a:rPr lang="en-US" dirty="0" err="1">
                <a:latin typeface="Arial Rounded MT Bold" panose="020F0704030504030204" pitchFamily="34" charset="0"/>
              </a:rPr>
              <a:t>inj.fontaparinux</a:t>
            </a:r>
            <a:r>
              <a:rPr lang="en-US" dirty="0">
                <a:latin typeface="Arial Rounded MT Bold" panose="020F0704030504030204" pitchFamily="34" charset="0"/>
              </a:rPr>
              <a:t> 7.5 mcg </a:t>
            </a:r>
            <a:r>
              <a:rPr lang="en-US" dirty="0" err="1">
                <a:latin typeface="Arial Rounded MT Bold" panose="020F0704030504030204" pitchFamily="34" charset="0"/>
              </a:rPr>
              <a:t>s.c</a:t>
            </a:r>
            <a:r>
              <a:rPr lang="en-US" dirty="0">
                <a:latin typeface="Arial Rounded MT Bold" panose="020F0704030504030204" pitchFamily="34" charset="0"/>
              </a:rPr>
              <a:t> od. Improve </a:t>
            </a:r>
            <a:r>
              <a:rPr lang="en-US" dirty="0" err="1">
                <a:latin typeface="Arial Rounded MT Bold" panose="020F0704030504030204" pitchFamily="34" charset="0"/>
              </a:rPr>
              <a:t>hb</a:t>
            </a:r>
            <a:r>
              <a:rPr lang="en-US" dirty="0">
                <a:latin typeface="Arial Rounded MT Bold" panose="020F0704030504030204" pitchFamily="34" charset="0"/>
              </a:rPr>
              <a:t> status and right lower limb elevation.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INJ HEPARIN 5000U 1V QID RESTARTED.</a:t>
            </a:r>
          </a:p>
          <a:p>
            <a:pPr marL="0" indent="0">
              <a:buNone/>
            </a:pPr>
            <a:endParaRPr lang="en-US" u="sng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u="sng" dirty="0">
              <a:latin typeface="Arial Rounded MT Bold" panose="020F0704030504030204" pitchFamily="34" charset="0"/>
            </a:endParaRPr>
          </a:p>
          <a:p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53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FD5061-78E6-CE67-C669-0E8D6E948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149956"/>
              </p:ext>
            </p:extLst>
          </p:nvPr>
        </p:nvGraphicFramePr>
        <p:xfrm>
          <a:off x="192024" y="172403"/>
          <a:ext cx="5532119" cy="645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9">
                  <a:extLst>
                    <a:ext uri="{9D8B030D-6E8A-4147-A177-3AD203B41FA5}">
                      <a16:colId xmlns:a16="http://schemas.microsoft.com/office/drawing/2014/main" val="1264434486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2266195809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1444200135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4288567530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58115383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4070832525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446817796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728611281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3824896649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4075708989"/>
                    </a:ext>
                  </a:extLst>
                </a:gridCol>
                <a:gridCol w="492251">
                  <a:extLst>
                    <a:ext uri="{9D8B030D-6E8A-4147-A177-3AD203B41FA5}">
                      <a16:colId xmlns:a16="http://schemas.microsoft.com/office/drawing/2014/main" val="2818831340"/>
                    </a:ext>
                  </a:extLst>
                </a:gridCol>
              </a:tblGrid>
              <a:tr h="868102"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24/08/25</a:t>
                      </a:r>
                    </a:p>
                    <a:p>
                      <a:r>
                        <a:rPr lang="en-US" sz="1100" b="1"/>
                        <a:t>D1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25/08/25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26/08/25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27/08/25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28/08/25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29/08/25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31/08/25</a:t>
                      </a:r>
                      <a:endParaRPr lang="en-IN" sz="1100" b="1"/>
                    </a:p>
                    <a:p>
                      <a:r>
                        <a:rPr lang="en-IN" sz="1100" b="1"/>
                        <a:t>D7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01/09/25</a:t>
                      </a:r>
                      <a:endParaRPr lang="en-IN" sz="1100" b="1"/>
                    </a:p>
                    <a:p>
                      <a:r>
                        <a:rPr lang="en-IN" sz="1100" b="1"/>
                        <a:t>D8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03/09/25</a:t>
                      </a:r>
                      <a:endParaRPr lang="en-IN" sz="1100" b="1"/>
                    </a:p>
                    <a:p>
                      <a:r>
                        <a:rPr lang="en-IN" sz="1100" b="1"/>
                        <a:t>D9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04/09/25</a:t>
                      </a:r>
                    </a:p>
                    <a:p>
                      <a:r>
                        <a:rPr lang="en-US" sz="1100" b="1"/>
                        <a:t>D 10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392495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HB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10.2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6.9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6.5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614927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TC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13,300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662656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PLATELET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1,43,000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1,64,000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2,11,000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2,50,000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  <a:p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021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RBS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126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69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59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11165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UREA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36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19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503478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CREAT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179907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S.Na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142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144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140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136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128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140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139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129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130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091812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100" b="1"/>
                        <a:t>S.K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4.5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4.3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5.2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4.4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2.8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3.2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4.6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3.6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3.4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8739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DF0BCB-BAD0-58F5-2672-106BA2592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209176"/>
              </p:ext>
            </p:extLst>
          </p:nvPr>
        </p:nvGraphicFramePr>
        <p:xfrm>
          <a:off x="5824728" y="144971"/>
          <a:ext cx="5797297" cy="645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27">
                  <a:extLst>
                    <a:ext uri="{9D8B030D-6E8A-4147-A177-3AD203B41FA5}">
                      <a16:colId xmlns:a16="http://schemas.microsoft.com/office/drawing/2014/main" val="3729580899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1253546750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1457130025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3010256819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4047114558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248211288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1157125039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1274158947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2093947888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2948354929"/>
                    </a:ext>
                  </a:extLst>
                </a:gridCol>
                <a:gridCol w="527027">
                  <a:extLst>
                    <a:ext uri="{9D8B030D-6E8A-4147-A177-3AD203B41FA5}">
                      <a16:colId xmlns:a16="http://schemas.microsoft.com/office/drawing/2014/main" val="3519655077"/>
                    </a:ext>
                  </a:extLst>
                </a:gridCol>
              </a:tblGrid>
              <a:tr h="843093"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24/08/25</a:t>
                      </a:r>
                    </a:p>
                    <a:p>
                      <a:r>
                        <a:rPr lang="en-US" sz="1100" b="1" dirty="0"/>
                        <a:t>D1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25/08/25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26/08/25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27/08/25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28/08/25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29/08/25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31/08/25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01/09/25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03/09/25</a:t>
                      </a:r>
                      <a:endParaRPr lang="en-IN" sz="1100" b="1" dirty="0"/>
                    </a:p>
                    <a:p>
                      <a:r>
                        <a:rPr lang="en-IN" sz="1100" b="1" dirty="0"/>
                        <a:t>D9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04/09/25</a:t>
                      </a:r>
                    </a:p>
                    <a:p>
                      <a:r>
                        <a:rPr lang="en-US" sz="1100" b="1" dirty="0"/>
                        <a:t>D 10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624450"/>
                  </a:ext>
                </a:extLst>
              </a:tr>
              <a:tr h="818979">
                <a:tc>
                  <a:txBody>
                    <a:bodyPr/>
                    <a:lstStyle/>
                    <a:p>
                      <a:r>
                        <a:rPr lang="en-US" sz="1100" b="1" dirty="0"/>
                        <a:t>T.BILIRUBIN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4.5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2.7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0.5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48219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DIRECT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073971"/>
                  </a:ext>
                </a:extLst>
              </a:tr>
              <a:tr h="655739">
                <a:tc>
                  <a:txBody>
                    <a:bodyPr/>
                    <a:lstStyle/>
                    <a:p>
                      <a:r>
                        <a:rPr lang="en-US" sz="1100" b="1" dirty="0"/>
                        <a:t>INDIRECT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0.3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721490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SGOT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32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16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8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742009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SGPT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23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17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48594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ALP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84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75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68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65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61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56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154735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PT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11.4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18.5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17.2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28.2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10.2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106567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INR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0.9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1.4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0.8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0.2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207391"/>
                  </a:ext>
                </a:extLst>
              </a:tr>
              <a:tr h="590845">
                <a:tc>
                  <a:txBody>
                    <a:bodyPr/>
                    <a:lstStyle/>
                    <a:p>
                      <a:r>
                        <a:rPr lang="en-US" sz="1100" b="1" dirty="0"/>
                        <a:t>LDH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3324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920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1254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862</a:t>
                      </a:r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25.4</a:t>
                      </a:r>
                      <a:endParaRPr lang="en-IN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8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904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3679D-13DC-6A33-37C8-4AA3BFD25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75" y="137161"/>
            <a:ext cx="2442073" cy="548639"/>
          </a:xfrm>
        </p:spPr>
        <p:txBody>
          <a:bodyPr>
            <a:normAutofit fontScale="90000"/>
          </a:bodyPr>
          <a:lstStyle/>
          <a:p>
            <a:r>
              <a:rPr lang="en-US" dirty="0"/>
              <a:t>Day 11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B3473-687E-AEA6-52F1-AB5ED02FD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758952"/>
            <a:ext cx="11676888" cy="59618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Pt c/o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breathlessness on sudden </a:t>
            </a:r>
            <a:r>
              <a:rPr lang="en-US" dirty="0">
                <a:latin typeface="Arial Rounded MT Bold" panose="020F0704030504030204" pitchFamily="34" charset="0"/>
              </a:rPr>
              <a:t>around 11 am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On examination; </a:t>
            </a:r>
            <a:r>
              <a:rPr lang="en-US" dirty="0" err="1">
                <a:latin typeface="Arial Rounded MT Bold" panose="020F0704030504030204" pitchFamily="34" charset="0"/>
              </a:rPr>
              <a:t>rs</a:t>
            </a:r>
            <a:r>
              <a:rPr lang="en-US" dirty="0">
                <a:latin typeface="Arial Rounded MT Bold" panose="020F0704030504030204" pitchFamily="34" charset="0"/>
              </a:rPr>
              <a:t>-bilateral extensive </a:t>
            </a:r>
            <a:r>
              <a:rPr lang="en-US" dirty="0" err="1">
                <a:latin typeface="Arial Rounded MT Bold" panose="020F0704030504030204" pitchFamily="34" charset="0"/>
              </a:rPr>
              <a:t>crepts</a:t>
            </a:r>
            <a:r>
              <a:rPr lang="en-US" dirty="0">
                <a:latin typeface="Arial Rounded MT Bold" panose="020F0704030504030204" pitchFamily="34" charset="0"/>
              </a:rPr>
              <a:t> +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Spo2-65 % in </a:t>
            </a:r>
            <a:r>
              <a:rPr lang="en-US" dirty="0" err="1">
                <a:latin typeface="Arial Rounded MT Bold" panose="020F0704030504030204" pitchFamily="34" charset="0"/>
              </a:rPr>
              <a:t>ra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Nasal  02 @ 6l /min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frusemide 40mg iv stat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methylprednisolonr</a:t>
            </a:r>
            <a:r>
              <a:rPr lang="en-US" dirty="0">
                <a:latin typeface="Arial Rounded MT Bold" panose="020F0704030504030204" pitchFamily="34" charset="0"/>
              </a:rPr>
              <a:t> 60 mg iv stat given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1 </a:t>
            </a:r>
            <a:r>
              <a:rPr lang="en-US" dirty="0" err="1">
                <a:latin typeface="Arial Rounded MT Bold" panose="020F0704030504030204" pitchFamily="34" charset="0"/>
              </a:rPr>
              <a:t>prbc</a:t>
            </a:r>
            <a:r>
              <a:rPr lang="en-US" dirty="0">
                <a:latin typeface="Arial Rounded MT Bold" panose="020F0704030504030204" pitchFamily="34" charset="0"/>
              </a:rPr>
              <a:t> transfused 1 hour before.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3200/2900</a:t>
            </a:r>
          </a:p>
          <a:p>
            <a:pPr marL="0" indent="0">
              <a:buNone/>
            </a:pPr>
            <a:endParaRPr lang="en-US" u="sng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u="sng" dirty="0" err="1">
                <a:latin typeface="Arial Rounded MT Bold" panose="020F0704030504030204" pitchFamily="34" charset="0"/>
              </a:rPr>
              <a:t>Cardic</a:t>
            </a:r>
            <a:r>
              <a:rPr lang="en-US" u="sng" dirty="0">
                <a:latin typeface="Arial Rounded MT Bold" panose="020F0704030504030204" pitchFamily="34" charset="0"/>
              </a:rPr>
              <a:t>(o): </a:t>
            </a:r>
            <a:r>
              <a:rPr lang="en-US" dirty="0">
                <a:latin typeface="Arial Rounded MT Bold" panose="020F0704030504030204" pitchFamily="34" charset="0"/>
              </a:rPr>
              <a:t>no </a:t>
            </a:r>
            <a:r>
              <a:rPr lang="en-US" dirty="0" err="1">
                <a:latin typeface="Arial Rounded MT Bold" panose="020F0704030504030204" pitchFamily="34" charset="0"/>
              </a:rPr>
              <a:t>rwma</a:t>
            </a:r>
            <a:r>
              <a:rPr lang="en-US" dirty="0">
                <a:latin typeface="Arial Rounded MT Bold" panose="020F0704030504030204" pitchFamily="34" charset="0"/>
              </a:rPr>
              <a:t>, </a:t>
            </a:r>
            <a:r>
              <a:rPr lang="en-US" dirty="0" err="1">
                <a:latin typeface="Arial Rounded MT Bold" panose="020F0704030504030204" pitchFamily="34" charset="0"/>
              </a:rPr>
              <a:t>ef</a:t>
            </a:r>
            <a:r>
              <a:rPr lang="en-US" dirty="0">
                <a:latin typeface="Arial Rounded MT Bold" panose="020F0704030504030204" pitchFamily="34" charset="0"/>
              </a:rPr>
              <a:t>=60%, no lv clot, no pe.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Suggested </a:t>
            </a:r>
            <a:r>
              <a:rPr lang="en-US" dirty="0" err="1">
                <a:latin typeface="Arial Rounded MT Bold" panose="020F0704030504030204" pitchFamily="34" charset="0"/>
              </a:rPr>
              <a:t>ctpa</a:t>
            </a:r>
            <a:r>
              <a:rPr lang="en-US" dirty="0">
                <a:latin typeface="Arial Rounded MT Bold" panose="020F0704030504030204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THORACIC MEDICINE (o):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C/O BREATHLESSNESS ONE HOUR AFTER PRBC TRANSFUSION;SUSPECTED TRALI; </a:t>
            </a:r>
            <a:r>
              <a:rPr lang="en-US" u="sng" dirty="0">
                <a:latin typeface="Arial Rounded MT Bold" panose="020F0704030504030204" pitchFamily="34" charset="0"/>
              </a:rPr>
              <a:t> </a:t>
            </a:r>
            <a:r>
              <a:rPr lang="en-US" dirty="0">
                <a:latin typeface="Arial Rounded MT Bold" panose="020F0704030504030204" pitchFamily="34" charset="0"/>
              </a:rPr>
              <a:t>INJ. METHYL PREDNISOLONE 60 MG IV OD, NAC 600MG BD, NEB SALBUTAMOL AND BUDECORT.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46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2AA5C1-5D4C-AAA7-4D7D-DF64F462B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85328"/>
              </p:ext>
            </p:extLst>
          </p:nvPr>
        </p:nvGraphicFramePr>
        <p:xfrm>
          <a:off x="109728" y="190691"/>
          <a:ext cx="5894836" cy="645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107">
                  <a:extLst>
                    <a:ext uri="{9D8B030D-6E8A-4147-A177-3AD203B41FA5}">
                      <a16:colId xmlns:a16="http://schemas.microsoft.com/office/drawing/2014/main" val="3501815302"/>
                    </a:ext>
                  </a:extLst>
                </a:gridCol>
                <a:gridCol w="467059">
                  <a:extLst>
                    <a:ext uri="{9D8B030D-6E8A-4147-A177-3AD203B41FA5}">
                      <a16:colId xmlns:a16="http://schemas.microsoft.com/office/drawing/2014/main" val="3892546485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909068576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220256188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923391196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1385821363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293993209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530004306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2819370985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1482991252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1783928736"/>
                    </a:ext>
                  </a:extLst>
                </a:gridCol>
                <a:gridCol w="481667">
                  <a:extLst>
                    <a:ext uri="{9D8B030D-6E8A-4147-A177-3AD203B41FA5}">
                      <a16:colId xmlns:a16="http://schemas.microsoft.com/office/drawing/2014/main" val="4212031987"/>
                    </a:ext>
                  </a:extLst>
                </a:gridCol>
              </a:tblGrid>
              <a:tr h="868102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24/08/25</a:t>
                      </a:r>
                    </a:p>
                    <a:p>
                      <a:r>
                        <a:rPr lang="en-US" sz="1200" b="1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25/08/25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26/08/25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27/08/25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28/08/25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29/08/25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31/08/25</a:t>
                      </a:r>
                      <a:endParaRPr lang="en-IN" sz="1200" b="1"/>
                    </a:p>
                    <a:p>
                      <a:r>
                        <a:rPr lang="en-IN" sz="1200" b="1"/>
                        <a:t>D7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01/09/25</a:t>
                      </a:r>
                      <a:endParaRPr lang="en-IN" sz="1200" b="1"/>
                    </a:p>
                    <a:p>
                      <a:r>
                        <a:rPr lang="en-IN" sz="1200" b="1"/>
                        <a:t>D8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03/09/25</a:t>
                      </a:r>
                      <a:endParaRPr lang="en-IN" sz="1200" b="1"/>
                    </a:p>
                    <a:p>
                      <a:r>
                        <a:rPr lang="en-IN" sz="1200" b="1"/>
                        <a:t>D9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04/09/25</a:t>
                      </a:r>
                    </a:p>
                    <a:p>
                      <a:r>
                        <a:rPr lang="en-US" sz="1200" b="1"/>
                        <a:t>D 10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05/09/25</a:t>
                      </a:r>
                      <a:endParaRPr lang="en-IN" sz="1200" b="1"/>
                    </a:p>
                    <a:p>
                      <a:r>
                        <a:rPr lang="en-IN" sz="1200" b="1"/>
                        <a:t>D 11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983474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HB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6.9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6.5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6.2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84692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TC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13,300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13,200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070294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PLATELET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1,43,000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1,64,000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2,11,000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B050"/>
                          </a:solidFill>
                        </a:rPr>
                        <a:t>2,50,000</a:t>
                      </a:r>
                      <a:endParaRPr lang="en-IN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2,54000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407534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RBS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126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69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104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38915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UREA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24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469788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CREAT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B050"/>
                          </a:solidFill>
                        </a:rPr>
                        <a:t>1.2</a:t>
                      </a:r>
                      <a:endParaRPr lang="en-IN" sz="1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930573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S.Na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142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144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136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128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140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139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129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029793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/>
                        <a:t>S.K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5.2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2.8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78820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02EAB1-C9AD-A468-CCEE-7539E502E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595867"/>
              </p:ext>
            </p:extLst>
          </p:nvPr>
        </p:nvGraphicFramePr>
        <p:xfrm>
          <a:off x="6096000" y="154114"/>
          <a:ext cx="5894832" cy="6591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236">
                  <a:extLst>
                    <a:ext uri="{9D8B030D-6E8A-4147-A177-3AD203B41FA5}">
                      <a16:colId xmlns:a16="http://schemas.microsoft.com/office/drawing/2014/main" val="3708205807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4110254961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3191073972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4125676385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2927421758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1098212176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3205711771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2246313171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4067292588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1961202456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815486824"/>
                    </a:ext>
                  </a:extLst>
                </a:gridCol>
                <a:gridCol w="491236">
                  <a:extLst>
                    <a:ext uri="{9D8B030D-6E8A-4147-A177-3AD203B41FA5}">
                      <a16:colId xmlns:a16="http://schemas.microsoft.com/office/drawing/2014/main" val="1443462241"/>
                    </a:ext>
                  </a:extLst>
                </a:gridCol>
              </a:tblGrid>
              <a:tr h="861086"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24/08/25</a:t>
                      </a:r>
                    </a:p>
                    <a:p>
                      <a:r>
                        <a:rPr lang="en-US" sz="1200" b="1" dirty="0"/>
                        <a:t>D1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25/08/25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26/08/25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27/08/25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29/08/25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31/08/25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01/09/25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03/09/25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04/09/25</a:t>
                      </a:r>
                    </a:p>
                    <a:p>
                      <a:r>
                        <a:rPr lang="en-US" sz="1200" b="1" dirty="0"/>
                        <a:t>D 10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05/09/25</a:t>
                      </a:r>
                      <a:endParaRPr lang="en-IN" sz="1200" b="1" dirty="0"/>
                    </a:p>
                    <a:p>
                      <a:r>
                        <a:rPr lang="en-IN" sz="1200" b="1" dirty="0"/>
                        <a:t>D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03980"/>
                  </a:ext>
                </a:extLst>
              </a:tr>
              <a:tr h="836458">
                <a:tc>
                  <a:txBody>
                    <a:bodyPr/>
                    <a:lstStyle/>
                    <a:p>
                      <a:r>
                        <a:rPr lang="en-US" sz="1200" b="1" dirty="0"/>
                        <a:t>T.BILIRUBIN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2.7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0.6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678388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670757"/>
                  </a:ext>
                </a:extLst>
              </a:tr>
              <a:tr h="669734">
                <a:tc>
                  <a:txBody>
                    <a:bodyPr/>
                    <a:lstStyle/>
                    <a:p>
                      <a:r>
                        <a:rPr lang="en-US" sz="1200" b="1" dirty="0"/>
                        <a:t>INDIRECT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0.4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369159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SGOT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960366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SGPT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219835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ALP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61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922884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PT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18.5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17.2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10.6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732519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INR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0.9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0.85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19484"/>
                  </a:ext>
                </a:extLst>
              </a:tr>
              <a:tr h="603455">
                <a:tc>
                  <a:txBody>
                    <a:bodyPr/>
                    <a:lstStyle/>
                    <a:p>
                      <a:r>
                        <a:rPr lang="en-US" sz="1200" b="1" dirty="0"/>
                        <a:t>LDH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3324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920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1254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862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25.4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28.0</a:t>
                      </a:r>
                      <a:endParaRPr lang="en-IN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929745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F458D567-5A0D-3783-911C-B5922C2AB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305" y="1289356"/>
            <a:ext cx="216423" cy="39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504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EF3E-2EDB-6BC6-9A45-B30090618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2204329" cy="835379"/>
          </a:xfrm>
        </p:spPr>
        <p:txBody>
          <a:bodyPr/>
          <a:lstStyle/>
          <a:p>
            <a:r>
              <a:rPr lang="en-US" dirty="0"/>
              <a:t>Day 12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C27CA-36AC-4072-378B-DFA72696D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53897"/>
            <a:ext cx="9153769" cy="5166360"/>
          </a:xfrm>
        </p:spPr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NEPHROLOGIST (o): IF CTPA IS ABSOLUTELY ESSENTIAL, PATIENT CAN TAKEN FOR PROCEDURE.</a:t>
            </a:r>
          </a:p>
          <a:p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 : 2500/2350.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7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1E12F-41A4-DEE9-00D8-55D10BFF5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1" y="365760"/>
            <a:ext cx="6775704" cy="6373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24 yrs Sathya , P2 L1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Admited</a:t>
            </a:r>
            <a:r>
              <a:rPr lang="en-US" dirty="0">
                <a:latin typeface="Arial Rounded MT Bold" panose="020F0704030504030204" pitchFamily="34" charset="0"/>
              </a:rPr>
              <a:t> in </a:t>
            </a:r>
            <a:r>
              <a:rPr lang="en-US" dirty="0" err="1">
                <a:latin typeface="Arial Rounded MT Bold" panose="020F0704030504030204" pitchFamily="34" charset="0"/>
              </a:rPr>
              <a:t>palani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gh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Date: 24/08/2025, 10:36 AM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C/o abdominal pain &amp; bleeding PV since 6 AM.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LMP: 19/11/2023, EDD: 26/10/2025 (31 weeks</a:t>
            </a:r>
            <a:r>
              <a:rPr lang="en-IN" dirty="0">
                <a:latin typeface="Arial Rounded MT Bold" panose="020F07040305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O/E: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 conscious, oriented,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 afebrile, 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pallor +, no pedal edema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BP 122/80 mmHg, 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PR 92/min, 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SpO₂ 99%</a:t>
            </a:r>
            <a:r>
              <a:rPr lang="en-IN" dirty="0">
                <a:latin typeface="Arial Rounded MT Bold" panose="020F0704030504030204" pitchFamily="34" charset="0"/>
              </a:rPr>
              <a:t>Ra </a:t>
            </a:r>
            <a:br>
              <a:rPr lang="en-IN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Fundal height: 32 weeks,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 uterus tender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FHS absent</a:t>
            </a:r>
          </a:p>
        </p:txBody>
      </p:sp>
    </p:spTree>
    <p:extLst>
      <p:ext uri="{BB962C8B-B14F-4D97-AF65-F5344CB8AC3E}">
        <p14:creationId xmlns:p14="http://schemas.microsoft.com/office/powerpoint/2010/main" val="2185787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A326D6-4ECF-A8C7-9521-AB42EC690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640325"/>
              </p:ext>
            </p:extLst>
          </p:nvPr>
        </p:nvGraphicFramePr>
        <p:xfrm>
          <a:off x="100584" y="90107"/>
          <a:ext cx="5733290" cy="647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330">
                  <a:extLst>
                    <a:ext uri="{9D8B030D-6E8A-4147-A177-3AD203B41FA5}">
                      <a16:colId xmlns:a16="http://schemas.microsoft.com/office/drawing/2014/main" val="1626580595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3796692693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1611399534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538301117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220626777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261441286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1775661780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2284589399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1892259157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854371851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208100310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4121449397"/>
                    </a:ext>
                  </a:extLst>
                </a:gridCol>
                <a:gridCol w="433080">
                  <a:extLst>
                    <a:ext uri="{9D8B030D-6E8A-4147-A177-3AD203B41FA5}">
                      <a16:colId xmlns:a16="http://schemas.microsoft.com/office/drawing/2014/main" val="2073376518"/>
                    </a:ext>
                  </a:extLst>
                </a:gridCol>
              </a:tblGrid>
              <a:tr h="868102"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24/08/25</a:t>
                      </a:r>
                    </a:p>
                    <a:p>
                      <a:r>
                        <a:rPr lang="en-US" sz="1050" b="1" dirty="0"/>
                        <a:t>D1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25/08/25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26/08/25</a:t>
                      </a:r>
                      <a:endParaRPr lang="en-IN" sz="1050" b="1"/>
                    </a:p>
                    <a:p>
                      <a:r>
                        <a:rPr lang="en-IN" sz="1050" b="1"/>
                        <a:t>D3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27/08/25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28/08/25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29/08/25</a:t>
                      </a:r>
                      <a:endParaRPr lang="en-IN" sz="1050" b="1"/>
                    </a:p>
                    <a:p>
                      <a:r>
                        <a:rPr lang="en-IN" sz="1050" b="1"/>
                        <a:t>D6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31/08/25</a:t>
                      </a:r>
                      <a:endParaRPr lang="en-IN" sz="1050" b="1"/>
                    </a:p>
                    <a:p>
                      <a:r>
                        <a:rPr lang="en-IN" sz="1050" b="1"/>
                        <a:t>D7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01/09/25</a:t>
                      </a:r>
                      <a:endParaRPr lang="en-IN" sz="1050" b="1"/>
                    </a:p>
                    <a:p>
                      <a:r>
                        <a:rPr lang="en-IN" sz="1050" b="1"/>
                        <a:t>D8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/>
                        <a:t>03/09/25</a:t>
                      </a:r>
                      <a:endParaRPr lang="en-IN" sz="1050" b="1"/>
                    </a:p>
                    <a:p>
                      <a:r>
                        <a:rPr lang="en-IN" sz="1050" b="1"/>
                        <a:t>D9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04/09/25</a:t>
                      </a:r>
                    </a:p>
                    <a:p>
                      <a:r>
                        <a:rPr lang="en-US" sz="1050" b="1"/>
                        <a:t>D 10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05/09/25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06/09/25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380591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HB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6.8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6.9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8.9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678323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TC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14,400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13400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15,100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13,300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12,700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13,100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82785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PLATELET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1,07,000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1,22,000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1,43,000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1,64,000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2,11,000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2,63,000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911916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RBS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126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69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59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104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63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821357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UREA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36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925451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/>
                        <a:t>CREAT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2.6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00B050"/>
                          </a:solidFill>
                        </a:rPr>
                        <a:t>1.2</a:t>
                      </a:r>
                      <a:endParaRPr lang="en-IN" sz="105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1.3</a:t>
                      </a:r>
                      <a:endParaRPr lang="en-IN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rgbClr val="92D050"/>
                          </a:solidFill>
                        </a:rPr>
                        <a:t>1.2</a:t>
                      </a:r>
                      <a:endParaRPr lang="en-IN" sz="1050" b="1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63895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050" b="1" dirty="0" err="1"/>
                        <a:t>S.Na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142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144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140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136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128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140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139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129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130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137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22917"/>
                  </a:ext>
                </a:extLst>
              </a:tr>
              <a:tr h="698203">
                <a:tc>
                  <a:txBody>
                    <a:bodyPr/>
                    <a:lstStyle/>
                    <a:p>
                      <a:r>
                        <a:rPr lang="en-US" sz="1200" b="1" dirty="0"/>
                        <a:t>S.K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4.5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4.3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5.2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4.4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2.8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3.2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4.6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3.6</a:t>
                      </a:r>
                      <a:endParaRPr lang="en-IN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/>
                        <a:t>3.4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3.8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45049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AE460E6-50F5-3F77-ED6E-98FCD96B6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603728"/>
              </p:ext>
            </p:extLst>
          </p:nvPr>
        </p:nvGraphicFramePr>
        <p:xfrm>
          <a:off x="5916168" y="99252"/>
          <a:ext cx="6175250" cy="6477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138">
                  <a:extLst>
                    <a:ext uri="{9D8B030D-6E8A-4147-A177-3AD203B41FA5}">
                      <a16:colId xmlns:a16="http://schemas.microsoft.com/office/drawing/2014/main" val="4109242346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2907761696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3885498745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2016810916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3005262729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3943955571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1066925422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908764425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100592458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3278356187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3520768638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2916084463"/>
                    </a:ext>
                  </a:extLst>
                </a:gridCol>
                <a:gridCol w="476426">
                  <a:extLst>
                    <a:ext uri="{9D8B030D-6E8A-4147-A177-3AD203B41FA5}">
                      <a16:colId xmlns:a16="http://schemas.microsoft.com/office/drawing/2014/main" val="2210786421"/>
                    </a:ext>
                  </a:extLst>
                </a:gridCol>
              </a:tblGrid>
              <a:tr h="846154"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24/08/25</a:t>
                      </a:r>
                    </a:p>
                    <a:p>
                      <a:r>
                        <a:rPr lang="en-US" sz="1050" b="1" dirty="0"/>
                        <a:t>D1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25/08/25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26/08/25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27/08/25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28/08/25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29/08/25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31/08/25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01/09/25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03/09/25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04/09/25</a:t>
                      </a:r>
                    </a:p>
                    <a:p>
                      <a:r>
                        <a:rPr lang="en-US" sz="1050" b="1" dirty="0"/>
                        <a:t>D 10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05/09/25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06/09/25</a:t>
                      </a:r>
                      <a:endParaRPr lang="en-IN" sz="1050" b="1" dirty="0"/>
                    </a:p>
                    <a:p>
                      <a:r>
                        <a:rPr lang="en-IN" sz="1050" b="1" dirty="0"/>
                        <a:t>D12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73923"/>
                  </a:ext>
                </a:extLst>
              </a:tr>
              <a:tr h="821953">
                <a:tc>
                  <a:txBody>
                    <a:bodyPr/>
                    <a:lstStyle/>
                    <a:p>
                      <a:r>
                        <a:rPr lang="en-US" sz="1050" b="1" dirty="0"/>
                        <a:t>T.BILIRUBIN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4.5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2.7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1.8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543926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DIRECT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0.9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310441"/>
                  </a:ext>
                </a:extLst>
              </a:tr>
              <a:tr h="658121">
                <a:tc>
                  <a:txBody>
                    <a:bodyPr/>
                    <a:lstStyle/>
                    <a:p>
                      <a:r>
                        <a:rPr lang="en-US" sz="1050" b="1" dirty="0"/>
                        <a:t>INDIRECT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0.9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793173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SGOT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52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32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34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530314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SGPT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23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17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7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19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629868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ALP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70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75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68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65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55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59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61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56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70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138</a:t>
                      </a:r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673285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PT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11.4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18.5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17.2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28.2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10.6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74011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INR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0.9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0.8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0.85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921161"/>
                  </a:ext>
                </a:extLst>
              </a:tr>
              <a:tr h="592991">
                <a:tc>
                  <a:txBody>
                    <a:bodyPr/>
                    <a:lstStyle/>
                    <a:p>
                      <a:r>
                        <a:rPr lang="en-US" sz="1050" b="1" dirty="0"/>
                        <a:t>LDH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3324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920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1254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862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25.4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28.0</a:t>
                      </a:r>
                      <a:endParaRPr lang="en-IN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40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389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99255-96F6-E13B-7BC2-59DE44051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984873" cy="1438883"/>
          </a:xfrm>
        </p:spPr>
        <p:txBody>
          <a:bodyPr/>
          <a:lstStyle/>
          <a:p>
            <a:r>
              <a:rPr lang="en-US" dirty="0"/>
              <a:t>Day 13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E538-252E-BA9A-41BE-AC8A6BABB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5" y="1691641"/>
            <a:ext cx="8339328" cy="427939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Cardio (o) : transfer to </a:t>
            </a:r>
            <a:r>
              <a:rPr lang="en-US" dirty="0" err="1">
                <a:latin typeface="Arial Rounded MT Bold" panose="020F0704030504030204" pitchFamily="34" charset="0"/>
              </a:rPr>
              <a:t>iccu</a:t>
            </a:r>
            <a:r>
              <a:rPr lang="en-US" dirty="0">
                <a:latin typeface="Arial Rounded MT Bold" panose="020F0704030504030204" pitchFamily="34" charset="0"/>
              </a:rPr>
              <a:t> to rule out </a:t>
            </a:r>
            <a:r>
              <a:rPr lang="en-US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pte.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TRANSFERRED TO ICCU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D-DIMER: 7560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PLAN CTPA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809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B887-29C3-E294-C37E-789043AA6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930009" cy="1063979"/>
          </a:xfrm>
        </p:spPr>
        <p:txBody>
          <a:bodyPr/>
          <a:lstStyle/>
          <a:p>
            <a:r>
              <a:rPr lang="en-US" dirty="0"/>
              <a:t>Day 14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13C23-16DB-EB7C-E5AC-DE867D89F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1545336"/>
            <a:ext cx="11649456" cy="496519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ECHO: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THIN SHEET OF EFFUSION;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RA/RV NOT DILATED; MPA DIAMETRE: 2.7 CM;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NO OBVIOUS THROMBUS IN THE INITIL PART OF LEFT AND RIGHT PA.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   SUPPORTIVE MEASURES, ANTI COAGULATION 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Changed to </a:t>
            </a: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heparin 2500 iv </a:t>
            </a:r>
            <a:r>
              <a:rPr lang="en-US" dirty="0" err="1">
                <a:latin typeface="Arial Rounded MT Bold" panose="020F0704030504030204" pitchFamily="34" charset="0"/>
              </a:rPr>
              <a:t>qid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133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4E746-3758-3719-D08E-0B59FE8E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7AC331-72D4-8960-C211-D2432D995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85052"/>
              </p:ext>
            </p:extLst>
          </p:nvPr>
        </p:nvGraphicFramePr>
        <p:xfrm>
          <a:off x="304801" y="219456"/>
          <a:ext cx="5583936" cy="6528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656">
                  <a:extLst>
                    <a:ext uri="{9D8B030D-6E8A-4147-A177-3AD203B41FA5}">
                      <a16:colId xmlns:a16="http://schemas.microsoft.com/office/drawing/2014/main" val="2897240068"/>
                    </a:ext>
                  </a:extLst>
                </a:gridCol>
                <a:gridCol w="930656">
                  <a:extLst>
                    <a:ext uri="{9D8B030D-6E8A-4147-A177-3AD203B41FA5}">
                      <a16:colId xmlns:a16="http://schemas.microsoft.com/office/drawing/2014/main" val="4133396821"/>
                    </a:ext>
                  </a:extLst>
                </a:gridCol>
                <a:gridCol w="930656">
                  <a:extLst>
                    <a:ext uri="{9D8B030D-6E8A-4147-A177-3AD203B41FA5}">
                      <a16:colId xmlns:a16="http://schemas.microsoft.com/office/drawing/2014/main" val="2142345010"/>
                    </a:ext>
                  </a:extLst>
                </a:gridCol>
                <a:gridCol w="930656">
                  <a:extLst>
                    <a:ext uri="{9D8B030D-6E8A-4147-A177-3AD203B41FA5}">
                      <a16:colId xmlns:a16="http://schemas.microsoft.com/office/drawing/2014/main" val="1368108192"/>
                    </a:ext>
                  </a:extLst>
                </a:gridCol>
                <a:gridCol w="930656">
                  <a:extLst>
                    <a:ext uri="{9D8B030D-6E8A-4147-A177-3AD203B41FA5}">
                      <a16:colId xmlns:a16="http://schemas.microsoft.com/office/drawing/2014/main" val="67717610"/>
                    </a:ext>
                  </a:extLst>
                </a:gridCol>
                <a:gridCol w="930656">
                  <a:extLst>
                    <a:ext uri="{9D8B030D-6E8A-4147-A177-3AD203B41FA5}">
                      <a16:colId xmlns:a16="http://schemas.microsoft.com/office/drawing/2014/main" val="1180857451"/>
                    </a:ext>
                  </a:extLst>
                </a:gridCol>
              </a:tblGrid>
              <a:tr h="725423"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08/09/25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16/09/25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19/09/25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24/09/25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30/09/25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35358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HB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8.9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8.6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8.6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9.5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8.9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960737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TC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10,000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6,300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7,100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6,100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9,900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752990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PLATELET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1,91,000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3,45,000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3,49,000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3,38,000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2,95,000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714739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RBS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57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522588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UREA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18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26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575839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CREAT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rgbClr val="00B050"/>
                          </a:solidFill>
                        </a:rPr>
                        <a:t>1.0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0.8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0.9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79603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S.Na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136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137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895178"/>
                  </a:ext>
                </a:extLst>
              </a:tr>
              <a:tr h="725423">
                <a:tc>
                  <a:txBody>
                    <a:bodyPr/>
                    <a:lstStyle/>
                    <a:p>
                      <a:r>
                        <a:rPr lang="en-US" sz="1400" b="1" dirty="0"/>
                        <a:t>S.K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575503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9213EB07-C1AB-AFBC-D642-20809F7FF5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4283715"/>
              </p:ext>
            </p:extLst>
          </p:nvPr>
        </p:nvGraphicFramePr>
        <p:xfrm>
          <a:off x="6245352" y="219456"/>
          <a:ext cx="5504688" cy="652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88">
                  <a:extLst>
                    <a:ext uri="{9D8B030D-6E8A-4147-A177-3AD203B41FA5}">
                      <a16:colId xmlns:a16="http://schemas.microsoft.com/office/drawing/2014/main" val="3899180221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4133396821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2142345010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1368108192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67717610"/>
                    </a:ext>
                  </a:extLst>
                </a:gridCol>
                <a:gridCol w="942340">
                  <a:extLst>
                    <a:ext uri="{9D8B030D-6E8A-4147-A177-3AD203B41FA5}">
                      <a16:colId xmlns:a16="http://schemas.microsoft.com/office/drawing/2014/main" val="1180857451"/>
                    </a:ext>
                  </a:extLst>
                </a:gridCol>
              </a:tblGrid>
              <a:tr h="652881"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08/09/25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16/09/25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19/09/25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24/09/25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30/09/25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35358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T.BILIRUBIN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960737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DIRECT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752990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INDIRECT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714739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SGOT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522588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SGPT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10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575839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ALP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109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63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79603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PT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11.3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31.8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29.5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29.5</a:t>
                      </a:r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895178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INR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2.7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2.53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2.53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575503"/>
                  </a:ext>
                </a:extLst>
              </a:tr>
              <a:tr h="652881">
                <a:tc>
                  <a:txBody>
                    <a:bodyPr/>
                    <a:lstStyle/>
                    <a:p>
                      <a:r>
                        <a:rPr lang="en-US" sz="1400" b="1" dirty="0"/>
                        <a:t>LDH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38.2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28.2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46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44.4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47.6</a:t>
                      </a:r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199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124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C738A-2C13-9CF1-D556-9BD65333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551" y="618517"/>
            <a:ext cx="3493633" cy="734795"/>
          </a:xfrm>
        </p:spPr>
        <p:txBody>
          <a:bodyPr/>
          <a:lstStyle/>
          <a:p>
            <a:r>
              <a:rPr lang="en-US" dirty="0"/>
              <a:t>Day 15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4E6AF-D9E5-3C0D-2E13-E4CA599B4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551" y="1627632"/>
            <a:ext cx="6666601" cy="48646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Ctpa</a:t>
            </a:r>
            <a:r>
              <a:rPr lang="en-US" dirty="0">
                <a:latin typeface="Arial Rounded MT Bold" panose="020F0704030504030204" pitchFamily="34" charset="0"/>
              </a:rPr>
              <a:t> : </a:t>
            </a:r>
            <a:r>
              <a:rPr lang="en-US" dirty="0" err="1">
                <a:latin typeface="Arial Rounded MT Bold" panose="020F0704030504030204" pitchFamily="34" charset="0"/>
              </a:rPr>
              <a:t>ggo</a:t>
            </a:r>
            <a:r>
              <a:rPr lang="en-US" dirty="0">
                <a:latin typeface="Arial Rounded MT Bold" panose="020F0704030504030204" pitchFamily="34" charset="0"/>
              </a:rPr>
              <a:t> noted involving right </a:t>
            </a:r>
            <a:r>
              <a:rPr lang="en-US" dirty="0" err="1">
                <a:latin typeface="Arial Rounded MT Bold" panose="020F0704030504030204" pitchFamily="34" charset="0"/>
              </a:rPr>
              <a:t>ll</a:t>
            </a:r>
            <a:r>
              <a:rPr lang="en-US" dirty="0">
                <a:latin typeface="Arial Rounded MT Bold" panose="020F0704030504030204" pitchFamily="34" charset="0"/>
              </a:rPr>
              <a:t> and left </a:t>
            </a:r>
            <a:r>
              <a:rPr lang="en-US" dirty="0" err="1">
                <a:latin typeface="Arial Rounded MT Bold" panose="020F0704030504030204" pitchFamily="34" charset="0"/>
              </a:rPr>
              <a:t>ll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bbs</a:t>
            </a:r>
            <a:r>
              <a:rPr lang="en-US" dirty="0">
                <a:latin typeface="Arial Rounded MT Bold" panose="020F0704030504030204" pitchFamily="34" charset="0"/>
              </a:rPr>
              <a:t> due to infective etiology.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Partial obstruction with thrombus in the peripheral vessels.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Impression: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minimal pulmonary thromboembolism.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Plan : transfer to </a:t>
            </a:r>
            <a:r>
              <a:rPr lang="en-US" dirty="0" err="1">
                <a:latin typeface="Arial Rounded MT Bold" panose="020F0704030504030204" pitchFamily="34" charset="0"/>
              </a:rPr>
              <a:t>imcu</a:t>
            </a:r>
            <a:r>
              <a:rPr lang="en-US" dirty="0">
                <a:latin typeface="Arial Rounded MT Bold" panose="020F0704030504030204" pitchFamily="34" charset="0"/>
              </a:rPr>
              <a:t> 1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676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92DA-C1B9-8B4D-93AF-1D9DA8A5B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17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01338-3953-F40D-B4DD-8E06E40A4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616" y="1828800"/>
            <a:ext cx="10921611" cy="466343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received in medicine ward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c/o WATERING AND REDNESS OF EYES;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Ophthal</a:t>
            </a:r>
            <a:r>
              <a:rPr lang="en-US" dirty="0">
                <a:latin typeface="Arial Rounded MT Bold" panose="020F0704030504030204" pitchFamily="34" charset="0"/>
              </a:rPr>
              <a:t> (O) CIPROFLOXACIN EXTERNAL APPLICATION IN BOTH EYES. 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983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6399-A5B3-B481-9A9E-D0786739E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939153" cy="1082267"/>
          </a:xfrm>
        </p:spPr>
        <p:txBody>
          <a:bodyPr/>
          <a:lstStyle/>
          <a:p>
            <a:r>
              <a:rPr lang="en-US" dirty="0"/>
              <a:t>Day 19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D8D45-1B21-680F-BC1C-4C7574AFB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CARDIOLOGY (o): A CASE ACUTE PULMONARY EMBOLISM NON-MASSIVE; CONTINUE INJ. HEPARIN 5000 U IV QID; TO START ACITROM 2 MG 0-0-1-0.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CASE RECEIVED IN MICU. 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367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1EEBA6-5BC1-A8AF-DCB7-7850100353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257144"/>
              </p:ext>
            </p:extLst>
          </p:nvPr>
        </p:nvGraphicFramePr>
        <p:xfrm>
          <a:off x="777240" y="2059806"/>
          <a:ext cx="10500354" cy="3673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359">
                  <a:extLst>
                    <a:ext uri="{9D8B030D-6E8A-4147-A177-3AD203B41FA5}">
                      <a16:colId xmlns:a16="http://schemas.microsoft.com/office/drawing/2014/main" val="127867655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2812474452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1117782887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1154962550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1992673959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2260926592"/>
                    </a:ext>
                  </a:extLst>
                </a:gridCol>
              </a:tblGrid>
              <a:tr h="182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08/09/25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14</a:t>
                      </a:r>
                    </a:p>
                    <a:p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16/09/25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19/09/25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24/09/25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30/09/25</a:t>
                      </a:r>
                      <a:endParaRPr lang="en-IN" sz="1400" b="1" dirty="0"/>
                    </a:p>
                    <a:p>
                      <a:r>
                        <a:rPr lang="en-IN" sz="1400" b="1" dirty="0"/>
                        <a:t>D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048515"/>
                  </a:ext>
                </a:extLst>
              </a:tr>
              <a:tr h="924704">
                <a:tc>
                  <a:txBody>
                    <a:bodyPr/>
                    <a:lstStyle/>
                    <a:p>
                      <a:r>
                        <a:rPr lang="en-US" sz="1400" b="1" dirty="0"/>
                        <a:t>PT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11.3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13.5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31.8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29.5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29.5</a:t>
                      </a:r>
                      <a:endParaRPr lang="en-IN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704608"/>
                  </a:ext>
                </a:extLst>
              </a:tr>
              <a:tr h="924704">
                <a:tc>
                  <a:txBody>
                    <a:bodyPr/>
                    <a:lstStyle/>
                    <a:p>
                      <a:r>
                        <a:rPr lang="en-US" sz="1400" b="1" dirty="0"/>
                        <a:t>INR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0.9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1.1</a:t>
                      </a:r>
                      <a:endParaRPr lang="en-IN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2.7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2.53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B050"/>
                          </a:solidFill>
                        </a:rPr>
                        <a:t>2.53</a:t>
                      </a:r>
                      <a:endParaRPr lang="en-IN" sz="1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970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9038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5D9F-D420-06B5-065A-562AB76B2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2798689" cy="1091411"/>
          </a:xfrm>
        </p:spPr>
        <p:txBody>
          <a:bodyPr/>
          <a:lstStyle/>
          <a:p>
            <a:r>
              <a:rPr lang="en-US" dirty="0"/>
              <a:t>Day 28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CDCA-E20F-FC02-477A-61F324E67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" y="1572769"/>
            <a:ext cx="11122779" cy="421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c/o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BULRRING OF VISION </a:t>
            </a:r>
            <a:r>
              <a:rPr lang="en-US" dirty="0">
                <a:latin typeface="Arial Rounded MT Bold" panose="020F0704030504030204" pitchFamily="34" charset="0"/>
              </a:rPr>
              <a:t>PRESENT;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OPTHAL (o): NORMAL FUNDUS. 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MRI BRAIN: RESOLVING ATYPICAL PRESS; TO CONTINUE T. LEVITRACETAM 500MG 1 TDS</a:t>
            </a:r>
          </a:p>
        </p:txBody>
      </p:sp>
    </p:spTree>
    <p:extLst>
      <p:ext uri="{BB962C8B-B14F-4D97-AF65-F5344CB8AC3E}">
        <p14:creationId xmlns:p14="http://schemas.microsoft.com/office/powerpoint/2010/main" val="28466844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40554-8FA0-F21D-A63C-F7EC7EF24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2533513" cy="908531"/>
          </a:xfrm>
        </p:spPr>
        <p:txBody>
          <a:bodyPr/>
          <a:lstStyle/>
          <a:p>
            <a:r>
              <a:rPr lang="en-US" dirty="0"/>
              <a:t>day29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4F26F-7150-49FD-F9D1-219A45069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27049"/>
            <a:ext cx="10364452" cy="426415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Pt c/o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chest pain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CARDIOLOGY (O):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MILD GLOBAL HYPOKINESIA OF LV;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T. METOPROLOL 25MG ½-0-1/2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T. ENALAPRIL ½-0-1/2; T. SPIRONOLACTONE 25 MG 1-0-0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Detailed echo tomorrow.</a:t>
            </a:r>
            <a:endParaRPr lang="en-IN" dirty="0">
              <a:latin typeface="Arial Rounded MT Bold" panose="020F07040305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567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02B5C-631F-8036-9480-F1E7F30C2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490472"/>
            <a:ext cx="9665208" cy="4133088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latin typeface="Arial Rounded MT Bold" panose="020F0704030504030204" pitchFamily="34" charset="0"/>
              </a:rPr>
              <a:t>Emergency Repeat LSCS in view of Gr III abruption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 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Delivered fresh stillborn boy baby, at 10:54 am, BW 1.2 kg</a:t>
            </a:r>
            <a:br>
              <a:rPr lang="en-US" sz="1800" dirty="0">
                <a:latin typeface="Arial Rounded MT Bold" panose="020F0704030504030204" pitchFamily="34" charset="0"/>
              </a:rPr>
            </a:b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2400" u="sng" dirty="0">
                <a:latin typeface="Arial Rounded MT Bold" panose="020F0704030504030204" pitchFamily="34" charset="0"/>
              </a:rPr>
              <a:t>Intra op</a:t>
            </a:r>
            <a:r>
              <a:rPr lang="en-US" sz="2400" dirty="0">
                <a:latin typeface="Arial Rounded MT Bold" panose="020F0704030504030204" pitchFamily="34" charset="0"/>
              </a:rPr>
              <a:t> : </a:t>
            </a:r>
            <a:br>
              <a:rPr lang="en-US" sz="2400" dirty="0">
                <a:latin typeface="Arial Rounded MT Bold" panose="020F0704030504030204" pitchFamily="34" charset="0"/>
              </a:rPr>
            </a:br>
            <a:br>
              <a:rPr lang="en-US" sz="24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Retroplacental clot ~ 450 </a:t>
            </a:r>
            <a:r>
              <a:rPr lang="en-US" sz="1800" dirty="0" err="1">
                <a:latin typeface="Arial Rounded MT Bold" panose="020F0704030504030204" pitchFamily="34" charset="0"/>
              </a:rPr>
              <a:t>gms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Total transfusion: 2 PRBC + 2 FFP 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Closed with intraperitoneal drain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Total urine output = 35 ml only</a:t>
            </a:r>
            <a:br>
              <a:rPr lang="en-US" sz="1800" dirty="0">
                <a:latin typeface="Arial Rounded MT Bold" panose="020F0704030504030204" pitchFamily="34" charset="0"/>
              </a:rPr>
            </a:b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2800" u="sng" dirty="0">
                <a:latin typeface="Arial Rounded MT Bold" panose="020F0704030504030204" pitchFamily="34" charset="0"/>
              </a:rPr>
              <a:t>Postop :</a:t>
            </a:r>
            <a:br>
              <a:rPr lang="en-US" sz="1800" u="sng" dirty="0">
                <a:latin typeface="Arial Rounded MT Bold" panose="020F0704030504030204" pitchFamily="34" charset="0"/>
              </a:rPr>
            </a:br>
            <a:br>
              <a:rPr lang="en-US" sz="1800" u="sng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(12:43 pm):BP 180/110 mmHg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 err="1">
                <a:latin typeface="Arial Rounded MT Bold" panose="020F0704030504030204" pitchFamily="34" charset="0"/>
              </a:rPr>
              <a:t>Inj</a:t>
            </a:r>
            <a:r>
              <a:rPr lang="en-US" sz="1800" dirty="0">
                <a:latin typeface="Arial Rounded MT Bold" panose="020F0704030504030204" pitchFamily="34" charset="0"/>
              </a:rPr>
              <a:t> </a:t>
            </a:r>
            <a:r>
              <a:rPr lang="en-US" sz="1800" dirty="0" err="1">
                <a:latin typeface="Arial Rounded MT Bold" panose="020F0704030504030204" pitchFamily="34" charset="0"/>
              </a:rPr>
              <a:t>MgSO</a:t>
            </a:r>
            <a:r>
              <a:rPr lang="en-US" sz="1800" dirty="0">
                <a:latin typeface="Arial Rounded MT Bold" panose="020F0704030504030204" pitchFamily="34" charset="0"/>
              </a:rPr>
              <a:t>₄ loading dose given, continued @ 2 gm/1 </a:t>
            </a:r>
            <a:r>
              <a:rPr lang="en-US" sz="1800" dirty="0" err="1">
                <a:latin typeface="Arial Rounded MT Bold" panose="020F0704030504030204" pitchFamily="34" charset="0"/>
              </a:rPr>
              <a:t>hr</a:t>
            </a:r>
            <a:r>
              <a:rPr lang="en-US" sz="1800" dirty="0">
                <a:latin typeface="Arial Rounded MT Bold" panose="020F0704030504030204" pitchFamily="34" charset="0"/>
              </a:rPr>
              <a:t> infusion 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 err="1">
                <a:latin typeface="Arial Rounded MT Bold" panose="020F0704030504030204" pitchFamily="34" charset="0"/>
              </a:rPr>
              <a:t>inj</a:t>
            </a:r>
            <a:r>
              <a:rPr lang="en-US" sz="1800" dirty="0">
                <a:latin typeface="Arial Rounded MT Bold" panose="020F0704030504030204" pitchFamily="34" charset="0"/>
              </a:rPr>
              <a:t> Labetalol 20 mg IV stat  </a:t>
            </a:r>
            <a:br>
              <a:rPr lang="en-US" sz="1800" dirty="0">
                <a:latin typeface="Arial Rounded MT Bold" panose="020F0704030504030204" pitchFamily="34" charset="0"/>
              </a:rPr>
            </a:b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BP 168/108 (12:53 pm) →</a:t>
            </a:r>
            <a:r>
              <a:rPr lang="en-US" sz="1800" dirty="0" err="1">
                <a:latin typeface="Arial Rounded MT Bold" panose="020F0704030504030204" pitchFamily="34" charset="0"/>
              </a:rPr>
              <a:t>inj</a:t>
            </a:r>
            <a:r>
              <a:rPr lang="en-US" sz="1800" dirty="0">
                <a:latin typeface="Arial Rounded MT Bold" panose="020F0704030504030204" pitchFamily="34" charset="0"/>
              </a:rPr>
              <a:t> Labetalol 40 mg IV stat</a:t>
            </a:r>
            <a:br>
              <a:rPr lang="en-US" sz="1800" dirty="0">
                <a:latin typeface="Arial Rounded MT Bold" panose="020F0704030504030204" pitchFamily="34" charset="0"/>
              </a:rPr>
            </a:b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BP 162/112 (1:05 pm) → 2h Labetalol 80 mg IV stat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 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BP 140/106 (1:15 pm ) →   Pt maintained on </a:t>
            </a:r>
            <a:r>
              <a:rPr lang="en-US" sz="1800" dirty="0" err="1">
                <a:latin typeface="Arial Rounded MT Bold" panose="020F0704030504030204" pitchFamily="34" charset="0"/>
              </a:rPr>
              <a:t>Inj</a:t>
            </a:r>
            <a:r>
              <a:rPr lang="en-US" sz="1800" dirty="0">
                <a:latin typeface="Arial Rounded MT Bold" panose="020F0704030504030204" pitchFamily="34" charset="0"/>
              </a:rPr>
              <a:t> Labetalol infusion @ 5 ml/</a:t>
            </a:r>
            <a:r>
              <a:rPr lang="en-US" sz="1800" dirty="0" err="1">
                <a:latin typeface="Arial Rounded MT Bold" panose="020F0704030504030204" pitchFamily="34" charset="0"/>
              </a:rPr>
              <a:t>hr</a:t>
            </a:r>
            <a:br>
              <a:rPr lang="en-US" sz="1800" dirty="0">
                <a:latin typeface="Arial Rounded MT Bold" panose="020F0704030504030204" pitchFamily="34" charset="0"/>
              </a:rPr>
            </a:b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7890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F324B-D016-9058-8EA8-D91EFE992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30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47E6-327E-918C-D8DB-4DF0492DF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DETAILED ECHO: </a:t>
            </a:r>
          </a:p>
          <a:p>
            <a:pPr marL="0" indent="0">
              <a:buNone/>
            </a:pPr>
            <a:r>
              <a:rPr lang="en-US">
                <a:latin typeface="Arial Rounded MT Bold" panose="020F0704030504030204" pitchFamily="34" charset="0"/>
              </a:rPr>
              <a:t>EF 38%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POSSIBILITY OF PERIPARTUM CARDIOMYOPATHY;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   PLAN OMT. 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0908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8DB8F-4D92-34E0-F347-E0D6844A4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32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AE139-AB4E-BC4C-3B06-01585C4AC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PaTient</a:t>
            </a:r>
            <a:r>
              <a:rPr lang="en-US" dirty="0">
                <a:latin typeface="Arial Rounded MT Bold" panose="020F0704030504030204" pitchFamily="34" charset="0"/>
              </a:rPr>
              <a:t> SEEMS TO BE in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depressed mood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PSYCHIATRIC (o): ADJUSTMENT DISORDER. T. CLONAZEPAM 0.5 MG 0-0-1. 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348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0CF9C-A7F5-C412-685A-F3768229C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BF547-31E7-B1FF-9BBD-82ED15C4B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VASCULAR SURGEON (O): CONTINUE  T. ACITROM 2MG 0-0-1 ½-0</a:t>
            </a:r>
            <a:endParaRPr lang="en-IN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631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DD51-E14A-DBBE-A612-29AE760FA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38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0E5F-3B9D-48C6-C397-6383EFD3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PATIENT DISCHARGED.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AFTER 1 MONTH FOLLOWUP PATIENT DOING GOOD.</a:t>
            </a:r>
            <a:endParaRPr lang="en-IN" dirty="0"/>
          </a:p>
        </p:txBody>
      </p:sp>
      <p:sp>
        <p:nvSpPr>
          <p:cNvPr id="4" name="Smiley Face 3">
            <a:extLst>
              <a:ext uri="{FF2B5EF4-FFF2-40B4-BE49-F238E27FC236}">
                <a16:creationId xmlns:a16="http://schemas.microsoft.com/office/drawing/2014/main" id="{61D5F8BC-0DED-ABB0-C82C-591C7721DA53}"/>
              </a:ext>
            </a:extLst>
          </p:cNvPr>
          <p:cNvSpPr/>
          <p:nvPr/>
        </p:nvSpPr>
        <p:spPr>
          <a:xfrm>
            <a:off x="3647975" y="2377438"/>
            <a:ext cx="539014" cy="529391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70576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DEC1-4BAA-CE49-FB9C-4505733B5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" y="18255"/>
            <a:ext cx="10515600" cy="969297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14170F-021E-3B85-8F7C-61B5E2365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413135"/>
              </p:ext>
            </p:extLst>
          </p:nvPr>
        </p:nvGraphicFramePr>
        <p:xfrm>
          <a:off x="190500" y="1170432"/>
          <a:ext cx="1187043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065">
                  <a:extLst>
                    <a:ext uri="{9D8B030D-6E8A-4147-A177-3AD203B41FA5}">
                      <a16:colId xmlns:a16="http://schemas.microsoft.com/office/drawing/2014/main" val="2397011466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2849596602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3425089283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3813701508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382824350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2424521835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1158670718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1011362245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3614725774"/>
                    </a:ext>
                  </a:extLst>
                </a:gridCol>
                <a:gridCol w="1193597">
                  <a:extLst>
                    <a:ext uri="{9D8B030D-6E8A-4147-A177-3AD203B41FA5}">
                      <a16:colId xmlns:a16="http://schemas.microsoft.com/office/drawing/2014/main" val="1480488389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28/08/25</a:t>
                      </a:r>
                      <a:endParaRPr lang="en-IN" dirty="0"/>
                    </a:p>
                    <a:p>
                      <a:r>
                        <a:rPr lang="en-IN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29/08/25</a:t>
                      </a:r>
                      <a:endParaRPr lang="en-IN" dirty="0"/>
                    </a:p>
                    <a:p>
                      <a:r>
                        <a:rPr lang="en-IN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31/08/25</a:t>
                      </a:r>
                      <a:endParaRPr lang="en-IN" dirty="0"/>
                    </a:p>
                    <a:p>
                      <a:r>
                        <a:rPr lang="en-IN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01/09/25</a:t>
                      </a:r>
                      <a:endParaRPr lang="en-IN" dirty="0"/>
                    </a:p>
                    <a:p>
                      <a:r>
                        <a:rPr lang="en-IN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03/09/25</a:t>
                      </a:r>
                      <a:endParaRPr lang="en-IN" dirty="0"/>
                    </a:p>
                    <a:p>
                      <a:r>
                        <a:rPr lang="en-IN" dirty="0"/>
                        <a:t>D9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4836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42833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20,600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24,300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17,500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17,000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14,400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13400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15,100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13,300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12,700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80232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1,07,000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1,22,000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1,43,000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1,64,000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2,11,000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69066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93901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20925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1429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83704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576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0090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3727F-57A9-9DE2-3983-1AFAA4B3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ABBFA2-1D4C-F148-01E4-A25F4C49E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990185"/>
              </p:ext>
            </p:extLst>
          </p:nvPr>
        </p:nvGraphicFramePr>
        <p:xfrm>
          <a:off x="64008" y="182880"/>
          <a:ext cx="12091420" cy="673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468">
                  <a:extLst>
                    <a:ext uri="{9D8B030D-6E8A-4147-A177-3AD203B41FA5}">
                      <a16:colId xmlns:a16="http://schemas.microsoft.com/office/drawing/2014/main" val="2154656580"/>
                    </a:ext>
                  </a:extLst>
                </a:gridCol>
                <a:gridCol w="927816">
                  <a:extLst>
                    <a:ext uri="{9D8B030D-6E8A-4147-A177-3AD203B41FA5}">
                      <a16:colId xmlns:a16="http://schemas.microsoft.com/office/drawing/2014/main" val="1762459239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2257183905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3913948541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2909379531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849363787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1896269058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1699912986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34906770"/>
                    </a:ext>
                  </a:extLst>
                </a:gridCol>
                <a:gridCol w="1209142">
                  <a:extLst>
                    <a:ext uri="{9D8B030D-6E8A-4147-A177-3AD203B41FA5}">
                      <a16:colId xmlns:a16="http://schemas.microsoft.com/office/drawing/2014/main" val="1844973859"/>
                    </a:ext>
                  </a:extLst>
                </a:gridCol>
              </a:tblGrid>
              <a:tr h="70963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28/08/25</a:t>
                      </a:r>
                      <a:endParaRPr lang="en-IN" dirty="0"/>
                    </a:p>
                    <a:p>
                      <a:r>
                        <a:rPr lang="en-IN" dirty="0"/>
                        <a:t>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29/08/25</a:t>
                      </a:r>
                      <a:endParaRPr lang="en-IN" dirty="0"/>
                    </a:p>
                    <a:p>
                      <a:r>
                        <a:rPr lang="en-IN" dirty="0"/>
                        <a:t>D6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31/08/25</a:t>
                      </a:r>
                      <a:endParaRPr lang="en-IN" dirty="0"/>
                    </a:p>
                    <a:p>
                      <a:r>
                        <a:rPr lang="en-IN" dirty="0"/>
                        <a:t>D7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01/09/25</a:t>
                      </a:r>
                      <a:endParaRPr lang="en-IN" dirty="0"/>
                    </a:p>
                    <a:p>
                      <a:r>
                        <a:rPr lang="en-IN" dirty="0"/>
                        <a:t>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03/09/25</a:t>
                      </a:r>
                      <a:endParaRPr lang="en-IN" dirty="0"/>
                    </a:p>
                    <a:p>
                      <a:r>
                        <a:rPr lang="en-IN" dirty="0"/>
                        <a:t>D9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232978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70133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102234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686323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650809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3167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40103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452321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289698"/>
                  </a:ext>
                </a:extLst>
              </a:tr>
              <a:tr h="646780">
                <a:tc>
                  <a:txBody>
                    <a:bodyPr/>
                    <a:lstStyle/>
                    <a:p>
                      <a:r>
                        <a:rPr lang="en-US" dirty="0"/>
                        <a:t>LDH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920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862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583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2670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2CBCA-B7E0-1B48-D605-31B9DB673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43A4A1-8F52-0EBD-066C-60126D259E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982261"/>
              </p:ext>
            </p:extLst>
          </p:nvPr>
        </p:nvGraphicFramePr>
        <p:xfrm>
          <a:off x="237744" y="228600"/>
          <a:ext cx="1133856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840">
                  <a:extLst>
                    <a:ext uri="{9D8B030D-6E8A-4147-A177-3AD203B41FA5}">
                      <a16:colId xmlns:a16="http://schemas.microsoft.com/office/drawing/2014/main" val="1572775903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209092696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436768932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907432510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612164997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745411152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3897941531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039806348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3492702950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04/09/25</a:t>
                      </a:r>
                    </a:p>
                    <a:p>
                      <a:r>
                        <a:rPr lang="en-US" dirty="0"/>
                        <a:t>D 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05/09/25</a:t>
                      </a:r>
                      <a:endParaRPr lang="en-IN" dirty="0"/>
                    </a:p>
                    <a:p>
                      <a:r>
                        <a:rPr lang="en-IN" dirty="0"/>
                        <a:t>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06/09/25</a:t>
                      </a:r>
                      <a:endParaRPr lang="en-IN" dirty="0"/>
                    </a:p>
                    <a:p>
                      <a:r>
                        <a:rPr lang="en-IN" dirty="0"/>
                        <a:t>D12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08/09/25</a:t>
                      </a:r>
                      <a:endParaRPr lang="en-IN" dirty="0"/>
                    </a:p>
                    <a:p>
                      <a:r>
                        <a:rPr lang="en-IN" dirty="0"/>
                        <a:t>D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16/09/25</a:t>
                      </a:r>
                      <a:endParaRPr lang="en-IN" dirty="0"/>
                    </a:p>
                    <a:p>
                      <a:r>
                        <a:rPr lang="en-IN" dirty="0"/>
                        <a:t>D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19/09/25</a:t>
                      </a:r>
                      <a:endParaRPr lang="en-IN" dirty="0"/>
                    </a:p>
                    <a:p>
                      <a:r>
                        <a:rPr lang="en-IN" dirty="0"/>
                        <a:t>D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24/09/25</a:t>
                      </a:r>
                      <a:endParaRPr lang="en-IN" dirty="0"/>
                    </a:p>
                    <a:p>
                      <a:r>
                        <a:rPr lang="en-IN" dirty="0"/>
                        <a:t>D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30/09/25</a:t>
                      </a:r>
                      <a:endParaRPr lang="en-IN" dirty="0"/>
                    </a:p>
                    <a:p>
                      <a:r>
                        <a:rPr lang="en-IN" dirty="0"/>
                        <a:t>D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93060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65768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6,300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9,900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49470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2,63,000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1,91,000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3,45,000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3,49,000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3,38,000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2,95,000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33890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05136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8903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59637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52809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09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5113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8C53-1B50-B0D8-4F4D-CE9EC523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38E67A-130E-D824-2311-53A35F70E9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513867"/>
              </p:ext>
            </p:extLst>
          </p:nvPr>
        </p:nvGraphicFramePr>
        <p:xfrm>
          <a:off x="405390" y="68961"/>
          <a:ext cx="11618973" cy="655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997">
                  <a:extLst>
                    <a:ext uri="{9D8B030D-6E8A-4147-A177-3AD203B41FA5}">
                      <a16:colId xmlns:a16="http://schemas.microsoft.com/office/drawing/2014/main" val="4021040706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1635178182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3406933739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1723436842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385650206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3292087430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2676500679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3371105223"/>
                    </a:ext>
                  </a:extLst>
                </a:gridCol>
                <a:gridCol w="1290997">
                  <a:extLst>
                    <a:ext uri="{9D8B030D-6E8A-4147-A177-3AD203B41FA5}">
                      <a16:colId xmlns:a16="http://schemas.microsoft.com/office/drawing/2014/main" val="1530995589"/>
                    </a:ext>
                  </a:extLst>
                </a:gridCol>
              </a:tblGrid>
              <a:tr h="6556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04/09/25</a:t>
                      </a:r>
                    </a:p>
                    <a:p>
                      <a:r>
                        <a:rPr lang="en-US" dirty="0"/>
                        <a:t>D 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05/09/25</a:t>
                      </a:r>
                      <a:endParaRPr lang="en-IN" dirty="0"/>
                    </a:p>
                    <a:p>
                      <a:r>
                        <a:rPr lang="en-IN" dirty="0"/>
                        <a:t>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06/09/25</a:t>
                      </a:r>
                      <a:endParaRPr lang="en-IN" dirty="0"/>
                    </a:p>
                    <a:p>
                      <a:r>
                        <a:rPr lang="en-IN" dirty="0"/>
                        <a:t>D12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08/09/25</a:t>
                      </a:r>
                      <a:endParaRPr lang="en-IN" dirty="0"/>
                    </a:p>
                    <a:p>
                      <a:r>
                        <a:rPr lang="en-IN" dirty="0"/>
                        <a:t>D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16/09/25</a:t>
                      </a:r>
                      <a:endParaRPr lang="en-IN" dirty="0"/>
                    </a:p>
                    <a:p>
                      <a:r>
                        <a:rPr lang="en-IN" dirty="0"/>
                        <a:t>D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19/09/25</a:t>
                      </a:r>
                      <a:endParaRPr lang="en-IN" dirty="0"/>
                    </a:p>
                    <a:p>
                      <a:r>
                        <a:rPr lang="en-IN" dirty="0"/>
                        <a:t>D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24/09/25</a:t>
                      </a:r>
                      <a:endParaRPr lang="en-IN" dirty="0"/>
                    </a:p>
                    <a:p>
                      <a:r>
                        <a:rPr lang="en-IN" dirty="0"/>
                        <a:t>D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30/09/25</a:t>
                      </a:r>
                      <a:endParaRPr lang="en-IN" dirty="0"/>
                    </a:p>
                    <a:p>
                      <a:r>
                        <a:rPr lang="en-IN" dirty="0"/>
                        <a:t>D 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058512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874773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523749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104309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099059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473634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901303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386774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902668"/>
                  </a:ext>
                </a:extLst>
              </a:tr>
              <a:tr h="655625">
                <a:tc>
                  <a:txBody>
                    <a:bodyPr/>
                    <a:lstStyle/>
                    <a:p>
                      <a:r>
                        <a:rPr lang="en-US" dirty="0"/>
                        <a:t>APTT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47.6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267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2190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0C86CF-33AA-2D9A-A2FA-C8A8A236BA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953" y="303301"/>
            <a:ext cx="7753811" cy="439382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7742D4-E865-442B-1B36-BEA162DEE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953" y="4196622"/>
            <a:ext cx="7753811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76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40F3-521D-36E0-7540-B7B9EFD24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999" y="45720"/>
            <a:ext cx="10364452" cy="67116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Pt had 1 episode of GTCS at 1:45 pm Intubated with 6.5 ETT, sedated, </a:t>
            </a:r>
            <a:r>
              <a:rPr lang="en-US" dirty="0" err="1">
                <a:latin typeface="Arial Rounded MT Bold" panose="020F0704030504030204" pitchFamily="34" charset="0"/>
              </a:rPr>
              <a:t>paralysed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Vitals: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BP 135/96 mmHg, 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PR 92/min,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 SpO₂ 100% </a:t>
            </a:r>
            <a:r>
              <a:rPr lang="en-IN" dirty="0">
                <a:latin typeface="Arial Rounded MT Bold" panose="020F0704030504030204" pitchFamily="34" charset="0"/>
              </a:rPr>
              <a:t>mv</a:t>
            </a:r>
          </a:p>
          <a:p>
            <a:pPr marL="0" indent="0">
              <a:buNone/>
            </a:pPr>
            <a:br>
              <a:rPr lang="en-IN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CVS: S1S2 +, no added sounds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RS: BAE +, no added sounds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P/A: uterus firm &amp; contracted, no soakage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P/V: no active bleed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Treatment given 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NPO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IVF as per fluids &amp; IO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Piperacillin-Tazobactam 4.5 g IV q8h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Metronidazole 500 mg IV q8h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Ranitidine 50 mg IV BD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Paracetamol 1 g IV SOS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BP monitoring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Referred to </a:t>
            </a:r>
            <a:r>
              <a:rPr lang="en-US" dirty="0" err="1">
                <a:latin typeface="Arial Rounded MT Bold" panose="020F0704030504030204" pitchFamily="34" charset="0"/>
              </a:rPr>
              <a:t>grh</a:t>
            </a:r>
            <a:r>
              <a:rPr lang="en-US" dirty="0">
                <a:latin typeface="Arial Rounded MT Bold" panose="020F0704030504030204" pitchFamily="34" charset="0"/>
              </a:rPr>
              <a:t>, Madurai for further management via 108 ambulance.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6617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1A9E-9DAE-F2C3-B089-28A3F45E9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6" y="365125"/>
            <a:ext cx="4361688" cy="2606675"/>
          </a:xfrm>
        </p:spPr>
        <p:txBody>
          <a:bodyPr>
            <a:normAutofit fontScale="90000"/>
          </a:bodyPr>
          <a:lstStyle/>
          <a:p>
            <a:pPr algn="l"/>
            <a:r>
              <a:rPr lang="en-IN" sz="1800" u="sng" dirty="0">
                <a:latin typeface="Arial Rounded MT Bold" panose="020F0704030504030204" pitchFamily="34" charset="0"/>
              </a:rPr>
              <a:t>On </a:t>
            </a:r>
            <a:r>
              <a:rPr lang="en-US" sz="1800" u="sng" dirty="0">
                <a:latin typeface="Arial Rounded MT Bold" panose="020F0704030504030204" pitchFamily="34" charset="0"/>
              </a:rPr>
              <a:t>admission:</a:t>
            </a:r>
            <a:br>
              <a:rPr lang="en-US" sz="1800" u="sng" dirty="0">
                <a:latin typeface="Arial Rounded MT Bold" panose="020F0704030504030204" pitchFamily="34" charset="0"/>
              </a:rPr>
            </a:br>
            <a:br>
              <a:rPr lang="en-US" sz="1800" u="sng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Pt on mechanical ventilator                             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Sedated and </a:t>
            </a:r>
            <a:r>
              <a:rPr lang="en-US" sz="1800" dirty="0" err="1">
                <a:latin typeface="Arial Rounded MT Bold" panose="020F0704030504030204" pitchFamily="34" charset="0"/>
              </a:rPr>
              <a:t>Paralysed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Afebrile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O/E: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pallor +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JVP not elevated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Pulse 98/min regular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BP 140/90 mmHg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SPO2-100% ON MV.</a:t>
            </a:r>
            <a:br>
              <a:rPr lang="en-US" sz="1800" dirty="0">
                <a:latin typeface="Arial Rounded MT Bold" panose="020F0704030504030204" pitchFamily="34" charset="0"/>
              </a:rPr>
            </a:br>
            <a:r>
              <a:rPr lang="en-US" sz="1800" dirty="0">
                <a:latin typeface="Arial Rounded MT Bold" panose="020F0704030504030204" pitchFamily="34" charset="0"/>
              </a:rPr>
              <a:t>                                                         </a:t>
            </a:r>
            <a:br>
              <a:rPr lang="en-US" sz="1800" dirty="0">
                <a:latin typeface="Arial Rounded MT Bold" panose="020F0704030504030204" pitchFamily="34" charset="0"/>
              </a:rPr>
            </a:br>
            <a:endParaRPr lang="en-US" sz="18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6411EE8A-3BE0-555B-2369-E7FB515F76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5917228"/>
              </p:ext>
            </p:extLst>
          </p:nvPr>
        </p:nvGraphicFramePr>
        <p:xfrm>
          <a:off x="2032000" y="174498"/>
          <a:ext cx="10056368" cy="5963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46F131B-FC2E-B657-0E56-308BCA6013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5917228"/>
              </p:ext>
            </p:extLst>
          </p:nvPr>
        </p:nvGraphicFramePr>
        <p:xfrm>
          <a:off x="2184400" y="326898"/>
          <a:ext cx="10056368" cy="5963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9E80627-F5D0-DAD9-260B-626E95F25EE8}"/>
              </a:ext>
            </a:extLst>
          </p:cNvPr>
          <p:cNvSpPr txBox="1"/>
          <p:nvPr/>
        </p:nvSpPr>
        <p:spPr>
          <a:xfrm>
            <a:off x="146304" y="3035808"/>
            <a:ext cx="11676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NEUROLOGY OPINION : P2L1/EMERGENGY LSCS/POD 1/POSTPARTUM ECLAMPSIA/ AKI ON MV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ADVICE : INJ. </a:t>
            </a:r>
            <a:r>
              <a:rPr lang="en-US" dirty="0" err="1">
                <a:latin typeface="Arial Rounded MT Bold" panose="020F0704030504030204" pitchFamily="34" charset="0"/>
              </a:rPr>
              <a:t>Levetriacetam</a:t>
            </a:r>
            <a:r>
              <a:rPr lang="en-US" dirty="0">
                <a:latin typeface="Arial Rounded MT Bold" panose="020F0704030504030204" pitchFamily="34" charset="0"/>
              </a:rPr>
              <a:t> 500mg iv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 strict bp control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 to do : </a:t>
            </a:r>
            <a:r>
              <a:rPr lang="en-US" dirty="0" err="1">
                <a:latin typeface="Arial Rounded MT Bold" panose="020F0704030504030204" pitchFamily="34" charset="0"/>
              </a:rPr>
              <a:t>ct</a:t>
            </a:r>
            <a:r>
              <a:rPr lang="en-US" dirty="0">
                <a:latin typeface="Arial Rounded MT Bold" panose="020F0704030504030204" pitchFamily="34" charset="0"/>
              </a:rPr>
              <a:t> brain, </a:t>
            </a:r>
            <a:r>
              <a:rPr lang="en-US" dirty="0" err="1">
                <a:latin typeface="Arial Rounded MT Bold" panose="020F0704030504030204" pitchFamily="34" charset="0"/>
              </a:rPr>
              <a:t>mri</a:t>
            </a:r>
            <a:r>
              <a:rPr lang="en-US" dirty="0">
                <a:latin typeface="Arial Rounded MT Bold" panose="020F0704030504030204" pitchFamily="34" charset="0"/>
              </a:rPr>
              <a:t> brain with </a:t>
            </a:r>
            <a:r>
              <a:rPr lang="en-US" dirty="0" err="1">
                <a:latin typeface="Arial Rounded MT Bold" panose="020F0704030504030204" pitchFamily="34" charset="0"/>
              </a:rPr>
              <a:t>mra</a:t>
            </a:r>
            <a:r>
              <a:rPr lang="en-US" dirty="0">
                <a:latin typeface="Arial Rounded MT Bold" panose="020F0704030504030204" pitchFamily="34" charset="0"/>
              </a:rPr>
              <a:t> and </a:t>
            </a:r>
            <a:r>
              <a:rPr lang="en-US" dirty="0" err="1">
                <a:latin typeface="Arial Rounded MT Bold" panose="020F0704030504030204" pitchFamily="34" charset="0"/>
              </a:rPr>
              <a:t>mrv</a:t>
            </a:r>
            <a:endParaRPr lang="en-US" dirty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204AE-EE21-14C0-BF15-8AAB394A16D0}"/>
              </a:ext>
            </a:extLst>
          </p:cNvPr>
          <p:cNvSpPr txBox="1"/>
          <p:nvPr/>
        </p:nvSpPr>
        <p:spPr>
          <a:xfrm>
            <a:off x="146304" y="4271629"/>
            <a:ext cx="1195425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NEPHROLOGY OPINION : P2L1/EMERGENGY LSCS/POD 1/POSTPARTUM ECLAMPSIA/ renal failure On mv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     Advice : </a:t>
            </a: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frusemide 4omg iv stat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                      </a:t>
            </a: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NaHCO3 100 ml + 5%d 100 ml iv infusion at 50ml/hour</a:t>
            </a:r>
          </a:p>
          <a:p>
            <a:r>
              <a:rPr lang="en-US" sz="1400" dirty="0">
                <a:latin typeface="Arial Rounded MT Bold" panose="020F0704030504030204" pitchFamily="34" charset="0"/>
              </a:rPr>
              <a:t>To do: </a:t>
            </a:r>
          </a:p>
          <a:p>
            <a:r>
              <a:rPr lang="en-US" sz="1400" dirty="0" err="1">
                <a:latin typeface="Arial Rounded MT Bold" panose="020F0704030504030204" pitchFamily="34" charset="0"/>
              </a:rPr>
              <a:t>Vm</a:t>
            </a:r>
            <a:r>
              <a:rPr lang="en-US" sz="1400" dirty="0">
                <a:latin typeface="Arial Rounded MT Bold" panose="020F0704030504030204" pitchFamily="34" charset="0"/>
              </a:rPr>
              <a:t> / </a:t>
            </a:r>
            <a:r>
              <a:rPr lang="en-US" sz="1400" dirty="0" err="1">
                <a:latin typeface="Arial Rounded MT Bold" panose="020F0704030504030204" pitchFamily="34" charset="0"/>
              </a:rPr>
              <a:t>vctc</a:t>
            </a:r>
            <a:endParaRPr lang="en-US" sz="1400" dirty="0">
              <a:latin typeface="Arial Rounded MT Bold" panose="020F0704030504030204" pitchFamily="34" charset="0"/>
            </a:endParaRPr>
          </a:p>
          <a:p>
            <a:r>
              <a:rPr lang="en-US" sz="1400" dirty="0">
                <a:latin typeface="Arial Rounded MT Bold" panose="020F0704030504030204" pitchFamily="34" charset="0"/>
              </a:rPr>
              <a:t>  D- dimer, </a:t>
            </a:r>
          </a:p>
          <a:p>
            <a:r>
              <a:rPr lang="en-US" sz="1400" dirty="0">
                <a:latin typeface="Arial Rounded MT Bold" panose="020F0704030504030204" pitchFamily="34" charset="0"/>
              </a:rPr>
              <a:t>  </a:t>
            </a:r>
            <a:r>
              <a:rPr lang="en-US" sz="1400" dirty="0" err="1">
                <a:latin typeface="Arial Rounded MT Bold" panose="020F0704030504030204" pitchFamily="34" charset="0"/>
              </a:rPr>
              <a:t>fdp</a:t>
            </a:r>
            <a:r>
              <a:rPr lang="en-US" sz="1400" dirty="0">
                <a:latin typeface="Arial Rounded MT Bold" panose="020F0704030504030204" pitchFamily="34" charset="0"/>
              </a:rPr>
              <a:t>,</a:t>
            </a:r>
          </a:p>
          <a:p>
            <a:r>
              <a:rPr lang="en-US" sz="1400" dirty="0">
                <a:latin typeface="Arial Rounded MT Bold" panose="020F0704030504030204" pitchFamily="34" charset="0"/>
              </a:rPr>
              <a:t> peripheral smear, </a:t>
            </a:r>
          </a:p>
          <a:p>
            <a:r>
              <a:rPr lang="en-US" sz="1400" dirty="0" err="1">
                <a:latin typeface="Arial Rounded MT Bold" panose="020F0704030504030204" pitchFamily="34" charset="0"/>
              </a:rPr>
              <a:t>usg</a:t>
            </a:r>
            <a:r>
              <a:rPr lang="en-US" sz="1400" dirty="0">
                <a:latin typeface="Arial Rounded MT Bold" panose="020F0704030504030204" pitchFamily="34" charset="0"/>
              </a:rPr>
              <a:t> abdomen and pelvis,</a:t>
            </a:r>
          </a:p>
          <a:p>
            <a:r>
              <a:rPr lang="en-US" sz="1400" dirty="0">
                <a:latin typeface="Arial Rounded MT Bold" panose="020F0704030504030204" pitchFamily="34" charset="0"/>
              </a:rPr>
              <a:t>Serial </a:t>
            </a:r>
            <a:r>
              <a:rPr lang="en-US" sz="1400" dirty="0" err="1">
                <a:latin typeface="Arial Rounded MT Bold" panose="020F0704030504030204" pitchFamily="34" charset="0"/>
              </a:rPr>
              <a:t>rft</a:t>
            </a:r>
            <a:r>
              <a:rPr lang="en-US" sz="1400" dirty="0">
                <a:latin typeface="Arial Rounded MT Bold" panose="020F0704030504030204" pitchFamily="34" charset="0"/>
              </a:rPr>
              <a:t>  monitoring,</a:t>
            </a:r>
          </a:p>
          <a:p>
            <a:r>
              <a:rPr lang="en-US" sz="1400" dirty="0" err="1">
                <a:latin typeface="Arial Rounded MT Bold" panose="020F0704030504030204" pitchFamily="34" charset="0"/>
              </a:rPr>
              <a:t>i</a:t>
            </a:r>
            <a:r>
              <a:rPr lang="en-US" sz="1400" dirty="0">
                <a:latin typeface="Arial Rounded MT Bold" panose="020F0704030504030204" pitchFamily="34" charset="0"/>
              </a:rPr>
              <a:t>/o chart</a:t>
            </a:r>
          </a:p>
          <a:p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F8BAE6-DE4A-7E64-78BA-52203B7F8C75}"/>
              </a:ext>
            </a:extLst>
          </p:cNvPr>
          <p:cNvSpPr txBox="1"/>
          <p:nvPr/>
        </p:nvSpPr>
        <p:spPr>
          <a:xfrm>
            <a:off x="4160520" y="621792"/>
            <a:ext cx="6912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SYSTEMIC EXAMINATION: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CVS: S1S2 +, no added sounds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RS: BAE +, no added sounds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P/A: uterus firm &amp; contracted, no soakage</a:t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>P/V: minimal bleed</a:t>
            </a:r>
            <a:br>
              <a:rPr lang="en-US" dirty="0">
                <a:latin typeface="Arial Rounded MT Bold" panose="020F0704030504030204" pitchFamily="34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275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7C5A2-DEBF-5159-64A0-BED8134E4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581025"/>
          </a:xfrm>
        </p:spPr>
        <p:txBody>
          <a:bodyPr>
            <a:normAutofit fontScale="90000"/>
          </a:bodyPr>
          <a:lstStyle/>
          <a:p>
            <a:r>
              <a:rPr lang="en-US" dirty="0"/>
              <a:t>Day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2FCC0-5C2B-25D5-3D42-AC61823E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-338328"/>
            <a:ext cx="11086203" cy="743407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12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 Rounded MT Bold" panose="020F0704030504030204" pitchFamily="34" charset="0"/>
              </a:rPr>
              <a:t>                                           </a:t>
            </a:r>
          </a:p>
          <a:p>
            <a:pPr marL="0" indent="0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CARDIOLOGST OPINION :</a:t>
            </a:r>
          </a:p>
          <a:p>
            <a:pPr marL="0" indent="0">
              <a:buNone/>
            </a:pPr>
            <a:r>
              <a:rPr lang="en-US" sz="8000" dirty="0" err="1">
                <a:latin typeface="Arial Rounded MT Bold" panose="020F0704030504030204" pitchFamily="34" charset="0"/>
              </a:rPr>
              <a:t>Ecg</a:t>
            </a:r>
            <a:r>
              <a:rPr lang="en-US" sz="8000" dirty="0">
                <a:latin typeface="Arial Rounded MT Bold" panose="020F0704030504030204" pitchFamily="34" charset="0"/>
              </a:rPr>
              <a:t> hr-1oobpm,nsr, no acute </a:t>
            </a:r>
            <a:r>
              <a:rPr lang="en-US" sz="8000" dirty="0" err="1">
                <a:latin typeface="Arial Rounded MT Bold" panose="020F0704030504030204" pitchFamily="34" charset="0"/>
              </a:rPr>
              <a:t>st</a:t>
            </a:r>
            <a:r>
              <a:rPr lang="en-US" sz="8000" dirty="0">
                <a:latin typeface="Arial Rounded MT Bold" panose="020F0704030504030204" pitchFamily="34" charset="0"/>
              </a:rPr>
              <a:t>-t changes</a:t>
            </a:r>
          </a:p>
          <a:p>
            <a:pPr marL="0" indent="0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Echo – no </a:t>
            </a:r>
            <a:r>
              <a:rPr lang="en-US" sz="8000" dirty="0" err="1">
                <a:latin typeface="Arial Rounded MT Bold" panose="020F0704030504030204" pitchFamily="34" charset="0"/>
              </a:rPr>
              <a:t>rwma,ef</a:t>
            </a:r>
            <a:r>
              <a:rPr lang="en-US" sz="8000" dirty="0">
                <a:latin typeface="Arial Rounded MT Bold" panose="020F0704030504030204" pitchFamily="34" charset="0"/>
              </a:rPr>
              <a:t> 62%</a:t>
            </a:r>
          </a:p>
          <a:p>
            <a:pPr marL="0" indent="0">
              <a:buNone/>
            </a:pPr>
            <a:endParaRPr lang="en-US" sz="80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8000" dirty="0" err="1">
                <a:latin typeface="Arial Rounded MT Bold" panose="020F0704030504030204" pitchFamily="34" charset="0"/>
              </a:rPr>
              <a:t>Ophthal</a:t>
            </a:r>
            <a:r>
              <a:rPr lang="en-US" sz="8000" dirty="0">
                <a:latin typeface="Arial Rounded MT Bold" panose="020F0704030504030204" pitchFamily="34" charset="0"/>
              </a:rPr>
              <a:t> : normal fundus at present</a:t>
            </a:r>
          </a:p>
          <a:p>
            <a:pPr marL="0" indent="0">
              <a:buNone/>
            </a:pPr>
            <a:endParaRPr lang="en-US" sz="80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8000" dirty="0" err="1">
                <a:latin typeface="Arial Rounded MT Bold" panose="020F0704030504030204" pitchFamily="34" charset="0"/>
              </a:rPr>
              <a:t>Mge</a:t>
            </a:r>
            <a:r>
              <a:rPr lang="en-US" sz="8000" dirty="0">
                <a:latin typeface="Arial Rounded MT Bold" panose="020F0704030504030204" pitchFamily="34" charset="0"/>
              </a:rPr>
              <a:t> (o) :isolated indirect bilirubinemia/</a:t>
            </a:r>
          </a:p>
          <a:p>
            <a:pPr marL="0" indent="0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? Sepsis?/?transfusion related</a:t>
            </a:r>
          </a:p>
          <a:p>
            <a:pPr marL="0" indent="0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                                Advice: </a:t>
            </a:r>
            <a:r>
              <a:rPr lang="en-US" sz="8000" dirty="0" err="1">
                <a:latin typeface="Arial Rounded MT Bold" panose="020F0704030504030204" pitchFamily="34" charset="0"/>
              </a:rPr>
              <a:t>t.udca</a:t>
            </a:r>
            <a:r>
              <a:rPr lang="en-US" sz="8000" dirty="0">
                <a:latin typeface="Arial Rounded MT Bold" panose="020F0704030504030204" pitchFamily="34" charset="0"/>
              </a:rPr>
              <a:t> 300mg bd</a:t>
            </a:r>
          </a:p>
          <a:p>
            <a:pPr marL="0" indent="0">
              <a:buNone/>
            </a:pPr>
            <a:r>
              <a:rPr lang="en-US" sz="8000" dirty="0">
                <a:latin typeface="Arial Rounded MT Bold" panose="020F0704030504030204" pitchFamily="34" charset="0"/>
              </a:rPr>
              <a:t>                                </a:t>
            </a:r>
            <a:r>
              <a:rPr lang="en-US" sz="8000" dirty="0" err="1">
                <a:latin typeface="Arial Rounded MT Bold" panose="020F0704030504030204" pitchFamily="34" charset="0"/>
              </a:rPr>
              <a:t>Syp</a:t>
            </a:r>
            <a:r>
              <a:rPr lang="en-US" sz="8000" dirty="0">
                <a:latin typeface="Arial Rounded MT Bold" panose="020F0704030504030204" pitchFamily="34" charset="0"/>
              </a:rPr>
              <a:t> lactulose 15 ml </a:t>
            </a:r>
            <a:r>
              <a:rPr lang="en-US" sz="8000" dirty="0" err="1">
                <a:latin typeface="Arial Rounded MT Bold" panose="020F0704030504030204" pitchFamily="34" charset="0"/>
              </a:rPr>
              <a:t>tds</a:t>
            </a:r>
            <a:endParaRPr lang="en-US" sz="80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To do: </a:t>
            </a:r>
            <a:r>
              <a:rPr lang="en-US" sz="4800" dirty="0" err="1">
                <a:latin typeface="Arial Rounded MT Bold" panose="020F0704030504030204" pitchFamily="34" charset="0"/>
              </a:rPr>
              <a:t>chg</a:t>
            </a:r>
            <a:r>
              <a:rPr lang="en-US" sz="4800" dirty="0">
                <a:latin typeface="Arial Rounded MT Bold" panose="020F0704030504030204" pitchFamily="34" charset="0"/>
              </a:rPr>
              <a:t> with </a:t>
            </a:r>
            <a:r>
              <a:rPr lang="en-US" sz="4800" dirty="0" err="1">
                <a:latin typeface="Arial Rounded MT Bold" panose="020F0704030504030204" pitchFamily="34" charset="0"/>
              </a:rPr>
              <a:t>ps</a:t>
            </a:r>
            <a:r>
              <a:rPr lang="en-US" sz="4800" dirty="0">
                <a:latin typeface="Arial Rounded MT Bold" panose="020F070403050403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 </a:t>
            </a:r>
            <a:r>
              <a:rPr lang="en-US" sz="4800" dirty="0" err="1">
                <a:latin typeface="Arial Rounded MT Bold" panose="020F0704030504030204" pitchFamily="34" charset="0"/>
              </a:rPr>
              <a:t>sr</a:t>
            </a:r>
            <a:r>
              <a:rPr lang="en-US" sz="4800" dirty="0">
                <a:latin typeface="Arial Rounded MT Bold" panose="020F0704030504030204" pitchFamily="34" charset="0"/>
              </a:rPr>
              <a:t> procalcitonin, d-dimer, pt-</a:t>
            </a:r>
            <a:r>
              <a:rPr lang="en-US" sz="4800" dirty="0" err="1">
                <a:latin typeface="Arial Rounded MT Bold" panose="020F0704030504030204" pitchFamily="34" charset="0"/>
              </a:rPr>
              <a:t>inr</a:t>
            </a:r>
            <a:r>
              <a:rPr lang="en-US" sz="4800" dirty="0">
                <a:latin typeface="Arial Rounded MT Bold" panose="020F0704030504030204" pitchFamily="34" charset="0"/>
              </a:rPr>
              <a:t>, </a:t>
            </a:r>
            <a:r>
              <a:rPr lang="en-US" sz="4800" dirty="0" err="1">
                <a:latin typeface="Arial Rounded MT Bold" panose="020F0704030504030204" pitchFamily="34" charset="0"/>
              </a:rPr>
              <a:t>sr</a:t>
            </a:r>
            <a:r>
              <a:rPr lang="en-US" sz="4800" dirty="0">
                <a:latin typeface="Arial Rounded MT Bold" panose="020F0704030504030204" pitchFamily="34" charset="0"/>
              </a:rPr>
              <a:t> protein,</a:t>
            </a: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blood c/s,</a:t>
            </a: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urine c/s,</a:t>
            </a:r>
          </a:p>
          <a:p>
            <a:pPr marL="0" indent="0">
              <a:buNone/>
            </a:pPr>
            <a:r>
              <a:rPr lang="en-US" sz="4800" dirty="0" err="1">
                <a:latin typeface="Arial Rounded MT Bold" panose="020F0704030504030204" pitchFamily="34" charset="0"/>
              </a:rPr>
              <a:t>usg</a:t>
            </a:r>
            <a:r>
              <a:rPr lang="en-US" sz="4800" dirty="0">
                <a:latin typeface="Arial Rounded MT Bold" panose="020F0704030504030204" pitchFamily="34" charset="0"/>
              </a:rPr>
              <a:t> abdomen and pelvis</a:t>
            </a: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Liver 12.2 cm, </a:t>
            </a:r>
            <a:r>
              <a:rPr lang="en-US" sz="4800" dirty="0" err="1">
                <a:latin typeface="Arial Rounded MT Bold" panose="020F0704030504030204" pitchFamily="34" charset="0"/>
              </a:rPr>
              <a:t>b/l</a:t>
            </a:r>
            <a:r>
              <a:rPr lang="en-US" sz="4800" dirty="0">
                <a:latin typeface="Arial Rounded MT Bold" panose="020F0704030504030204" pitchFamily="34" charset="0"/>
              </a:rPr>
              <a:t> increased renal echoes, minimal ascites,</a:t>
            </a:r>
          </a:p>
          <a:p>
            <a:pPr marL="0" indent="0">
              <a:buNone/>
            </a:pPr>
            <a:r>
              <a:rPr lang="en-US" sz="4800" dirty="0">
                <a:latin typeface="Arial Rounded MT Bold" panose="020F0704030504030204" pitchFamily="34" charset="0"/>
              </a:rPr>
              <a:t>Rk-9.2*4.6    Lk-9.6*4.7</a:t>
            </a:r>
            <a:endParaRPr lang="en-US" sz="56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1FFB0D3-2298-13F1-0CAE-381145328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639921"/>
              </p:ext>
            </p:extLst>
          </p:nvPr>
        </p:nvGraphicFramePr>
        <p:xfrm>
          <a:off x="6903720" y="399626"/>
          <a:ext cx="2478024" cy="620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012">
                  <a:extLst>
                    <a:ext uri="{9D8B030D-6E8A-4147-A177-3AD203B41FA5}">
                      <a16:colId xmlns:a16="http://schemas.microsoft.com/office/drawing/2014/main" val="2764508814"/>
                    </a:ext>
                  </a:extLst>
                </a:gridCol>
                <a:gridCol w="1239012">
                  <a:extLst>
                    <a:ext uri="{9D8B030D-6E8A-4147-A177-3AD203B41FA5}">
                      <a16:colId xmlns:a16="http://schemas.microsoft.com/office/drawing/2014/main" val="3562279461"/>
                    </a:ext>
                  </a:extLst>
                </a:gridCol>
              </a:tblGrid>
              <a:tr h="61840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81009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969810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882301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622193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8199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42878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339063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954492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910524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88554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A539E29-D749-9C75-539D-2808EF7F2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505803"/>
              </p:ext>
            </p:extLst>
          </p:nvPr>
        </p:nvGraphicFramePr>
        <p:xfrm>
          <a:off x="9520936" y="399626"/>
          <a:ext cx="2402840" cy="6225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120">
                  <a:extLst>
                    <a:ext uri="{9D8B030D-6E8A-4147-A177-3AD203B41FA5}">
                      <a16:colId xmlns:a16="http://schemas.microsoft.com/office/drawing/2014/main" val="486711307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251168239"/>
                    </a:ext>
                  </a:extLst>
                </a:gridCol>
              </a:tblGrid>
              <a:tr h="62057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001434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406890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796824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4664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781596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278421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086796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220506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786581"/>
                  </a:ext>
                </a:extLst>
              </a:tr>
              <a:tr h="620572">
                <a:tc>
                  <a:txBody>
                    <a:bodyPr/>
                    <a:lstStyle/>
                    <a:p>
                      <a:r>
                        <a:rPr lang="en-US" dirty="0"/>
                        <a:t>LDH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3324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664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007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CD389-C056-00DF-D2A4-181D8439F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543" y="97309"/>
            <a:ext cx="1847713" cy="38160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Day 2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7B564-1E89-8351-91AC-E4BDD8CCC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" y="478917"/>
            <a:ext cx="5788151" cy="62419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Patient extubated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Central line </a:t>
            </a:r>
            <a:r>
              <a:rPr lang="en-US" dirty="0" err="1">
                <a:latin typeface="Arial Rounded MT Bold" panose="020F0704030504030204" pitchFamily="34" charset="0"/>
              </a:rPr>
              <a:t>secUred</a:t>
            </a:r>
            <a:r>
              <a:rPr lang="en-US" dirty="0">
                <a:latin typeface="Arial Rounded MT Bold" panose="020F0704030504030204" pitchFamily="34" charset="0"/>
              </a:rPr>
              <a:t> in right femoral vein.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nephrologist( (o) : </a:t>
            </a: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 -1450/950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Adequate hydration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Sr protein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Chg</a:t>
            </a:r>
            <a:r>
              <a:rPr lang="en-US" dirty="0">
                <a:latin typeface="Arial Rounded MT Bold" panose="020F0704030504030204" pitchFamily="34" charset="0"/>
              </a:rPr>
              <a:t> with </a:t>
            </a:r>
            <a:r>
              <a:rPr lang="en-US" dirty="0" err="1">
                <a:latin typeface="Arial Rounded MT Bold" panose="020F0704030504030204" pitchFamily="34" charset="0"/>
              </a:rPr>
              <a:t>ps</a:t>
            </a:r>
            <a:r>
              <a:rPr lang="en-US" dirty="0">
                <a:latin typeface="Arial Rounded MT Bold" panose="020F070403050403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urine spot </a:t>
            </a:r>
            <a:r>
              <a:rPr lang="en-US" dirty="0" err="1">
                <a:latin typeface="Arial Rounded MT Bold" panose="020F0704030504030204" pitchFamily="34" charset="0"/>
              </a:rPr>
              <a:t>pcr</a:t>
            </a:r>
            <a:r>
              <a:rPr lang="en-US" dirty="0">
                <a:latin typeface="Arial Rounded MT Bold" panose="020F0704030504030204" pitchFamily="34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c3,c4,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sr.ldh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Mge</a:t>
            </a:r>
            <a:r>
              <a:rPr lang="en-US" dirty="0">
                <a:latin typeface="Arial Rounded MT Bold" panose="020F0704030504030204" pitchFamily="34" charset="0"/>
              </a:rPr>
              <a:t> (o): hyperbilirubinemia no transaminitis/ 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? Partial </a:t>
            </a:r>
            <a:r>
              <a:rPr lang="en-US" dirty="0" err="1">
                <a:latin typeface="Arial Rounded MT Bold" panose="020F0704030504030204" pitchFamily="34" charset="0"/>
              </a:rPr>
              <a:t>hellp</a:t>
            </a:r>
            <a:r>
              <a:rPr lang="en-US" dirty="0">
                <a:latin typeface="Arial Rounded MT Bold" panose="020F0704030504030204" pitchFamily="34" charset="0"/>
              </a:rPr>
              <a:t>/ ? </a:t>
            </a:r>
            <a:r>
              <a:rPr lang="en-US" dirty="0" err="1">
                <a:latin typeface="Arial Rounded MT Bold" panose="020F0704030504030204" pitchFamily="34" charset="0"/>
              </a:rPr>
              <a:t>Resortion</a:t>
            </a:r>
            <a:r>
              <a:rPr lang="en-US" dirty="0">
                <a:latin typeface="Arial Rounded MT Bold" panose="020F0704030504030204" pitchFamily="34" charset="0"/>
              </a:rPr>
              <a:t> of blood clot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No signs of liver cell failure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To do : </a:t>
            </a:r>
            <a:r>
              <a:rPr lang="en-US" dirty="0" err="1">
                <a:latin typeface="Arial Rounded MT Bold" panose="020F0704030504030204" pitchFamily="34" charset="0"/>
              </a:rPr>
              <a:t>ps</a:t>
            </a:r>
            <a:r>
              <a:rPr lang="en-US" dirty="0">
                <a:latin typeface="Arial Rounded MT Bold" panose="020F0704030504030204" pitchFamily="34" charset="0"/>
              </a:rPr>
              <a:t> study, </a:t>
            </a:r>
            <a:r>
              <a:rPr lang="en-US" dirty="0" err="1">
                <a:latin typeface="Arial Rounded MT Bold" panose="020F0704030504030204" pitchFamily="34" charset="0"/>
              </a:rPr>
              <a:t>sr</a:t>
            </a:r>
            <a:r>
              <a:rPr lang="en-US" dirty="0">
                <a:latin typeface="Arial Rounded MT Bold" panose="020F0704030504030204" pitchFamily="34" charset="0"/>
              </a:rPr>
              <a:t> uric acid,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usg</a:t>
            </a:r>
            <a:r>
              <a:rPr lang="en-US" dirty="0">
                <a:latin typeface="Arial Rounded MT Bold" panose="020F0704030504030204" pitchFamily="34" charset="0"/>
              </a:rPr>
              <a:t> pelvis to rule out residual clot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Ophthal</a:t>
            </a:r>
            <a:r>
              <a:rPr lang="en-US" dirty="0">
                <a:latin typeface="Arial Rounded MT Bold" panose="020F0704030504030204" pitchFamily="34" charset="0"/>
              </a:rPr>
              <a:t> (o) : normal fundus at present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11147C-BB15-1D5D-35C2-3303CAC1F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814146"/>
              </p:ext>
            </p:extLst>
          </p:nvPr>
        </p:nvGraphicFramePr>
        <p:xfrm>
          <a:off x="5982209" y="414908"/>
          <a:ext cx="2786886" cy="5883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962">
                  <a:extLst>
                    <a:ext uri="{9D8B030D-6E8A-4147-A177-3AD203B41FA5}">
                      <a16:colId xmlns:a16="http://schemas.microsoft.com/office/drawing/2014/main" val="4289838072"/>
                    </a:ext>
                  </a:extLst>
                </a:gridCol>
                <a:gridCol w="961426">
                  <a:extLst>
                    <a:ext uri="{9D8B030D-6E8A-4147-A177-3AD203B41FA5}">
                      <a16:colId xmlns:a16="http://schemas.microsoft.com/office/drawing/2014/main" val="3514453220"/>
                    </a:ext>
                  </a:extLst>
                </a:gridCol>
                <a:gridCol w="896498">
                  <a:extLst>
                    <a:ext uri="{9D8B030D-6E8A-4147-A177-3AD203B41FA5}">
                      <a16:colId xmlns:a16="http://schemas.microsoft.com/office/drawing/2014/main" val="1815793162"/>
                    </a:ext>
                  </a:extLst>
                </a:gridCol>
              </a:tblGrid>
              <a:tr h="61836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288362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931168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022100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571402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433770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803991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58059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71658"/>
                  </a:ext>
                </a:extLst>
              </a:tr>
              <a:tr h="618363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893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F06839-FFF3-03E4-0E16-0CDF0C724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633484"/>
              </p:ext>
            </p:extLst>
          </p:nvPr>
        </p:nvGraphicFramePr>
        <p:xfrm>
          <a:off x="9042402" y="414909"/>
          <a:ext cx="2671062" cy="594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354">
                  <a:extLst>
                    <a:ext uri="{9D8B030D-6E8A-4147-A177-3AD203B41FA5}">
                      <a16:colId xmlns:a16="http://schemas.microsoft.com/office/drawing/2014/main" val="4289838072"/>
                    </a:ext>
                  </a:extLst>
                </a:gridCol>
                <a:gridCol w="890354">
                  <a:extLst>
                    <a:ext uri="{9D8B030D-6E8A-4147-A177-3AD203B41FA5}">
                      <a16:colId xmlns:a16="http://schemas.microsoft.com/office/drawing/2014/main" val="3514453220"/>
                    </a:ext>
                  </a:extLst>
                </a:gridCol>
                <a:gridCol w="890354">
                  <a:extLst>
                    <a:ext uri="{9D8B030D-6E8A-4147-A177-3AD203B41FA5}">
                      <a16:colId xmlns:a16="http://schemas.microsoft.com/office/drawing/2014/main" val="1815793162"/>
                    </a:ext>
                  </a:extLst>
                </a:gridCol>
              </a:tblGrid>
              <a:tr h="89643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288362"/>
                  </a:ext>
                </a:extLst>
              </a:tr>
              <a:tr h="627505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780800"/>
                  </a:ext>
                </a:extLst>
              </a:tr>
              <a:tr h="593671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931168"/>
                  </a:ext>
                </a:extLst>
              </a:tr>
              <a:tr h="627505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022100"/>
                  </a:ext>
                </a:extLst>
              </a:tr>
              <a:tr h="593671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571402"/>
                  </a:ext>
                </a:extLst>
              </a:tr>
              <a:tr h="513190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433770"/>
                  </a:ext>
                </a:extLst>
              </a:tr>
              <a:tr h="513190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803991"/>
                  </a:ext>
                </a:extLst>
              </a:tr>
              <a:tr h="513190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58059"/>
                  </a:ext>
                </a:extLst>
              </a:tr>
              <a:tr h="513190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71658"/>
                  </a:ext>
                </a:extLst>
              </a:tr>
              <a:tr h="513190">
                <a:tc>
                  <a:txBody>
                    <a:bodyPr/>
                    <a:lstStyle/>
                    <a:p>
                      <a:r>
                        <a:rPr lang="en-US" dirty="0"/>
                        <a:t>LDH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3324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89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8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02C0A-D7E6-CF82-F2AA-9067C1DD1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88E0-B6EA-0D23-F5E0-83768077B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84" y="124740"/>
            <a:ext cx="5138927" cy="62394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Day 3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1 </a:t>
            </a:r>
            <a:r>
              <a:rPr lang="en-US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prbc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transfusED</a:t>
            </a: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c/o rigors after 150 ml 0f transfusion.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Nephrologist (o):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 : 2700/2950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fluids 2l/day, d-dimer, spot </a:t>
            </a:r>
            <a:r>
              <a:rPr lang="en-US" dirty="0" err="1">
                <a:latin typeface="Arial Rounded MT Bold" panose="020F0704030504030204" pitchFamily="34" charset="0"/>
              </a:rPr>
              <a:t>pcr</a:t>
            </a:r>
            <a:r>
              <a:rPr lang="en-US" dirty="0">
                <a:latin typeface="Arial Rounded MT Bold" panose="020F0704030504030204" pitchFamily="34" charset="0"/>
              </a:rPr>
              <a:t>, </a:t>
            </a:r>
            <a:r>
              <a:rPr lang="en-US" dirty="0" err="1">
                <a:latin typeface="Arial Rounded MT Bold" panose="020F0704030504030204" pitchFamily="34" charset="0"/>
              </a:rPr>
              <a:t>ldh</a:t>
            </a:r>
            <a:r>
              <a:rPr lang="en-US" dirty="0">
                <a:latin typeface="Arial Rounded MT Bold" panose="020F0704030504030204" pitchFamily="34" charset="0"/>
              </a:rPr>
              <a:t>, c3,c4, ana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Neuro medicine (o):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ct</a:t>
            </a:r>
            <a:r>
              <a:rPr lang="en-US" dirty="0">
                <a:latin typeface="Arial Rounded MT Bold" panose="020F0704030504030204" pitchFamily="34" charset="0"/>
              </a:rPr>
              <a:t> brain – </a:t>
            </a:r>
            <a:r>
              <a:rPr lang="en-US" dirty="0" err="1">
                <a:latin typeface="Arial Rounded MT Bold" panose="020F0704030504030204" pitchFamily="34" charset="0"/>
              </a:rPr>
              <a:t>haemorrhagic</a:t>
            </a:r>
            <a:r>
              <a:rPr lang="en-US" dirty="0">
                <a:latin typeface="Arial Rounded MT Bold" panose="020F0704030504030204" pitchFamily="34" charset="0"/>
              </a:rPr>
              <a:t> infarct in right caudate nucleus with </a:t>
            </a:r>
            <a:r>
              <a:rPr lang="en-US" dirty="0" err="1">
                <a:latin typeface="Arial Rounded MT Bold" panose="020F0704030504030204" pitchFamily="34" charset="0"/>
              </a:rPr>
              <a:t>ivh</a:t>
            </a:r>
            <a:r>
              <a:rPr lang="en-US" dirty="0">
                <a:latin typeface="Arial Rounded MT Bold" panose="020F0704030504030204" pitchFamily="34" charset="0"/>
              </a:rPr>
              <a:t>. </a:t>
            </a:r>
            <a:r>
              <a:rPr lang="en-US" dirty="0" err="1">
                <a:latin typeface="Arial Rounded MT Bold" panose="020F0704030504030204" pitchFamily="34" charset="0"/>
              </a:rPr>
              <a:t>Adviced</a:t>
            </a:r>
            <a:r>
              <a:rPr lang="en-US" dirty="0">
                <a:latin typeface="Arial Rounded MT Bold" panose="020F0704030504030204" pitchFamily="34" charset="0"/>
              </a:rPr>
              <a:t> to do </a:t>
            </a:r>
            <a:r>
              <a:rPr lang="en-US" dirty="0" err="1">
                <a:latin typeface="Arial Rounded MT Bold" panose="020F0704030504030204" pitchFamily="34" charset="0"/>
              </a:rPr>
              <a:t>mri</a:t>
            </a:r>
            <a:r>
              <a:rPr lang="en-US" dirty="0">
                <a:latin typeface="Arial Rounded MT Bold" panose="020F0704030504030204" pitchFamily="34" charset="0"/>
              </a:rPr>
              <a:t> brain with </a:t>
            </a:r>
            <a:r>
              <a:rPr lang="en-US" dirty="0" err="1">
                <a:latin typeface="Arial Rounded MT Bold" panose="020F0704030504030204" pitchFamily="34" charset="0"/>
              </a:rPr>
              <a:t>mra</a:t>
            </a:r>
            <a:r>
              <a:rPr lang="en-US" dirty="0">
                <a:latin typeface="Arial Rounded MT Bold" panose="020F0704030504030204" pitchFamily="34" charset="0"/>
              </a:rPr>
              <a:t> and </a:t>
            </a:r>
            <a:r>
              <a:rPr lang="en-US" dirty="0" err="1">
                <a:latin typeface="Arial Rounded MT Bold" panose="020F0704030504030204" pitchFamily="34" charset="0"/>
              </a:rPr>
              <a:t>mrv</a:t>
            </a:r>
            <a:r>
              <a:rPr lang="en-US" dirty="0">
                <a:latin typeface="Arial Rounded MT Bold" panose="020F0704030504030204" pitchFamily="34" charset="0"/>
              </a:rPr>
              <a:t>; pt </a:t>
            </a:r>
            <a:r>
              <a:rPr lang="en-US" dirty="0" err="1">
                <a:latin typeface="Arial Rounded MT Bold" panose="020F0704030504030204" pitchFamily="34" charset="0"/>
              </a:rPr>
              <a:t>inr</a:t>
            </a:r>
            <a:r>
              <a:rPr lang="en-US" dirty="0">
                <a:latin typeface="Arial Rounded MT Bold" panose="020F0704030504030204" pitchFamily="34" charset="0"/>
              </a:rPr>
              <a:t> and continue inj. </a:t>
            </a:r>
            <a:r>
              <a:rPr lang="en-US" dirty="0" err="1">
                <a:latin typeface="Arial Rounded MT Bold" panose="020F0704030504030204" pitchFamily="34" charset="0"/>
              </a:rPr>
              <a:t>Levitracetam</a:t>
            </a:r>
            <a:r>
              <a:rPr lang="en-US" dirty="0">
                <a:latin typeface="Arial Rounded MT Bold" panose="020F0704030504030204" pitchFamily="34" charset="0"/>
              </a:rPr>
              <a:t> iv </a:t>
            </a:r>
            <a:r>
              <a:rPr lang="en-US" dirty="0" err="1">
                <a:latin typeface="Arial Rounded MT Bold" panose="020F0704030504030204" pitchFamily="34" charset="0"/>
              </a:rPr>
              <a:t>tds</a:t>
            </a:r>
            <a:r>
              <a:rPr lang="en-US" dirty="0">
                <a:latin typeface="Arial Rounded MT Bold" panose="020F0704030504030204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Inj</a:t>
            </a:r>
            <a:r>
              <a:rPr lang="en-US" dirty="0">
                <a:latin typeface="Arial Rounded MT Bold" panose="020F0704030504030204" pitchFamily="34" charset="0"/>
              </a:rPr>
              <a:t> heparin 5000u iv </a:t>
            </a:r>
            <a:r>
              <a:rPr lang="en-US" dirty="0" err="1">
                <a:latin typeface="Arial Rounded MT Bold" panose="020F0704030504030204" pitchFamily="34" charset="0"/>
              </a:rPr>
              <a:t>qid</a:t>
            </a:r>
            <a:r>
              <a:rPr lang="en-US" dirty="0">
                <a:latin typeface="Arial Rounded MT Bold" panose="020F0704030504030204" pitchFamily="34" charset="0"/>
              </a:rPr>
              <a:t> stopped.</a:t>
            </a: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>
              <a:latin typeface="Arial Rounded MT Bold" panose="020F0704030504030204" pitchFamily="34" charset="0"/>
            </a:endParaRPr>
          </a:p>
          <a:p>
            <a:endParaRPr lang="en-I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0E533B-8458-F89B-86DE-9287A08AF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72643"/>
              </p:ext>
            </p:extLst>
          </p:nvPr>
        </p:nvGraphicFramePr>
        <p:xfrm>
          <a:off x="8859520" y="192024"/>
          <a:ext cx="3177032" cy="6580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258">
                  <a:extLst>
                    <a:ext uri="{9D8B030D-6E8A-4147-A177-3AD203B41FA5}">
                      <a16:colId xmlns:a16="http://schemas.microsoft.com/office/drawing/2014/main" val="1603964559"/>
                    </a:ext>
                  </a:extLst>
                </a:gridCol>
                <a:gridCol w="794258">
                  <a:extLst>
                    <a:ext uri="{9D8B030D-6E8A-4147-A177-3AD203B41FA5}">
                      <a16:colId xmlns:a16="http://schemas.microsoft.com/office/drawing/2014/main" val="529577666"/>
                    </a:ext>
                  </a:extLst>
                </a:gridCol>
                <a:gridCol w="794258">
                  <a:extLst>
                    <a:ext uri="{9D8B030D-6E8A-4147-A177-3AD203B41FA5}">
                      <a16:colId xmlns:a16="http://schemas.microsoft.com/office/drawing/2014/main" val="960941232"/>
                    </a:ext>
                  </a:extLst>
                </a:gridCol>
                <a:gridCol w="794258">
                  <a:extLst>
                    <a:ext uri="{9D8B030D-6E8A-4147-A177-3AD203B41FA5}">
                      <a16:colId xmlns:a16="http://schemas.microsoft.com/office/drawing/2014/main" val="2976971246"/>
                    </a:ext>
                  </a:extLst>
                </a:gridCol>
              </a:tblGrid>
              <a:tr h="62439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065266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2.7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1.1</a:t>
                      </a:r>
                      <a:endParaRPr lang="en-IN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175801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0.9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0.3</a:t>
                      </a:r>
                      <a:endParaRPr lang="en-IN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689904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0.8</a:t>
                      </a:r>
                      <a:endParaRPr lang="en-IN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917206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371982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855761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700135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869581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139926"/>
                  </a:ext>
                </a:extLst>
              </a:tr>
              <a:tr h="624393">
                <a:tc>
                  <a:txBody>
                    <a:bodyPr/>
                    <a:lstStyle/>
                    <a:p>
                      <a:r>
                        <a:rPr lang="en-US" dirty="0"/>
                        <a:t>LDH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920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05796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8DA3B9-99C6-7E78-4E69-BBA2E2005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555280"/>
              </p:ext>
            </p:extLst>
          </p:nvPr>
        </p:nvGraphicFramePr>
        <p:xfrm>
          <a:off x="5256784" y="463296"/>
          <a:ext cx="3445256" cy="6302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984">
                  <a:extLst>
                    <a:ext uri="{9D8B030D-6E8A-4147-A177-3AD203B41FA5}">
                      <a16:colId xmlns:a16="http://schemas.microsoft.com/office/drawing/2014/main" val="1603964559"/>
                    </a:ext>
                  </a:extLst>
                </a:gridCol>
                <a:gridCol w="834644">
                  <a:extLst>
                    <a:ext uri="{9D8B030D-6E8A-4147-A177-3AD203B41FA5}">
                      <a16:colId xmlns:a16="http://schemas.microsoft.com/office/drawing/2014/main" val="529577666"/>
                    </a:ext>
                  </a:extLst>
                </a:gridCol>
                <a:gridCol w="861314">
                  <a:extLst>
                    <a:ext uri="{9D8B030D-6E8A-4147-A177-3AD203B41FA5}">
                      <a16:colId xmlns:a16="http://schemas.microsoft.com/office/drawing/2014/main" val="960941232"/>
                    </a:ext>
                  </a:extLst>
                </a:gridCol>
                <a:gridCol w="861314">
                  <a:extLst>
                    <a:ext uri="{9D8B030D-6E8A-4147-A177-3AD203B41FA5}">
                      <a16:colId xmlns:a16="http://schemas.microsoft.com/office/drawing/2014/main" val="2976971246"/>
                    </a:ext>
                  </a:extLst>
                </a:gridCol>
              </a:tblGrid>
              <a:tr h="93832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065266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175801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689904"/>
                  </a:ext>
                </a:extLst>
              </a:tr>
              <a:tr h="656824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917206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371982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855761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700135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869581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139926"/>
                  </a:ext>
                </a:extLst>
              </a:tr>
              <a:tr h="58109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057960"/>
                  </a:ext>
                </a:extLst>
              </a:tr>
            </a:tbl>
          </a:graphicData>
        </a:graphic>
      </p:graphicFrame>
      <p:sp>
        <p:nvSpPr>
          <p:cNvPr id="7" name="Teardrop 6">
            <a:extLst>
              <a:ext uri="{FF2B5EF4-FFF2-40B4-BE49-F238E27FC236}">
                <a16:creationId xmlns:a16="http://schemas.microsoft.com/office/drawing/2014/main" id="{8C026425-F304-1ACA-32E6-5FA94E8C0264}"/>
              </a:ext>
            </a:extLst>
          </p:cNvPr>
          <p:cNvSpPr/>
          <p:nvPr/>
        </p:nvSpPr>
        <p:spPr>
          <a:xfrm rot="18981547">
            <a:off x="8311896" y="1536192"/>
            <a:ext cx="320040" cy="338328"/>
          </a:xfrm>
          <a:prstGeom prst="teardrop">
            <a:avLst>
              <a:gd name="adj" fmla="val 20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106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872A7-DC55-B375-C412-CF0328E55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5" y="1"/>
            <a:ext cx="2341489" cy="621791"/>
          </a:xfrm>
        </p:spPr>
        <p:txBody>
          <a:bodyPr/>
          <a:lstStyle/>
          <a:p>
            <a:r>
              <a:rPr lang="en-US" dirty="0"/>
              <a:t>Day 4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63E6A-4F2C-D24C-D3CA-450DAB1B1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19" y="521208"/>
            <a:ext cx="3694801" cy="619048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4 platelet </a:t>
            </a:r>
            <a:r>
              <a:rPr lang="en-US" dirty="0">
                <a:latin typeface="Arial Rounded MT Bold" panose="020F0704030504030204" pitchFamily="34" charset="0"/>
              </a:rPr>
              <a:t>transfused.</a:t>
            </a:r>
          </a:p>
          <a:p>
            <a:pPr marL="0" indent="0">
              <a:buNone/>
            </a:pPr>
            <a:r>
              <a:rPr lang="en-US" u="sng" dirty="0">
                <a:latin typeface="Arial Rounded MT Bold" panose="020F0704030504030204" pitchFamily="34" charset="0"/>
              </a:rPr>
              <a:t>Nephrologist (o): </a:t>
            </a:r>
            <a:r>
              <a:rPr lang="en-US" dirty="0">
                <a:latin typeface="Arial Rounded MT Bold" panose="020F0704030504030204" pitchFamily="34" charset="0"/>
              </a:rPr>
              <a:t>sepsis, thrombocytopenia multi factorial, non oliguric </a:t>
            </a:r>
            <a:r>
              <a:rPr lang="en-US" dirty="0" err="1">
                <a:latin typeface="Arial Rounded MT Bold" panose="020F0704030504030204" pitchFamily="34" charset="0"/>
              </a:rPr>
              <a:t>aki</a:t>
            </a:r>
            <a:r>
              <a:rPr lang="en-US" dirty="0">
                <a:latin typeface="Arial Rounded MT Bold" panose="020F0704030504030204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err="1">
                <a:latin typeface="Arial Rounded MT Bold" panose="020F0704030504030204" pitchFamily="34" charset="0"/>
              </a:rPr>
              <a:t>i</a:t>
            </a:r>
            <a:r>
              <a:rPr lang="en-US" dirty="0">
                <a:latin typeface="Arial Rounded MT Bold" panose="020F0704030504030204" pitchFamily="34" charset="0"/>
              </a:rPr>
              <a:t>/o: 1150/950</a:t>
            </a:r>
          </a:p>
          <a:p>
            <a:pPr mar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At present conservative management; serial monitoring of </a:t>
            </a:r>
            <a:r>
              <a:rPr lang="en-US" dirty="0" err="1">
                <a:latin typeface="Arial Rounded MT Bold" panose="020F0704030504030204" pitchFamily="34" charset="0"/>
              </a:rPr>
              <a:t>rft</a:t>
            </a:r>
            <a:r>
              <a:rPr lang="en-US" dirty="0">
                <a:latin typeface="Arial Rounded MT Bold" panose="020F0704030504030204" pitchFamily="34" charset="0"/>
              </a:rPr>
              <a:t>.</a:t>
            </a:r>
            <a:endParaRPr lang="en-IN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0AA62B-F6D7-F26F-C697-764A936089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042898"/>
              </p:ext>
            </p:extLst>
          </p:nvPr>
        </p:nvGraphicFramePr>
        <p:xfrm>
          <a:off x="4069081" y="87780"/>
          <a:ext cx="4242816" cy="6623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169">
                  <a:extLst>
                    <a:ext uri="{9D8B030D-6E8A-4147-A177-3AD203B41FA5}">
                      <a16:colId xmlns:a16="http://schemas.microsoft.com/office/drawing/2014/main" val="2466130792"/>
                    </a:ext>
                  </a:extLst>
                </a:gridCol>
                <a:gridCol w="889590">
                  <a:extLst>
                    <a:ext uri="{9D8B030D-6E8A-4147-A177-3AD203B41FA5}">
                      <a16:colId xmlns:a16="http://schemas.microsoft.com/office/drawing/2014/main" val="3476813985"/>
                    </a:ext>
                  </a:extLst>
                </a:gridCol>
                <a:gridCol w="798019">
                  <a:extLst>
                    <a:ext uri="{9D8B030D-6E8A-4147-A177-3AD203B41FA5}">
                      <a16:colId xmlns:a16="http://schemas.microsoft.com/office/drawing/2014/main" val="1917596560"/>
                    </a:ext>
                  </a:extLst>
                </a:gridCol>
                <a:gridCol w="837085">
                  <a:extLst>
                    <a:ext uri="{9D8B030D-6E8A-4147-A177-3AD203B41FA5}">
                      <a16:colId xmlns:a16="http://schemas.microsoft.com/office/drawing/2014/main" val="3453279156"/>
                    </a:ext>
                  </a:extLst>
                </a:gridCol>
                <a:gridCol w="758953">
                  <a:extLst>
                    <a:ext uri="{9D8B030D-6E8A-4147-A177-3AD203B41FA5}">
                      <a16:colId xmlns:a16="http://schemas.microsoft.com/office/drawing/2014/main" val="2722306279"/>
                    </a:ext>
                  </a:extLst>
                </a:gridCol>
              </a:tblGrid>
              <a:tr h="111367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576617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/>
                        <a:t>HB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7.2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86153"/>
                  </a:ext>
                </a:extLst>
              </a:tr>
              <a:tr h="705648">
                <a:tc>
                  <a:txBody>
                    <a:bodyPr/>
                    <a:lstStyle/>
                    <a:p>
                      <a:r>
                        <a:rPr lang="en-US" dirty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20,600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24,300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17,500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17,000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906839"/>
                  </a:ext>
                </a:extLst>
              </a:tr>
              <a:tr h="712538">
                <a:tc>
                  <a:txBody>
                    <a:bodyPr/>
                    <a:lstStyle/>
                    <a:p>
                      <a:r>
                        <a:rPr lang="en-US" dirty="0"/>
                        <a:t>PLATELET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72,000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64,000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48,000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69,000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311388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69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152678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/>
                        <a:t>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75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91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086540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/>
                        <a:t>CREAT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814829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 err="1"/>
                        <a:t>S.Na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330363"/>
                  </a:ext>
                </a:extLst>
              </a:tr>
              <a:tr h="682009">
                <a:tc>
                  <a:txBody>
                    <a:bodyPr/>
                    <a:lstStyle/>
                    <a:p>
                      <a:r>
                        <a:rPr lang="en-US" dirty="0"/>
                        <a:t>S.K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8961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8726C14-1BE8-A358-22BC-5898C7AC3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64689"/>
              </p:ext>
            </p:extLst>
          </p:nvPr>
        </p:nvGraphicFramePr>
        <p:xfrm>
          <a:off x="8586216" y="100583"/>
          <a:ext cx="3538733" cy="6611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427">
                  <a:extLst>
                    <a:ext uri="{9D8B030D-6E8A-4147-A177-3AD203B41FA5}">
                      <a16:colId xmlns:a16="http://schemas.microsoft.com/office/drawing/2014/main" val="884215410"/>
                    </a:ext>
                  </a:extLst>
                </a:gridCol>
                <a:gridCol w="579065">
                  <a:extLst>
                    <a:ext uri="{9D8B030D-6E8A-4147-A177-3AD203B41FA5}">
                      <a16:colId xmlns:a16="http://schemas.microsoft.com/office/drawing/2014/main" val="2318387154"/>
                    </a:ext>
                  </a:extLst>
                </a:gridCol>
                <a:gridCol w="707747">
                  <a:extLst>
                    <a:ext uri="{9D8B030D-6E8A-4147-A177-3AD203B41FA5}">
                      <a16:colId xmlns:a16="http://schemas.microsoft.com/office/drawing/2014/main" val="2765332434"/>
                    </a:ext>
                  </a:extLst>
                </a:gridCol>
                <a:gridCol w="707747">
                  <a:extLst>
                    <a:ext uri="{9D8B030D-6E8A-4147-A177-3AD203B41FA5}">
                      <a16:colId xmlns:a16="http://schemas.microsoft.com/office/drawing/2014/main" val="2294824884"/>
                    </a:ext>
                  </a:extLst>
                </a:gridCol>
                <a:gridCol w="707747">
                  <a:extLst>
                    <a:ext uri="{9D8B030D-6E8A-4147-A177-3AD203B41FA5}">
                      <a16:colId xmlns:a16="http://schemas.microsoft.com/office/drawing/2014/main" val="4214436778"/>
                    </a:ext>
                  </a:extLst>
                </a:gridCol>
              </a:tblGrid>
              <a:tr h="122259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24/08/25</a:t>
                      </a:r>
                    </a:p>
                    <a:p>
                      <a:r>
                        <a:rPr lang="en-US" dirty="0"/>
                        <a:t>D1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25/08/25</a:t>
                      </a:r>
                      <a:endParaRPr lang="en-IN" dirty="0"/>
                    </a:p>
                    <a:p>
                      <a:r>
                        <a:rPr lang="en-IN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26/08/25</a:t>
                      </a:r>
                      <a:endParaRPr lang="en-IN" dirty="0"/>
                    </a:p>
                    <a:p>
                      <a:r>
                        <a:rPr lang="en-IN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27/08/25</a:t>
                      </a:r>
                      <a:endParaRPr lang="en-IN" dirty="0"/>
                    </a:p>
                    <a:p>
                      <a:r>
                        <a:rPr lang="en-IN" dirty="0"/>
                        <a:t>D4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703640"/>
                  </a:ext>
                </a:extLst>
              </a:tr>
              <a:tr h="744663">
                <a:tc>
                  <a:txBody>
                    <a:bodyPr/>
                    <a:lstStyle/>
                    <a:p>
                      <a:r>
                        <a:rPr lang="en-US" dirty="0"/>
                        <a:t>T.BILIRUBIN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635346"/>
                  </a:ext>
                </a:extLst>
              </a:tr>
              <a:tr h="658321">
                <a:tc>
                  <a:txBody>
                    <a:bodyPr/>
                    <a:lstStyle/>
                    <a:p>
                      <a:r>
                        <a:rPr lang="en-US" dirty="0"/>
                        <a:t>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203545"/>
                  </a:ext>
                </a:extLst>
              </a:tr>
              <a:tr h="744663">
                <a:tc>
                  <a:txBody>
                    <a:bodyPr/>
                    <a:lstStyle/>
                    <a:p>
                      <a:r>
                        <a:rPr lang="en-US" dirty="0"/>
                        <a:t>INDIRECT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25702"/>
                  </a:ext>
                </a:extLst>
              </a:tr>
              <a:tr h="521264">
                <a:tc>
                  <a:txBody>
                    <a:bodyPr/>
                    <a:lstStyle/>
                    <a:p>
                      <a:r>
                        <a:rPr lang="en-US" dirty="0"/>
                        <a:t>SGOT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214601"/>
                  </a:ext>
                </a:extLst>
              </a:tr>
              <a:tr h="521264">
                <a:tc>
                  <a:txBody>
                    <a:bodyPr/>
                    <a:lstStyle/>
                    <a:p>
                      <a:r>
                        <a:rPr lang="en-US" dirty="0"/>
                        <a:t>SGPT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67458"/>
                  </a:ext>
                </a:extLst>
              </a:tr>
              <a:tr h="440849">
                <a:tc>
                  <a:txBody>
                    <a:bodyPr/>
                    <a:lstStyle/>
                    <a:p>
                      <a:r>
                        <a:rPr lang="en-US" dirty="0"/>
                        <a:t>ALP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050489"/>
                  </a:ext>
                </a:extLst>
              </a:tr>
              <a:tr h="658321">
                <a:tc>
                  <a:txBody>
                    <a:bodyPr/>
                    <a:lstStyle/>
                    <a:p>
                      <a:r>
                        <a:rPr lang="en-US" dirty="0"/>
                        <a:t>PT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18.5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03359"/>
                  </a:ext>
                </a:extLst>
              </a:tr>
              <a:tr h="440849">
                <a:tc>
                  <a:txBody>
                    <a:bodyPr/>
                    <a:lstStyle/>
                    <a:p>
                      <a:r>
                        <a:rPr lang="en-US" dirty="0"/>
                        <a:t>INR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493094"/>
                  </a:ext>
                </a:extLst>
              </a:tr>
              <a:tr h="658321">
                <a:tc>
                  <a:txBody>
                    <a:bodyPr/>
                    <a:lstStyle/>
                    <a:p>
                      <a:r>
                        <a:rPr lang="en-US" dirty="0"/>
                        <a:t>LDH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920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517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67359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3695</TotalTime>
  <Words>4063</Words>
  <Application>Microsoft Office PowerPoint</Application>
  <PresentationFormat>Widescreen</PresentationFormat>
  <Paragraphs>2336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Arial Rounded MT Bold</vt:lpstr>
      <vt:lpstr>Calibri</vt:lpstr>
      <vt:lpstr>Stencil</vt:lpstr>
      <vt:lpstr>Tw Cen MT</vt:lpstr>
      <vt:lpstr>Droplet</vt:lpstr>
      <vt:lpstr>A LONG ROAD TO RECOVERY  SUCESSFUL MANAGEMENT OF A COMPLEX POSTPARTUM MORBIDITY WITH COLLOBORATIVE CARE</vt:lpstr>
      <vt:lpstr>PowerPoint Presentation</vt:lpstr>
      <vt:lpstr>Emergency Repeat LSCS in view of Gr III abruption   Delivered fresh stillborn boy baby, at 10:54 am, BW 1.2 kg  Intra op :   Retroplacental clot ~ 450 gms Total transfusion: 2 PRBC + 2 FFP  Closed with intraperitoneal drain Total urine output = 35 ml only  Postop :  (12:43 pm):BP 180/110 mmHg Inj MgSO₄ loading dose given, continued @ 2 gm/1 hr infusion  inj Labetalol 20 mg IV stat    BP 168/108 (12:53 pm) →inj Labetalol 40 mg IV stat  BP 162/112 (1:05 pm) → 2h Labetalol 80 mg IV stat   BP 140/106 (1:15 pm ) →   Pt maintained on Inj Labetalol infusion @ 5 ml/hr   </vt:lpstr>
      <vt:lpstr>PowerPoint Presentation</vt:lpstr>
      <vt:lpstr>On admission:  Pt on mechanical ventilator                              Sedated and Paralysed Afebrile O/E: pallor + JVP not elevated Pulse 98/min regular BP 140/90 mmHg SPO2-100% ON MV.                                                           </vt:lpstr>
      <vt:lpstr>Day 1</vt:lpstr>
      <vt:lpstr>Day 2</vt:lpstr>
      <vt:lpstr>Day 3</vt:lpstr>
      <vt:lpstr>Day 4</vt:lpstr>
      <vt:lpstr>Day 5</vt:lpstr>
      <vt:lpstr>Day 6</vt:lpstr>
      <vt:lpstr>Day 7</vt:lpstr>
      <vt:lpstr>Day 8</vt:lpstr>
      <vt:lpstr>Day 9</vt:lpstr>
      <vt:lpstr>Day 10</vt:lpstr>
      <vt:lpstr>PowerPoint Presentation</vt:lpstr>
      <vt:lpstr>Day 11</vt:lpstr>
      <vt:lpstr>PowerPoint Presentation</vt:lpstr>
      <vt:lpstr>Day 12</vt:lpstr>
      <vt:lpstr>PowerPoint Presentation</vt:lpstr>
      <vt:lpstr>Day 13</vt:lpstr>
      <vt:lpstr>Day 14</vt:lpstr>
      <vt:lpstr>PowerPoint Presentation</vt:lpstr>
      <vt:lpstr>Day 15</vt:lpstr>
      <vt:lpstr>Day 17</vt:lpstr>
      <vt:lpstr>Day 19</vt:lpstr>
      <vt:lpstr>PowerPoint Presentation</vt:lpstr>
      <vt:lpstr>Day 28</vt:lpstr>
      <vt:lpstr>day29</vt:lpstr>
      <vt:lpstr>Day 30</vt:lpstr>
      <vt:lpstr>Day 32</vt:lpstr>
      <vt:lpstr>Day 33</vt:lpstr>
      <vt:lpstr>Day 38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 User</dc:creator>
  <cp:lastModifiedBy>Elangosekar Elangosekar</cp:lastModifiedBy>
  <cp:revision>7</cp:revision>
  <dcterms:created xsi:type="dcterms:W3CDTF">2025-09-19T20:12:19Z</dcterms:created>
  <dcterms:modified xsi:type="dcterms:W3CDTF">2025-11-10T09:53:13Z</dcterms:modified>
</cp:coreProperties>
</file>