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6" r:id="rId5"/>
    <p:sldId id="271" r:id="rId6"/>
    <p:sldId id="272" r:id="rId7"/>
    <p:sldId id="273" r:id="rId8"/>
    <p:sldId id="274" r:id="rId9"/>
    <p:sldId id="275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81" r:id="rId20"/>
    <p:sldId id="278" r:id="rId21"/>
    <p:sldId id="279" r:id="rId22"/>
    <p:sldId id="280" r:id="rId23"/>
    <p:sldId id="270" r:id="rId24"/>
    <p:sldId id="27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40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EE154-0DFC-2D66-0D7C-97C0879F6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070" y="995985"/>
            <a:ext cx="8689976" cy="2496151"/>
          </a:xfrm>
        </p:spPr>
        <p:txBody>
          <a:bodyPr/>
          <a:lstStyle/>
          <a:p>
            <a:r>
              <a:rPr lang="en-US" dirty="0"/>
              <a:t>CPC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85866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053C2-3C39-9198-7827-880383AA97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7574" y="1376492"/>
            <a:ext cx="10363826" cy="3424107"/>
          </a:xfrm>
        </p:spPr>
        <p:txBody>
          <a:bodyPr/>
          <a:lstStyle/>
          <a:p>
            <a:r>
              <a:rPr lang="en-US" dirty="0"/>
              <a:t>  H/O RECURRENT UGI BLEED PRESENT WITH H/O TRASFUSION OF BLOOD PRODUCTS ON MONTHLY BASIS PRESENT  </a:t>
            </a:r>
          </a:p>
          <a:p>
            <a:r>
              <a:rPr lang="en-US" dirty="0"/>
              <a:t> K/C/O SHTN  X 15 YRS ON TREATMENT .</a:t>
            </a:r>
          </a:p>
          <a:p>
            <a:r>
              <a:rPr lang="en-US" dirty="0"/>
              <a:t>     NO a k/c/o CAD / T2DM / PTB / EPILEPSY / THYROID DISORER / BRONCHIAL ASTHMA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632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8C682-F7F3-C6A2-3341-B2C57F3B2E3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2062292"/>
            <a:ext cx="10363826" cy="3424107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b="1" dirty="0"/>
              <a:t>PERSONAL HISTORY </a:t>
            </a:r>
            <a:r>
              <a:rPr lang="en-IN" dirty="0"/>
              <a:t>;</a:t>
            </a:r>
          </a:p>
          <a:p>
            <a:r>
              <a:rPr lang="en-IN" dirty="0"/>
              <a:t>       NOT A SMOKER AND ALCOHOLIC</a:t>
            </a:r>
          </a:p>
          <a:p>
            <a:r>
              <a:rPr lang="en-IN" dirty="0"/>
              <a:t>        CONSUMES MIXED DIET </a:t>
            </a:r>
          </a:p>
          <a:p>
            <a:r>
              <a:rPr lang="en-IN" dirty="0"/>
              <a:t>       NORMAL BOWEL AND BLADDER HABBIT </a:t>
            </a:r>
          </a:p>
          <a:p>
            <a:endParaRPr lang="en-US" dirty="0"/>
          </a:p>
          <a:p>
            <a:r>
              <a:rPr lang="en-US" b="1" dirty="0"/>
              <a:t>FAMILY HISTORY </a:t>
            </a:r>
          </a:p>
          <a:p>
            <a:r>
              <a:rPr lang="en-US" dirty="0"/>
              <a:t>       H/O SIMILAR ILLNESS PRESENT IN YOUNGER SISTER .</a:t>
            </a:r>
          </a:p>
        </p:txBody>
      </p:sp>
    </p:spTree>
    <p:extLst>
      <p:ext uri="{BB962C8B-B14F-4D97-AF65-F5344CB8AC3E}">
        <p14:creationId xmlns:p14="http://schemas.microsoft.com/office/powerpoint/2010/main" val="941234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2D1E9-0493-F915-E073-4AC9243FB2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9584" y="807989"/>
            <a:ext cx="10363826" cy="5242022"/>
          </a:xfrm>
        </p:spPr>
        <p:txBody>
          <a:bodyPr>
            <a:normAutofit/>
          </a:bodyPr>
          <a:lstStyle/>
          <a:p>
            <a:r>
              <a:rPr lang="en-US" dirty="0"/>
              <a:t> ON ADMISSION; </a:t>
            </a:r>
          </a:p>
          <a:p>
            <a:pPr marL="0" indent="0">
              <a:buNone/>
            </a:pPr>
            <a:r>
              <a:rPr lang="en-US" dirty="0"/>
              <a:t>             CONSCIOUS </a:t>
            </a:r>
          </a:p>
          <a:p>
            <a:pPr marL="0" indent="0">
              <a:buNone/>
            </a:pPr>
            <a:r>
              <a:rPr lang="en-US" dirty="0"/>
              <a:t>              ORIENTED </a:t>
            </a:r>
          </a:p>
          <a:p>
            <a:pPr marL="0" indent="0">
              <a:buNone/>
            </a:pPr>
            <a:r>
              <a:rPr lang="en-US" dirty="0"/>
              <a:t>              AFEBRILE </a:t>
            </a:r>
          </a:p>
          <a:p>
            <a:pPr marL="0" indent="0">
              <a:buNone/>
            </a:pPr>
            <a:r>
              <a:rPr lang="en-US" dirty="0"/>
              <a:t>              PALLOR +</a:t>
            </a:r>
          </a:p>
          <a:p>
            <a:pPr marL="0" indent="0">
              <a:buNone/>
            </a:pPr>
            <a:r>
              <a:rPr lang="en-US" dirty="0"/>
              <a:t>          NO ICTERUS , CYANOSIS , CLUBBING , PEDAL EDEMA , NO GENERALIZED  LYMPHADENOPATHY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VITALS     BP – 140/ 100 MMHG at sitting position </a:t>
            </a:r>
          </a:p>
          <a:p>
            <a:pPr marL="0" indent="0">
              <a:buNone/>
            </a:pPr>
            <a:r>
              <a:rPr lang="en-US" dirty="0"/>
              <a:t>                PULSE – 86/ MIN </a:t>
            </a:r>
          </a:p>
          <a:p>
            <a:pPr marL="0" indent="0">
              <a:buNone/>
            </a:pPr>
            <a:r>
              <a:rPr lang="en-US" dirty="0"/>
              <a:t>                SPO2 – 98 @ </a:t>
            </a:r>
            <a:r>
              <a:rPr lang="en-US" dirty="0" err="1"/>
              <a:t>ra</a:t>
            </a:r>
            <a:r>
              <a:rPr lang="en-US" dirty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2826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72821-9669-D72F-5373-079494983A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609600"/>
            <a:ext cx="10363826" cy="5181599"/>
          </a:xfrm>
        </p:spPr>
        <p:txBody>
          <a:bodyPr/>
          <a:lstStyle/>
          <a:p>
            <a:r>
              <a:rPr lang="en-US" dirty="0"/>
              <a:t> SYSTEMIC  EXAMINATION </a:t>
            </a:r>
          </a:p>
          <a:p>
            <a:r>
              <a:rPr lang="en-US" dirty="0"/>
              <a:t>     CVS – S1 , S2 PRESENT </a:t>
            </a:r>
          </a:p>
          <a:p>
            <a:r>
              <a:rPr lang="en-US" dirty="0"/>
              <a:t>          NO MURMUR</a:t>
            </a:r>
          </a:p>
          <a:p>
            <a:r>
              <a:rPr lang="en-US" dirty="0"/>
              <a:t>      RS -  B/L AE + , NO ADDED SOUNDS</a:t>
            </a:r>
          </a:p>
          <a:p>
            <a:r>
              <a:rPr lang="en-US" dirty="0"/>
              <a:t>      P/A – SOFT , BS + </a:t>
            </a:r>
          </a:p>
          <a:p>
            <a:r>
              <a:rPr lang="en-US" dirty="0"/>
              <a:t>               EPIGASTRIC TENDERNESS +</a:t>
            </a:r>
          </a:p>
          <a:p>
            <a:r>
              <a:rPr lang="en-US" dirty="0"/>
              <a:t>      </a:t>
            </a:r>
            <a:r>
              <a:rPr lang="en-US" dirty="0" err="1"/>
              <a:t>cns</a:t>
            </a:r>
            <a:r>
              <a:rPr lang="en-US" dirty="0"/>
              <a:t> – NO Focal neurological deficit  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50316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0AF2217-6876-0D1A-B570-1BBECCC68BE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66508729"/>
              </p:ext>
            </p:extLst>
          </p:nvPr>
        </p:nvGraphicFramePr>
        <p:xfrm>
          <a:off x="914400" y="283029"/>
          <a:ext cx="10363200" cy="601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662732615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315282935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3407188349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94573594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847754151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151958676"/>
                    </a:ext>
                  </a:extLst>
                </a:gridCol>
              </a:tblGrid>
              <a:tr h="1109895">
                <a:tc>
                  <a:txBody>
                    <a:bodyPr/>
                    <a:lstStyle/>
                    <a:p>
                      <a:r>
                        <a:rPr lang="en-US" dirty="0"/>
                        <a:t>DAY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166248"/>
                  </a:ext>
                </a:extLst>
              </a:tr>
              <a:tr h="981981">
                <a:tc>
                  <a:txBody>
                    <a:bodyPr/>
                    <a:lstStyle/>
                    <a:p>
                      <a:r>
                        <a:rPr lang="en-US" dirty="0"/>
                        <a:t>TC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8,500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13200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13500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22,700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15,600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619085"/>
                  </a:ext>
                </a:extLst>
              </a:tr>
              <a:tr h="981981">
                <a:tc>
                  <a:txBody>
                    <a:bodyPr/>
                    <a:lstStyle/>
                    <a:p>
                      <a:r>
                        <a:rPr lang="en-US" dirty="0"/>
                        <a:t>DC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76/14/9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77/14/8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85/9/4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85/8/7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92/5/2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057066"/>
                  </a:ext>
                </a:extLst>
              </a:tr>
              <a:tr h="981981">
                <a:tc>
                  <a:txBody>
                    <a:bodyPr/>
                    <a:lstStyle/>
                    <a:p>
                      <a:r>
                        <a:rPr lang="en-US" dirty="0"/>
                        <a:t>Hb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5.2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448437"/>
                  </a:ext>
                </a:extLst>
              </a:tr>
              <a:tr h="981981">
                <a:tc>
                  <a:txBody>
                    <a:bodyPr/>
                    <a:lstStyle/>
                    <a:p>
                      <a:r>
                        <a:rPr lang="en-US" dirty="0"/>
                        <a:t>PCV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22.3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25.6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20.5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23.8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14.2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968445"/>
                  </a:ext>
                </a:extLst>
              </a:tr>
              <a:tr h="981981">
                <a:tc>
                  <a:txBody>
                    <a:bodyPr/>
                    <a:lstStyle/>
                    <a:p>
                      <a:r>
                        <a:rPr lang="en-US" dirty="0"/>
                        <a:t>PLT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32000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85000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85000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96000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829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3937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17E8CAF-9439-C9E4-79B7-D950A176370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91699271"/>
              </p:ext>
            </p:extLst>
          </p:nvPr>
        </p:nvGraphicFramePr>
        <p:xfrm>
          <a:off x="914400" y="794657"/>
          <a:ext cx="10363195" cy="5508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639">
                  <a:extLst>
                    <a:ext uri="{9D8B030D-6E8A-4147-A177-3AD203B41FA5}">
                      <a16:colId xmlns:a16="http://schemas.microsoft.com/office/drawing/2014/main" val="2022732380"/>
                    </a:ext>
                  </a:extLst>
                </a:gridCol>
                <a:gridCol w="2072639">
                  <a:extLst>
                    <a:ext uri="{9D8B030D-6E8A-4147-A177-3AD203B41FA5}">
                      <a16:colId xmlns:a16="http://schemas.microsoft.com/office/drawing/2014/main" val="686702617"/>
                    </a:ext>
                  </a:extLst>
                </a:gridCol>
                <a:gridCol w="2072639">
                  <a:extLst>
                    <a:ext uri="{9D8B030D-6E8A-4147-A177-3AD203B41FA5}">
                      <a16:colId xmlns:a16="http://schemas.microsoft.com/office/drawing/2014/main" val="3156456788"/>
                    </a:ext>
                  </a:extLst>
                </a:gridCol>
                <a:gridCol w="2072639">
                  <a:extLst>
                    <a:ext uri="{9D8B030D-6E8A-4147-A177-3AD203B41FA5}">
                      <a16:colId xmlns:a16="http://schemas.microsoft.com/office/drawing/2014/main" val="3231241821"/>
                    </a:ext>
                  </a:extLst>
                </a:gridCol>
                <a:gridCol w="2072639">
                  <a:extLst>
                    <a:ext uri="{9D8B030D-6E8A-4147-A177-3AD203B41FA5}">
                      <a16:colId xmlns:a16="http://schemas.microsoft.com/office/drawing/2014/main" val="1780738257"/>
                    </a:ext>
                  </a:extLst>
                </a:gridCol>
              </a:tblGrid>
              <a:tr h="918029">
                <a:tc>
                  <a:txBody>
                    <a:bodyPr/>
                    <a:lstStyle/>
                    <a:p>
                      <a:r>
                        <a:rPr lang="en-US" dirty="0"/>
                        <a:t>DAY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202833"/>
                  </a:ext>
                </a:extLst>
              </a:tr>
              <a:tr h="918029">
                <a:tc>
                  <a:txBody>
                    <a:bodyPr/>
                    <a:lstStyle/>
                    <a:p>
                      <a:r>
                        <a:rPr lang="en-US" dirty="0"/>
                        <a:t>UREA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728377"/>
                  </a:ext>
                </a:extLst>
              </a:tr>
              <a:tr h="918029">
                <a:tc>
                  <a:txBody>
                    <a:bodyPr/>
                    <a:lstStyle/>
                    <a:p>
                      <a:r>
                        <a:rPr lang="en-US" dirty="0"/>
                        <a:t>CREATININE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4.3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409760"/>
                  </a:ext>
                </a:extLst>
              </a:tr>
              <a:tr h="918029">
                <a:tc>
                  <a:txBody>
                    <a:bodyPr/>
                    <a:lstStyle/>
                    <a:p>
                      <a:r>
                        <a:rPr lang="en-US" dirty="0"/>
                        <a:t>SODIUM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141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232754"/>
                  </a:ext>
                </a:extLst>
              </a:tr>
              <a:tr h="918029">
                <a:tc>
                  <a:txBody>
                    <a:bodyPr/>
                    <a:lstStyle/>
                    <a:p>
                      <a:r>
                        <a:rPr lang="en-US" dirty="0"/>
                        <a:t>POTASSIUM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792582"/>
                  </a:ext>
                </a:extLst>
              </a:tr>
              <a:tr h="918029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134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92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CD054-45DD-E7F2-6E50-60DE44946B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674914"/>
            <a:ext cx="10363826" cy="511628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TOTAL BILIRUBIN – 1.7</a:t>
            </a:r>
          </a:p>
          <a:p>
            <a:r>
              <a:rPr lang="en-US" dirty="0"/>
              <a:t>D/ID-0.7/0.4</a:t>
            </a:r>
          </a:p>
          <a:p>
            <a:r>
              <a:rPr lang="en-US" dirty="0"/>
              <a:t>OT/PT- 16/9</a:t>
            </a:r>
          </a:p>
          <a:p>
            <a:r>
              <a:rPr lang="en-US" dirty="0"/>
              <a:t>ALP-69</a:t>
            </a:r>
          </a:p>
          <a:p>
            <a:r>
              <a:rPr lang="en-US" dirty="0"/>
              <a:t>S.LDH-890</a:t>
            </a:r>
          </a:p>
          <a:p>
            <a:r>
              <a:rPr lang="en-US" dirty="0"/>
              <a:t>S.AMYLASE-89</a:t>
            </a:r>
          </a:p>
          <a:p>
            <a:r>
              <a:rPr lang="en-US" dirty="0"/>
              <a:t>VCTC/ VIRAL MARKERS – NEGATIVE</a:t>
            </a:r>
          </a:p>
          <a:p>
            <a:r>
              <a:rPr lang="en-US" dirty="0"/>
              <a:t>ESR – 80 mm/</a:t>
            </a:r>
            <a:r>
              <a:rPr lang="en-US" dirty="0" err="1"/>
              <a:t>hr</a:t>
            </a:r>
            <a:endParaRPr lang="en-US" dirty="0"/>
          </a:p>
          <a:p>
            <a:r>
              <a:rPr lang="en-US" dirty="0"/>
              <a:t>Q CRP- 10.8</a:t>
            </a:r>
            <a:r>
              <a:rPr lang="en-GB" dirty="0"/>
              <a:t>.                   C3 – Normal</a:t>
            </a:r>
            <a:endParaRPr lang="en-US" dirty="0"/>
          </a:p>
          <a:p>
            <a:r>
              <a:rPr lang="en-US" dirty="0"/>
              <a:t>ANA- negative</a:t>
            </a:r>
            <a:r>
              <a:rPr lang="en-GB" dirty="0"/>
              <a:t>               C4 – Normal</a:t>
            </a:r>
          </a:p>
          <a:p>
            <a:r>
              <a:rPr lang="en-GB" dirty="0" err="1"/>
              <a:t>ADAMtS</a:t>
            </a:r>
            <a:r>
              <a:rPr lang="en-GB" dirty="0"/>
              <a:t> 13 level -  </a:t>
            </a:r>
          </a:p>
          <a:p>
            <a:r>
              <a:rPr lang="en-GB" dirty="0"/>
              <a:t>D- Dimer - </a:t>
            </a:r>
          </a:p>
          <a:p>
            <a:endParaRPr lang="en-GB" dirty="0"/>
          </a:p>
          <a:p>
            <a:pPr marL="0" indent="0">
              <a:buNone/>
            </a:pPr>
            <a:endParaRPr lang="en-IN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8344693-CE9E-2CE5-DD41-AA49294DD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238662"/>
              </p:ext>
            </p:extLst>
          </p:nvPr>
        </p:nvGraphicFramePr>
        <p:xfrm>
          <a:off x="5116286" y="719666"/>
          <a:ext cx="6085116" cy="3699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186">
                  <a:extLst>
                    <a:ext uri="{9D8B030D-6E8A-4147-A177-3AD203B41FA5}">
                      <a16:colId xmlns:a16="http://schemas.microsoft.com/office/drawing/2014/main" val="2891914333"/>
                    </a:ext>
                  </a:extLst>
                </a:gridCol>
                <a:gridCol w="1014186">
                  <a:extLst>
                    <a:ext uri="{9D8B030D-6E8A-4147-A177-3AD203B41FA5}">
                      <a16:colId xmlns:a16="http://schemas.microsoft.com/office/drawing/2014/main" val="460214205"/>
                    </a:ext>
                  </a:extLst>
                </a:gridCol>
                <a:gridCol w="1014186">
                  <a:extLst>
                    <a:ext uri="{9D8B030D-6E8A-4147-A177-3AD203B41FA5}">
                      <a16:colId xmlns:a16="http://schemas.microsoft.com/office/drawing/2014/main" val="1860226819"/>
                    </a:ext>
                  </a:extLst>
                </a:gridCol>
                <a:gridCol w="1014186">
                  <a:extLst>
                    <a:ext uri="{9D8B030D-6E8A-4147-A177-3AD203B41FA5}">
                      <a16:colId xmlns:a16="http://schemas.microsoft.com/office/drawing/2014/main" val="4050137432"/>
                    </a:ext>
                  </a:extLst>
                </a:gridCol>
                <a:gridCol w="1014186">
                  <a:extLst>
                    <a:ext uri="{9D8B030D-6E8A-4147-A177-3AD203B41FA5}">
                      <a16:colId xmlns:a16="http://schemas.microsoft.com/office/drawing/2014/main" val="424696067"/>
                    </a:ext>
                  </a:extLst>
                </a:gridCol>
                <a:gridCol w="1014186">
                  <a:extLst>
                    <a:ext uri="{9D8B030D-6E8A-4147-A177-3AD203B41FA5}">
                      <a16:colId xmlns:a16="http://schemas.microsoft.com/office/drawing/2014/main" val="1963124677"/>
                    </a:ext>
                  </a:extLst>
                </a:gridCol>
              </a:tblGrid>
              <a:tr h="1233311">
                <a:tc>
                  <a:txBody>
                    <a:bodyPr/>
                    <a:lstStyle/>
                    <a:p>
                      <a:r>
                        <a:rPr lang="en-US" dirty="0"/>
                        <a:t>PT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18.1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20.8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19.9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811722"/>
                  </a:ext>
                </a:extLst>
              </a:tr>
              <a:tr h="1233311">
                <a:tc>
                  <a:txBody>
                    <a:bodyPr/>
                    <a:lstStyle/>
                    <a:p>
                      <a:r>
                        <a:rPr lang="en-US" dirty="0"/>
                        <a:t>INR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1.40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1.35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41651"/>
                  </a:ext>
                </a:extLst>
              </a:tr>
              <a:tr h="1233311">
                <a:tc>
                  <a:txBody>
                    <a:bodyPr/>
                    <a:lstStyle/>
                    <a:p>
                      <a:r>
                        <a:rPr lang="en-US" dirty="0"/>
                        <a:t>APTT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24.8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27.7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25.1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26.5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118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8272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62ED0-DE9E-196C-3610-D70FC3E281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642258"/>
            <a:ext cx="10363826" cy="51489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Urine routine:  Albumin  + </a:t>
            </a:r>
          </a:p>
          <a:p>
            <a:pPr marL="0" indent="0">
              <a:buNone/>
            </a:pPr>
            <a:r>
              <a:rPr lang="en-GB" dirty="0"/>
              <a:t>                          Sugar – nil </a:t>
            </a:r>
          </a:p>
          <a:p>
            <a:pPr marL="0" indent="0">
              <a:buNone/>
            </a:pPr>
            <a:r>
              <a:rPr lang="en-GB" dirty="0"/>
              <a:t>                          Deposits – 6-8 deposits</a:t>
            </a:r>
          </a:p>
          <a:p>
            <a:pPr marL="0" indent="0">
              <a:buNone/>
            </a:pPr>
            <a:r>
              <a:rPr lang="en-GB" dirty="0"/>
              <a:t>   </a:t>
            </a:r>
            <a:r>
              <a:rPr lang="en-US" dirty="0"/>
              <a:t>PERIPHERAL SMEAR</a:t>
            </a:r>
          </a:p>
          <a:p>
            <a:r>
              <a:rPr lang="en-US" dirty="0"/>
              <a:t>       RBC – SHOWS ANISOPOIKILOCYTOSIS WITH HYPOCHROMIC MICROCYTES,ELONGATED CELLS, SCHISTOCYTES SEEN. HEMOPARASITES NOT SEEN.</a:t>
            </a:r>
          </a:p>
          <a:p>
            <a:r>
              <a:rPr lang="en-US" dirty="0"/>
              <a:t>        WBC COUNT INCREASED WITH NEUTROPHILIC LEUCOCYTOSIS.</a:t>
            </a:r>
          </a:p>
          <a:p>
            <a:r>
              <a:rPr lang="en-US" dirty="0"/>
              <a:t>         PLATELET COUNTS DIMINISHED</a:t>
            </a:r>
          </a:p>
          <a:p>
            <a:r>
              <a:rPr lang="en-US" dirty="0"/>
              <a:t>IMPRESSION:</a:t>
            </a:r>
          </a:p>
          <a:p>
            <a:r>
              <a:rPr lang="en-US" dirty="0"/>
              <a:t>          MICROCYTIC HYPOCHROMIC ANEMIA[ FEW SCHISTOCYTES SEEN WITH NEUTROPHILIC LEUCOCYTOSIS AND THROMBOCYTOPENIA.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7774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3142B-D668-A6EA-B79C-AD2744E2BFD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533400"/>
            <a:ext cx="10363826" cy="5257799"/>
          </a:xfrm>
        </p:spPr>
        <p:txBody>
          <a:bodyPr/>
          <a:lstStyle/>
          <a:p>
            <a:r>
              <a:rPr lang="en-US" dirty="0"/>
              <a:t>URINE C/S- E.COLI GROWN IN CULTURE</a:t>
            </a:r>
          </a:p>
          <a:p>
            <a:r>
              <a:rPr lang="en-US" dirty="0"/>
              <a:t>BLOOD C/S – NON FERMENTATIVE GRAM NEGATIVE BACILLI SEEN.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1781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03E85E-07EA-0F3E-4052-A4E356046DD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685672"/>
            <a:ext cx="6658297" cy="4999037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B1CD3A5-F704-551D-B276-D054F9114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074" y="685672"/>
            <a:ext cx="5111553" cy="4702628"/>
          </a:xfrm>
        </p:spPr>
        <p:txBody>
          <a:bodyPr/>
          <a:lstStyle/>
          <a:p>
            <a:r>
              <a:rPr lang="en-GB" dirty="0"/>
              <a:t>Echo :</a:t>
            </a:r>
            <a:br>
              <a:rPr lang="en-GB" dirty="0"/>
            </a:br>
            <a:br>
              <a:rPr lang="en-GB" sz="2400" dirty="0"/>
            </a:b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RWMA</a:t>
            </a:r>
            <a:b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Normal LV function </a:t>
            </a:r>
            <a:b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LV EF – 60 %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651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0708F-B1BB-9525-A11F-EB0CA32F5D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66619" y="1400441"/>
            <a:ext cx="10363826" cy="3424107"/>
          </a:xfrm>
        </p:spPr>
        <p:txBody>
          <a:bodyPr/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             </a:t>
            </a:r>
            <a:r>
              <a:rPr lang="en-GB" dirty="0"/>
              <a:t>47 </a:t>
            </a:r>
            <a:r>
              <a:rPr lang="en-GB" dirty="0" err="1"/>
              <a:t>yr</a:t>
            </a:r>
            <a:r>
              <a:rPr lang="en-GB" dirty="0"/>
              <a:t> old male patient Daily worker by occupation from </a:t>
            </a:r>
            <a:r>
              <a:rPr lang="en-GB" dirty="0" err="1"/>
              <a:t>kanniyakumari</a:t>
            </a:r>
            <a:r>
              <a:rPr lang="en-GB" dirty="0"/>
              <a:t>  came to GRH with  chief complaints of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                Blood in vomiting FOR X  2 DAYS </a:t>
            </a:r>
          </a:p>
          <a:p>
            <a:pPr marL="0" indent="0">
              <a:buNone/>
            </a:pPr>
            <a:r>
              <a:rPr lang="en-US" dirty="0"/>
              <a:t>                BLACK COLOURED STOOLS X  2 DAYS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29106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B781B-408B-153C-DFE1-A079E667D14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57927" y="843094"/>
            <a:ext cx="10363826" cy="6271810"/>
          </a:xfrm>
        </p:spPr>
        <p:txBody>
          <a:bodyPr/>
          <a:lstStyle/>
          <a:p>
            <a:r>
              <a:rPr lang="en-IN" sz="2400" b="1" dirty="0"/>
              <a:t>MEDICAL GASTROENTROLOGY OPINION </a:t>
            </a:r>
            <a:r>
              <a:rPr lang="en-IN" dirty="0"/>
              <a:t>: </a:t>
            </a:r>
          </a:p>
          <a:p>
            <a:pPr marL="0" indent="0">
              <a:buNone/>
            </a:pPr>
            <a:r>
              <a:rPr lang="en-IN" dirty="0"/>
              <a:t>          DIAGNOSIS :  MODERATE UGI BLEED / TTP / JEJUNAL DIVERTICULOSIS/ </a:t>
            </a:r>
          </a:p>
          <a:p>
            <a:pPr marL="0" indent="0">
              <a:buNone/>
            </a:pPr>
            <a:r>
              <a:rPr lang="en-IN" dirty="0"/>
              <a:t>                                        CKD / COAGULOPATHY </a:t>
            </a:r>
          </a:p>
          <a:p>
            <a:pPr marL="0" indent="0">
              <a:buNone/>
            </a:pPr>
            <a:r>
              <a:rPr lang="en-IN" dirty="0"/>
              <a:t>          ADVICE :</a:t>
            </a:r>
          </a:p>
          <a:p>
            <a:pPr marL="0" indent="0">
              <a:buNone/>
            </a:pPr>
            <a:r>
              <a:rPr lang="en-IN" dirty="0"/>
              <a:t>                          - INJ . PANTOPRAZOLE  80 MG IV STAT  F/B 8 MG / HR INFUSION </a:t>
            </a:r>
          </a:p>
          <a:p>
            <a:pPr marL="0" indent="0">
              <a:buNone/>
            </a:pPr>
            <a:r>
              <a:rPr lang="en-IN" dirty="0"/>
              <a:t>                          - ADEQUATE HYDRATION </a:t>
            </a:r>
          </a:p>
          <a:p>
            <a:pPr marL="0" indent="0">
              <a:buNone/>
            </a:pPr>
            <a:r>
              <a:rPr lang="en-IN" dirty="0"/>
              <a:t>                           - CORRECTION OF COAGULOPATHY  BY FFP / BLOOD PRODUCTS TRASFUSION</a:t>
            </a:r>
          </a:p>
          <a:p>
            <a:pPr marL="0" indent="0">
              <a:buNone/>
            </a:pPr>
            <a:r>
              <a:rPr lang="en-IN" dirty="0"/>
              <a:t>                           - SERIAL LFT / RFT / PT INR MONITORING </a:t>
            </a:r>
          </a:p>
          <a:p>
            <a:pPr marL="0" indent="0">
              <a:buNone/>
            </a:pPr>
            <a:r>
              <a:rPr lang="en-IN" dirty="0"/>
              <a:t>                     </a:t>
            </a:r>
          </a:p>
          <a:p>
            <a:pPr marL="0" indent="0">
              <a:buNone/>
            </a:pPr>
            <a:r>
              <a:rPr lang="en-IN" dirty="0"/>
              <a:t> </a:t>
            </a:r>
          </a:p>
          <a:p>
            <a:pPr marL="0" indent="0">
              <a:buNone/>
            </a:pPr>
            <a:r>
              <a:rPr lang="en-IN" dirty="0"/>
              <a:t>    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19057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14D1B-2CC5-579C-04C1-E57ABDCA7C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00860" y="860510"/>
            <a:ext cx="10363826" cy="3424107"/>
          </a:xfrm>
        </p:spPr>
        <p:txBody>
          <a:bodyPr>
            <a:noAutofit/>
          </a:bodyPr>
          <a:lstStyle/>
          <a:p>
            <a:r>
              <a:rPr lang="en-IN" sz="2400" b="1" dirty="0"/>
              <a:t>RHEUMATOLOGY OPINION :</a:t>
            </a:r>
          </a:p>
          <a:p>
            <a:pPr marL="0" indent="0">
              <a:buNone/>
            </a:pPr>
            <a:r>
              <a:rPr lang="en-IN" dirty="0"/>
              <a:t>                   A CASE OF TTP ON TREATMENT </a:t>
            </a:r>
          </a:p>
          <a:p>
            <a:pPr marL="0" indent="0">
              <a:buNone/>
            </a:pPr>
            <a:r>
              <a:rPr lang="en-IN" dirty="0"/>
              <a:t>      ADVICE  :</a:t>
            </a:r>
          </a:p>
          <a:p>
            <a:pPr marL="0" indent="0">
              <a:buNone/>
            </a:pPr>
            <a:r>
              <a:rPr lang="en-IN" dirty="0"/>
              <a:t>                    ANA BY IF METHOD </a:t>
            </a:r>
          </a:p>
          <a:p>
            <a:pPr marL="0" indent="0">
              <a:buNone/>
            </a:pPr>
            <a:r>
              <a:rPr lang="en-IN" dirty="0"/>
              <a:t>                   HAEMATOLOGIST FOLLOW UP </a:t>
            </a:r>
          </a:p>
          <a:p>
            <a:r>
              <a:rPr lang="en-IN" sz="2400" b="1" dirty="0"/>
              <a:t> MGE REVIEW :</a:t>
            </a:r>
          </a:p>
          <a:p>
            <a:pPr marL="0" indent="0">
              <a:buNone/>
            </a:pPr>
            <a:r>
              <a:rPr lang="en-IN" dirty="0"/>
              <a:t>                 -  INJ . PANTOPRAZOLE 80 MG IV STAT  F/ B 8 MG IV INFUSION </a:t>
            </a:r>
          </a:p>
          <a:p>
            <a:pPr marL="0" indent="0">
              <a:buNone/>
            </a:pPr>
            <a:r>
              <a:rPr lang="en-IN" dirty="0"/>
              <a:t>                  - OGD DATE FIXED.</a:t>
            </a:r>
          </a:p>
          <a:p>
            <a:pPr marL="0" indent="0">
              <a:buNone/>
            </a:pPr>
            <a:r>
              <a:rPr lang="en-IN" dirty="0"/>
              <a:t>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80159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05A43-450C-6A80-7094-EC780851A26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14071" y="721172"/>
            <a:ext cx="10363826" cy="3424107"/>
          </a:xfrm>
        </p:spPr>
        <p:txBody>
          <a:bodyPr>
            <a:normAutofit fontScale="25000" lnSpcReduction="20000"/>
          </a:bodyPr>
          <a:lstStyle/>
          <a:p>
            <a:r>
              <a:rPr lang="en-IN" sz="11200" b="1" dirty="0"/>
              <a:t>NEPHROLOGY OPINION : </a:t>
            </a:r>
          </a:p>
          <a:p>
            <a:pPr marL="0" indent="0">
              <a:buNone/>
            </a:pPr>
            <a:r>
              <a:rPr lang="en-IN" sz="8000" b="1" dirty="0"/>
              <a:t>         </a:t>
            </a:r>
            <a:r>
              <a:rPr lang="en-IN" sz="8000" dirty="0"/>
              <a:t>DIAGNOSIS :  HTN / TTP / RENAL FAILURE – NON OLIGURIC / UGI BLEED F/E </a:t>
            </a:r>
          </a:p>
          <a:p>
            <a:pPr marL="0" indent="0">
              <a:buNone/>
            </a:pPr>
            <a:r>
              <a:rPr lang="en-IN" sz="8000" dirty="0"/>
              <a:t>      ADVICE :</a:t>
            </a:r>
          </a:p>
          <a:p>
            <a:pPr marL="0" indent="0">
              <a:buNone/>
            </a:pPr>
            <a:r>
              <a:rPr lang="en-IN" sz="8000" dirty="0"/>
              <a:t>               - t. nahco3 1-1-1</a:t>
            </a:r>
          </a:p>
          <a:p>
            <a:pPr marL="0" indent="0">
              <a:buNone/>
            </a:pPr>
            <a:r>
              <a:rPr lang="en-IN" sz="8000" dirty="0"/>
              <a:t>               - 4 units of platelet / 2 units of </a:t>
            </a:r>
            <a:r>
              <a:rPr lang="en-IN" sz="8000" dirty="0" err="1"/>
              <a:t>ffp</a:t>
            </a:r>
            <a:r>
              <a:rPr lang="en-IN" sz="8000" dirty="0"/>
              <a:t> transfusion </a:t>
            </a:r>
          </a:p>
          <a:p>
            <a:pPr marL="0" indent="0">
              <a:buNone/>
            </a:pPr>
            <a:r>
              <a:rPr lang="en-IN" sz="8000" dirty="0"/>
              <a:t>               - conservative management / </a:t>
            </a:r>
            <a:r>
              <a:rPr lang="en-IN" sz="8000" dirty="0" err="1"/>
              <a:t>seial</a:t>
            </a:r>
            <a:r>
              <a:rPr lang="en-IN" sz="8000" dirty="0"/>
              <a:t> </a:t>
            </a:r>
            <a:r>
              <a:rPr lang="en-IN" sz="8000" dirty="0" err="1"/>
              <a:t>rft</a:t>
            </a:r>
            <a:r>
              <a:rPr lang="en-IN" sz="8000" dirty="0"/>
              <a:t> monitoring </a:t>
            </a:r>
          </a:p>
          <a:p>
            <a:pPr marL="0" indent="0">
              <a:buNone/>
            </a:pPr>
            <a:r>
              <a:rPr lang="en-IN" sz="8000" dirty="0"/>
              <a:t>              to do </a:t>
            </a:r>
          </a:p>
          <a:p>
            <a:pPr marL="0" indent="0">
              <a:buNone/>
            </a:pPr>
            <a:r>
              <a:rPr lang="en-IN" sz="8000" dirty="0"/>
              <a:t>                    1. peripheral smear with retic count / </a:t>
            </a:r>
            <a:r>
              <a:rPr lang="en-IN" sz="8000" dirty="0" err="1"/>
              <a:t>ldh</a:t>
            </a:r>
            <a:endParaRPr lang="en-IN" sz="8000" dirty="0"/>
          </a:p>
          <a:p>
            <a:pPr marL="0" indent="0">
              <a:buNone/>
            </a:pPr>
            <a:r>
              <a:rPr lang="en-IN" sz="8000" dirty="0"/>
              <a:t>                    2. anti factor h ab testing </a:t>
            </a:r>
          </a:p>
          <a:p>
            <a:pPr marL="0" indent="0">
              <a:buNone/>
            </a:pPr>
            <a:r>
              <a:rPr lang="en-IN" sz="8000" dirty="0"/>
              <a:t>                    3. c3, c4 , genetic study for complement  factor gene defect and  </a:t>
            </a:r>
          </a:p>
          <a:p>
            <a:pPr marL="0" indent="0">
              <a:buNone/>
            </a:pPr>
            <a:r>
              <a:rPr lang="en-IN" sz="8000" dirty="0"/>
              <a:t>                           congenital </a:t>
            </a:r>
            <a:r>
              <a:rPr lang="en-IN" sz="8000" dirty="0" err="1"/>
              <a:t>ttp</a:t>
            </a:r>
            <a:r>
              <a:rPr lang="en-IN" sz="8000" dirty="0"/>
              <a:t> </a:t>
            </a:r>
          </a:p>
          <a:p>
            <a:pPr marL="0" indent="0">
              <a:buNone/>
            </a:pPr>
            <a:r>
              <a:rPr lang="en-IN" sz="8000" dirty="0"/>
              <a:t>                     4. screening of children </a:t>
            </a:r>
          </a:p>
          <a:p>
            <a:pPr marL="0" indent="0">
              <a:buNone/>
            </a:pPr>
            <a:r>
              <a:rPr lang="en-IN" sz="8000" dirty="0"/>
              <a:t>           </a:t>
            </a:r>
          </a:p>
          <a:p>
            <a:pPr marL="0" indent="0">
              <a:buNone/>
            </a:pPr>
            <a:r>
              <a:rPr lang="en-IN" dirty="0"/>
              <a:t>                </a:t>
            </a:r>
          </a:p>
          <a:p>
            <a:pPr marL="0" indent="0">
              <a:buNone/>
            </a:pPr>
            <a:r>
              <a:rPr lang="en-IN" dirty="0"/>
              <a:t>                </a:t>
            </a:r>
          </a:p>
          <a:p>
            <a:pPr marL="0" indent="0">
              <a:buNone/>
            </a:pPr>
            <a:r>
              <a:rPr lang="en-IN" sz="2400" b="1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746535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685ED-608C-6440-C98D-406F5E9BE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61940"/>
          </a:xfrm>
        </p:spPr>
        <p:txBody>
          <a:bodyPr/>
          <a:lstStyle/>
          <a:p>
            <a:r>
              <a:rPr lang="en-US" dirty="0"/>
              <a:t>TREATMENT GIVEN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E1014-B171-DBCB-7C78-9E94022B72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10163" y="1654629"/>
            <a:ext cx="10363826" cy="4180113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/>
              <a:t>NPO</a:t>
            </a:r>
          </a:p>
          <a:p>
            <a:r>
              <a:rPr lang="en-US" sz="7200" dirty="0"/>
              <a:t>RYLES TUBE ASPIRATION</a:t>
            </a:r>
          </a:p>
          <a:p>
            <a:r>
              <a:rPr lang="en-US" sz="7200" dirty="0"/>
              <a:t>IV FLUIDS</a:t>
            </a:r>
          </a:p>
          <a:p>
            <a:r>
              <a:rPr lang="en-US" sz="7200" dirty="0"/>
              <a:t>INJ.PANTOPRAZOLE 80mg iv stat f/b 8mg/</a:t>
            </a:r>
            <a:r>
              <a:rPr lang="en-US" sz="7200" dirty="0" err="1"/>
              <a:t>hr</a:t>
            </a:r>
            <a:r>
              <a:rPr lang="en-US" sz="7200" dirty="0"/>
              <a:t> infusion</a:t>
            </a:r>
          </a:p>
          <a:p>
            <a:r>
              <a:rPr lang="en-US" sz="7200" dirty="0" err="1"/>
              <a:t>Inj.transexamic</a:t>
            </a:r>
            <a:r>
              <a:rPr lang="en-US" sz="7200" dirty="0"/>
              <a:t> acid 500mg iv </a:t>
            </a:r>
            <a:r>
              <a:rPr lang="en-US" sz="7200" dirty="0" err="1"/>
              <a:t>tds</a:t>
            </a:r>
            <a:endParaRPr lang="en-US" sz="7200" dirty="0"/>
          </a:p>
          <a:p>
            <a:r>
              <a:rPr lang="en-US" sz="7200" dirty="0" err="1"/>
              <a:t>Inj.cefotaxime</a:t>
            </a:r>
            <a:r>
              <a:rPr lang="en-US" sz="7200" dirty="0"/>
              <a:t> 1gm iv bd</a:t>
            </a:r>
          </a:p>
          <a:p>
            <a:r>
              <a:rPr lang="en-US" sz="7200" dirty="0" err="1"/>
              <a:t>T.amlodipine</a:t>
            </a:r>
            <a:r>
              <a:rPr lang="en-US" sz="7200" dirty="0"/>
              <a:t> 5mg 2-0-0</a:t>
            </a:r>
          </a:p>
          <a:p>
            <a:r>
              <a:rPr lang="en-US" sz="7200" dirty="0"/>
              <a:t>T.nahco3 500mg </a:t>
            </a:r>
            <a:r>
              <a:rPr lang="en-US" sz="7200" dirty="0" err="1"/>
              <a:t>tds</a:t>
            </a:r>
            <a:endParaRPr lang="en-US" sz="7200" dirty="0"/>
          </a:p>
          <a:p>
            <a:r>
              <a:rPr lang="en-IN" sz="7200" dirty="0"/>
              <a:t>T.caco3 300mg 1-0-1</a:t>
            </a:r>
          </a:p>
          <a:p>
            <a:r>
              <a:rPr lang="en-IN" sz="7200" dirty="0"/>
              <a:t>W/f bleeding manifestations</a:t>
            </a:r>
          </a:p>
          <a:p>
            <a:r>
              <a:rPr lang="en-IN" sz="7200" dirty="0"/>
              <a:t>i/o chart</a:t>
            </a:r>
          </a:p>
          <a:p>
            <a:r>
              <a:rPr lang="en-IN" sz="7200" dirty="0"/>
              <a:t>Platelet transfusion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17359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Discussion on the thrombocytopenia - congenital conditions  </a:t>
            </a:r>
          </a:p>
          <a:p>
            <a:r>
              <a:rPr lang="en-US" dirty="0"/>
              <a:t>Discussion on thrombotic microangiopathy </a:t>
            </a:r>
          </a:p>
          <a:p>
            <a:r>
              <a:rPr lang="en-US" dirty="0"/>
              <a:t>Role of </a:t>
            </a:r>
            <a:r>
              <a:rPr lang="en-US" dirty="0" err="1"/>
              <a:t>ffp</a:t>
            </a:r>
            <a:r>
              <a:rPr lang="en-US" dirty="0"/>
              <a:t> and cryoprecipitate in this patient</a:t>
            </a:r>
          </a:p>
          <a:p>
            <a:r>
              <a:rPr lang="en-US" dirty="0"/>
              <a:t>Etiopathogenesis of gastric ulcer and esophagitis</a:t>
            </a:r>
          </a:p>
          <a:p>
            <a:r>
              <a:rPr lang="en-US" dirty="0"/>
              <a:t>Cause for chronic kidney disease</a:t>
            </a:r>
          </a:p>
          <a:p>
            <a:r>
              <a:rPr lang="en-US" dirty="0"/>
              <a:t>Further workup for his recurrent thrombocytopenia</a:t>
            </a:r>
          </a:p>
          <a:p>
            <a:r>
              <a:rPr lang="en-US" dirty="0"/>
              <a:t> management – adding few another drugs for treatment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304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F1154-B6E1-33B3-4D96-FBE99F4068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3368" y="601430"/>
            <a:ext cx="10363826" cy="342410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6000" dirty="0"/>
              <a:t> </a:t>
            </a:r>
            <a:r>
              <a:rPr lang="en-US" sz="11200" dirty="0"/>
              <a:t>HOPI </a:t>
            </a:r>
          </a:p>
          <a:p>
            <a:r>
              <a:rPr lang="en-US" sz="8000" dirty="0"/>
              <a:t>      PATIENT WAS APPARENTLY NORMAL 2 DAYS BACK AND THEN HE  had</a:t>
            </a:r>
          </a:p>
          <a:p>
            <a:pPr marL="0" indent="0">
              <a:buNone/>
            </a:pPr>
            <a:r>
              <a:rPr lang="en-US" sz="8000" dirty="0"/>
              <a:t> COMPLAINTS OF             </a:t>
            </a:r>
          </a:p>
          <a:p>
            <a:pPr marL="0" indent="0">
              <a:buNone/>
            </a:pPr>
            <a:r>
              <a:rPr lang="en-US" sz="8000" dirty="0"/>
              <a:t>                            HEMETEMESIS X 2 DAYS  - 4 EPISODES  with EACH EPISODE AROUND </a:t>
            </a:r>
          </a:p>
          <a:p>
            <a:pPr marL="0" indent="0">
              <a:buNone/>
            </a:pPr>
            <a:r>
              <a:rPr lang="en-US" sz="8000" dirty="0"/>
              <a:t>              20-30 MI OF BLOOD  </a:t>
            </a:r>
          </a:p>
          <a:p>
            <a:pPr marL="0" indent="0">
              <a:buNone/>
            </a:pPr>
            <a:r>
              <a:rPr lang="en-US" sz="8000" dirty="0"/>
              <a:t>                            h/o ABDOMINAL PAIN </a:t>
            </a:r>
          </a:p>
          <a:p>
            <a:pPr marL="0" indent="0">
              <a:buNone/>
            </a:pPr>
            <a:r>
              <a:rPr lang="en-US" sz="8000" dirty="0"/>
              <a:t>                             H/O MALENA + </a:t>
            </a:r>
          </a:p>
          <a:p>
            <a:pPr marL="0" indent="0">
              <a:buNone/>
            </a:pPr>
            <a:r>
              <a:rPr lang="en-US" sz="8000" dirty="0"/>
              <a:t>                             H/O  LEFT SIDED CHEST PAIN +</a:t>
            </a:r>
          </a:p>
          <a:p>
            <a:pPr marL="0" indent="0">
              <a:buNone/>
            </a:pPr>
            <a:r>
              <a:rPr lang="en-US" sz="8000" dirty="0"/>
              <a:t>                             h/o easy fatigability +</a:t>
            </a:r>
          </a:p>
          <a:p>
            <a:pPr marL="0" indent="0">
              <a:buNone/>
            </a:pPr>
            <a:r>
              <a:rPr lang="en-US" sz="8000" dirty="0"/>
              <a:t>                             NO H/O ABDOMINAL DISTENTION </a:t>
            </a:r>
          </a:p>
          <a:p>
            <a:pPr marL="0" indent="0">
              <a:buNone/>
            </a:pPr>
            <a:r>
              <a:rPr lang="en-US" sz="8000" dirty="0"/>
              <a:t>                             NO H/O HEMATOCHEZIA </a:t>
            </a:r>
          </a:p>
          <a:p>
            <a:pPr marL="0" indent="0">
              <a:buNone/>
            </a:pPr>
            <a:r>
              <a:rPr lang="en-US" sz="8000" dirty="0"/>
              <a:t>                             NO  H/O GUM BLEED    </a:t>
            </a:r>
          </a:p>
          <a:p>
            <a:pPr marL="0" indent="0">
              <a:buNone/>
            </a:pPr>
            <a:r>
              <a:rPr lang="en-US" sz="8000" dirty="0"/>
              <a:t>                             NO  H/O  LOOSE STOOLS    </a:t>
            </a:r>
          </a:p>
          <a:p>
            <a:pPr marL="0" indent="0">
              <a:buNone/>
            </a:pPr>
            <a:r>
              <a:rPr lang="en-US" sz="8000" dirty="0"/>
              <a:t>                             NO H/O FEVER </a:t>
            </a:r>
          </a:p>
          <a:p>
            <a:pPr marL="0" indent="0">
              <a:buNone/>
            </a:pPr>
            <a:r>
              <a:rPr lang="en-US" sz="8000" dirty="0"/>
              <a:t>                           </a:t>
            </a:r>
          </a:p>
          <a:p>
            <a:r>
              <a:rPr lang="en-US" sz="5500" dirty="0"/>
              <a:t>              </a:t>
            </a:r>
            <a:endParaRPr lang="en-IN" sz="5500" dirty="0"/>
          </a:p>
        </p:txBody>
      </p:sp>
    </p:spTree>
    <p:extLst>
      <p:ext uri="{BB962C8B-B14F-4D97-AF65-F5344CB8AC3E}">
        <p14:creationId xmlns:p14="http://schemas.microsoft.com/office/powerpoint/2010/main" val="575929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40791" y="236220"/>
            <a:ext cx="10363826" cy="59272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351315" y="1117592"/>
            <a:ext cx="6096000" cy="48600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No H/O OF NSAID INTAKE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No H/O OF YELLOWISH DISCOLOURATION OF EYES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No H/O OF PEDAL EDEMA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No H/O  OF OLIGURIA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No H/O OF DYSPNEA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No H/O OF SKIN RASHES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No H/O OF JOINT PAIN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No H/O OF GIDDINESS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No H/O  OF WEAKNESS OF LIMB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No H/O OF  HEMATURIA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No H/O OF EPISTAXIS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6954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CF0FE-A3C4-997A-7169-C0B98FCD56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2517" y="330925"/>
            <a:ext cx="10363826" cy="6122125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PAST HISTORY </a:t>
            </a:r>
          </a:p>
          <a:p>
            <a:r>
              <a:rPr lang="en-US" dirty="0"/>
              <a:t>IN 2008 PATIENT HAD A H/O MELENA AND H/O ABDOMINAL PAIN . OGD SCOPY DONE AND FEATURES SUGG. OF GASTRIC ULCER and esophagitis. Thrombocytopenia was corrected with platelet transfusions.</a:t>
            </a:r>
          </a:p>
          <a:p>
            <a:r>
              <a:rPr lang="en-US" dirty="0"/>
              <a:t>Patient TREATED CONSERVATIVELY AND DISCHARGED.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2014 Patient ADMITTED IN KIMS WITH SIMILAR   C/O MELENA </a:t>
            </a:r>
          </a:p>
          <a:p>
            <a:r>
              <a:rPr lang="en-US" dirty="0"/>
              <a:t>ROUTINE INVESTIGATION DONE – CBC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PERSISTANT THROMBOCYTOPENIA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UREA- 18    CREATININE – 1.1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URINE – RBCS PRESENT WITH ALBUMIN 2+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URINE PCR – 0.19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STOOL OCCULT BLOOD – POSITIVE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USG- HEPATOSPLENOMEGALY WITH CHOLELITHIASIS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557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AC6AB-294E-17F5-9752-39643B90DE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35991" y="869219"/>
            <a:ext cx="10363826" cy="5390067"/>
          </a:xfrm>
        </p:spPr>
        <p:txBody>
          <a:bodyPr>
            <a:noAutofit/>
          </a:bodyPr>
          <a:lstStyle/>
          <a:p>
            <a:r>
              <a:rPr lang="en-US" dirty="0"/>
              <a:t>PERIPERAL SMEAR – MICROCYTIC HYPOCHROMIC ANEMIA WITH THROMBOCYTOPENIA</a:t>
            </a:r>
          </a:p>
          <a:p>
            <a:r>
              <a:rPr lang="en-US" dirty="0"/>
              <a:t>RETICULOCYTE COUNT – 4.3%</a:t>
            </a:r>
          </a:p>
          <a:p>
            <a:r>
              <a:rPr lang="en-US" dirty="0"/>
              <a:t>LDH – 474</a:t>
            </a:r>
          </a:p>
          <a:p>
            <a:r>
              <a:rPr lang="en-US" dirty="0"/>
              <a:t>DCT – NEGATIVE</a:t>
            </a:r>
          </a:p>
          <a:p>
            <a:r>
              <a:rPr lang="en-US" dirty="0"/>
              <a:t>SR. FERRITIN – 820 </a:t>
            </a:r>
            <a:r>
              <a:rPr lang="en-US" cap="none" dirty="0"/>
              <a:t>ng/ml</a:t>
            </a:r>
          </a:p>
          <a:p>
            <a:r>
              <a:rPr lang="en-US" dirty="0"/>
              <a:t>BONE MARROW – ERYTHROID HYPERPLASIA WITH NORMAL MEGAKARYOCYTES</a:t>
            </a:r>
          </a:p>
          <a:p>
            <a:r>
              <a:rPr lang="en-US" dirty="0"/>
              <a:t>   PATIENT DIAGNOSED AS    ? TMA AND TREATED CONSERVATIVELY .PATIENT GENERAL CONDITON IMPROVED AND DISCHARGED</a:t>
            </a:r>
          </a:p>
          <a:p>
            <a:r>
              <a:rPr lang="en-IN" dirty="0"/>
              <a:t>After few years She developed secondary hypertension</a:t>
            </a:r>
          </a:p>
          <a:p>
            <a:r>
              <a:rPr lang="en-IN" dirty="0"/>
              <a:t>Later he was diagnosed as a case of chronic kidney disease and was on regular treatment with nephrologists</a:t>
            </a:r>
          </a:p>
        </p:txBody>
      </p:sp>
    </p:spTree>
    <p:extLst>
      <p:ext uri="{BB962C8B-B14F-4D97-AF65-F5344CB8AC3E}">
        <p14:creationId xmlns:p14="http://schemas.microsoft.com/office/powerpoint/2010/main" val="55891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BE5B5-3733-CA54-5FE8-D521F8F635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8643" y="703755"/>
            <a:ext cx="10363826" cy="3424107"/>
          </a:xfrm>
        </p:spPr>
        <p:txBody>
          <a:bodyPr/>
          <a:lstStyle/>
          <a:p>
            <a:r>
              <a:rPr lang="en-US" dirty="0"/>
              <a:t>IN 2015 </a:t>
            </a:r>
          </a:p>
          <a:p>
            <a:r>
              <a:rPr lang="en-US" dirty="0"/>
              <a:t>AGAIN PT. HAD H/O MELENA AND H/O HEMATURIA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1F49878-3C2A-07B4-25E3-D05790ECC4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647256"/>
              </p:ext>
            </p:extLst>
          </p:nvPr>
        </p:nvGraphicFramePr>
        <p:xfrm>
          <a:off x="1831703" y="1773434"/>
          <a:ext cx="8127999" cy="4321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23725208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25950278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701186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HB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9.8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583360"/>
                  </a:ext>
                </a:extLst>
              </a:tr>
              <a:tr h="395545">
                <a:tc>
                  <a:txBody>
                    <a:bodyPr/>
                    <a:lstStyle/>
                    <a:p>
                      <a:r>
                        <a:rPr lang="en-US" dirty="0"/>
                        <a:t>UREA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250446"/>
                  </a:ext>
                </a:extLst>
              </a:tr>
              <a:tr h="395545">
                <a:tc>
                  <a:txBody>
                    <a:bodyPr/>
                    <a:lstStyle/>
                    <a:p>
                      <a:r>
                        <a:rPr lang="en-US" dirty="0"/>
                        <a:t>CREATININE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569154"/>
                  </a:ext>
                </a:extLst>
              </a:tr>
              <a:tr h="395545">
                <a:tc>
                  <a:txBody>
                    <a:bodyPr/>
                    <a:lstStyle/>
                    <a:p>
                      <a:r>
                        <a:rPr lang="en-US" dirty="0"/>
                        <a:t>LDH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1018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1092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686889"/>
                  </a:ext>
                </a:extLst>
              </a:tr>
              <a:tr h="395545">
                <a:tc>
                  <a:txBody>
                    <a:bodyPr/>
                    <a:lstStyle/>
                    <a:p>
                      <a:r>
                        <a:rPr lang="en-US" dirty="0"/>
                        <a:t>URINE RBC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057704"/>
                  </a:ext>
                </a:extLst>
              </a:tr>
              <a:tr h="395545">
                <a:tc>
                  <a:txBody>
                    <a:bodyPr/>
                    <a:lstStyle/>
                    <a:p>
                      <a:r>
                        <a:rPr lang="en-US" dirty="0"/>
                        <a:t>URINE PROTINE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3+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1+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268182"/>
                  </a:ext>
                </a:extLst>
              </a:tr>
              <a:tr h="395545">
                <a:tc>
                  <a:txBody>
                    <a:bodyPr/>
                    <a:lstStyle/>
                    <a:p>
                      <a:r>
                        <a:rPr lang="en-US" dirty="0"/>
                        <a:t>C3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041643"/>
                  </a:ext>
                </a:extLst>
              </a:tr>
              <a:tr h="395545">
                <a:tc>
                  <a:txBody>
                    <a:bodyPr/>
                    <a:lstStyle/>
                    <a:p>
                      <a:r>
                        <a:rPr lang="en-US" dirty="0"/>
                        <a:t>C4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NORMAL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1682"/>
                  </a:ext>
                </a:extLst>
              </a:tr>
              <a:tr h="395545">
                <a:tc>
                  <a:txBody>
                    <a:bodyPr/>
                    <a:lstStyle/>
                    <a:p>
                      <a:r>
                        <a:rPr lang="en-US" dirty="0"/>
                        <a:t>PT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657876"/>
                  </a:ext>
                </a:extLst>
              </a:tr>
              <a:tr h="395545">
                <a:tc>
                  <a:txBody>
                    <a:bodyPr/>
                    <a:lstStyle/>
                    <a:p>
                      <a:r>
                        <a:rPr lang="en-US" dirty="0"/>
                        <a:t>INR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9442"/>
                  </a:ext>
                </a:extLst>
              </a:tr>
              <a:tr h="395545">
                <a:tc>
                  <a:txBody>
                    <a:bodyPr/>
                    <a:lstStyle/>
                    <a:p>
                      <a:r>
                        <a:rPr lang="en-US" dirty="0"/>
                        <a:t>APTT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865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8622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4492E-5E82-32D2-531D-65B7528B1E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3510" y="547000"/>
            <a:ext cx="10921175" cy="3424107"/>
          </a:xfrm>
        </p:spPr>
        <p:txBody>
          <a:bodyPr/>
          <a:lstStyle/>
          <a:p>
            <a:r>
              <a:rPr lang="en-US" dirty="0"/>
              <a:t>PERIPERAL SMEAR – BURR CELLS, SCHISITIOCYTES, ANISOPOIKILOCYTOSIS</a:t>
            </a:r>
          </a:p>
          <a:p>
            <a:r>
              <a:rPr lang="en-US" dirty="0"/>
              <a:t>OGD-SCOPY – GA</a:t>
            </a:r>
            <a:r>
              <a:rPr lang="en-GB"/>
              <a:t>S</a:t>
            </a:r>
            <a:r>
              <a:rPr lang="en-US"/>
              <a:t>TRIC </a:t>
            </a:r>
            <a:r>
              <a:rPr lang="en-US" dirty="0"/>
              <a:t>ERYTHEMA +</a:t>
            </a:r>
          </a:p>
          <a:p>
            <a:pPr marL="0" indent="0">
              <a:buNone/>
            </a:pPr>
            <a:r>
              <a:rPr lang="en-US" dirty="0"/>
              <a:t>                           3*2 CM ULCER PRESENT BELOW THE GASTRO ESOPHAGEAL JUNCTION</a:t>
            </a:r>
          </a:p>
          <a:p>
            <a:pPr marL="0" indent="0">
              <a:buNone/>
            </a:pPr>
            <a:r>
              <a:rPr lang="en-US" dirty="0"/>
              <a:t>                           DUODENAL AND SUBMUCOSAL EROSIONS SEEN DUE TO THROMBOCYTOPENIA</a:t>
            </a:r>
          </a:p>
          <a:p>
            <a:pPr marL="0" indent="0">
              <a:buNone/>
            </a:pPr>
            <a:r>
              <a:rPr lang="en-US" dirty="0"/>
              <a:t>                              </a:t>
            </a:r>
          </a:p>
          <a:p>
            <a:pPr marL="0" indent="0">
              <a:buNone/>
            </a:pPr>
            <a:r>
              <a:rPr lang="en-US" dirty="0"/>
              <a:t>             PATIENT WAS TREATED WITH CRYO PRECIPITATE. PATIENT CONDITION IMPROVED AND DISCHARGED.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48002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A77D0-48AC-F29E-A938-6006E87B73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1557" y="459915"/>
            <a:ext cx="10363826" cy="4678142"/>
          </a:xfrm>
        </p:spPr>
        <p:txBody>
          <a:bodyPr>
            <a:normAutofit/>
          </a:bodyPr>
          <a:lstStyle/>
          <a:p>
            <a:r>
              <a:rPr lang="en-US" dirty="0"/>
              <a:t>AT MARCH 2024 PATIENT WAS ADMITTED IN DINDIGUL GH WITH </a:t>
            </a:r>
          </a:p>
          <a:p>
            <a:pPr marL="0" indent="0">
              <a:buNone/>
            </a:pPr>
            <a:r>
              <a:rPr lang="en-US" dirty="0"/>
              <a:t>               C/O VOMITING, ABDOMINAL PAIN, MELENA</a:t>
            </a:r>
          </a:p>
          <a:p>
            <a:r>
              <a:rPr lang="en-US" dirty="0"/>
              <a:t>PLATELET – 50,000</a:t>
            </a:r>
          </a:p>
          <a:p>
            <a:r>
              <a:rPr lang="en-US" dirty="0"/>
              <a:t>UREA – 53  CREATININE – 1.3</a:t>
            </a:r>
          </a:p>
          <a:p>
            <a:r>
              <a:rPr lang="en-US" dirty="0"/>
              <a:t>USG – FATTY LIVER WITH GRADE II MEDICAL RENAL DISEASE</a:t>
            </a:r>
          </a:p>
          <a:p>
            <a:r>
              <a:rPr lang="en-US" dirty="0"/>
              <a:t>CE-CT – JEJUNAL DIVERTCULITIS</a:t>
            </a:r>
          </a:p>
          <a:p>
            <a:r>
              <a:rPr lang="en-US" dirty="0"/>
              <a:t>MRI – CHOLELITHIASIS , OMENTAL FAT STRANDING </a:t>
            </a:r>
          </a:p>
          <a:p>
            <a:r>
              <a:rPr lang="en-US" dirty="0"/>
              <a:t>MRCP – pancreatitis</a:t>
            </a:r>
          </a:p>
          <a:p>
            <a:r>
              <a:rPr lang="en-US" dirty="0"/>
              <a:t>PATIENT WAS REFERRED TO MADURAI GH FOR FUTHER MANAGEMENT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83628315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193</TotalTime>
  <Words>1217</Words>
  <Application>Microsoft Office PowerPoint</Application>
  <PresentationFormat>Widescreen</PresentationFormat>
  <Paragraphs>281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Droplet</vt:lpstr>
      <vt:lpstr>CPC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Echo :  No RWMA  Normal LV function  LV EF – 60 % </vt:lpstr>
      <vt:lpstr>PowerPoint Presentation</vt:lpstr>
      <vt:lpstr>PowerPoint Presentation</vt:lpstr>
      <vt:lpstr>PowerPoint Presentation</vt:lpstr>
      <vt:lpstr>TREATMENT GIVEN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CPC</dc:title>
  <dc:creator>SANTHIYA SUNDARAM</dc:creator>
  <cp:lastModifiedBy>Guest User</cp:lastModifiedBy>
  <cp:revision>13</cp:revision>
  <dcterms:created xsi:type="dcterms:W3CDTF">2024-09-05T17:41:12Z</dcterms:created>
  <dcterms:modified xsi:type="dcterms:W3CDTF">2024-09-16T18:53:59Z</dcterms:modified>
</cp:coreProperties>
</file>