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7" r:id="rId3"/>
    <p:sldId id="258" r:id="rId4"/>
    <p:sldId id="259" r:id="rId5"/>
    <p:sldId id="285" r:id="rId6"/>
    <p:sldId id="260" r:id="rId7"/>
    <p:sldId id="261" r:id="rId8"/>
    <p:sldId id="262" r:id="rId9"/>
    <p:sldId id="263" r:id="rId10"/>
    <p:sldId id="266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3" r:id="rId19"/>
    <p:sldId id="272" r:id="rId20"/>
    <p:sldId id="274" r:id="rId21"/>
    <p:sldId id="275" r:id="rId22"/>
    <p:sldId id="276" r:id="rId23"/>
    <p:sldId id="280" r:id="rId24"/>
    <p:sldId id="277" r:id="rId25"/>
    <p:sldId id="289" r:id="rId26"/>
    <p:sldId id="290" r:id="rId27"/>
    <p:sldId id="282" r:id="rId28"/>
    <p:sldId id="283" r:id="rId29"/>
    <p:sldId id="291" r:id="rId30"/>
    <p:sldId id="284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C55CA3-5715-44C7-B0E3-6652CE6D31CD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D9A56E-87CF-45DB-AD31-B318B4345B92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5CA3-5715-44C7-B0E3-6652CE6D31CD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A56E-87CF-45DB-AD31-B318B4345B92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5CA3-5715-44C7-B0E3-6652CE6D31CD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A56E-87CF-45DB-AD31-B318B4345B92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5CA3-5715-44C7-B0E3-6652CE6D31CD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A56E-87CF-45DB-AD31-B318B4345B9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5CA3-5715-44C7-B0E3-6652CE6D31CD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A56E-87CF-45DB-AD31-B318B4345B9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5CA3-5715-44C7-B0E3-6652CE6D31CD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A56E-87CF-45DB-AD31-B318B4345B9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5CA3-5715-44C7-B0E3-6652CE6D31CD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A56E-87CF-45DB-AD31-B318B4345B92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5CA3-5715-44C7-B0E3-6652CE6D31CD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A56E-87CF-45DB-AD31-B318B4345B92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5CA3-5715-44C7-B0E3-6652CE6D31CD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A56E-87CF-45DB-AD31-B318B4345B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5CA3-5715-44C7-B0E3-6652CE6D31CD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A56E-87CF-45DB-AD31-B318B4345B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5CA3-5715-44C7-B0E3-6652CE6D31CD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A56E-87CF-45DB-AD31-B318B4345B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AC55CA3-5715-44C7-B0E3-6652CE6D31CD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ED9A56E-87CF-45DB-AD31-B318B4345B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Uncommon manifestation of an autoimmune disease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CHIEF PROF DR.BAGIALAKSHMI MD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ASST PROF DR.SARAVANAN MD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ASST PROF DR.PONSENTHIL KUMAR MD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ASST PROF DR.SATHEESH KUMAR MD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PRESENTOR SALMANKHAN.A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24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Vitals</a:t>
            </a:r>
          </a:p>
          <a:p>
            <a:pPr marL="0" indent="0">
              <a:buNone/>
            </a:pPr>
            <a:r>
              <a:rPr lang="en-US" dirty="0" smtClean="0"/>
              <a:t>               Pulse-96/</a:t>
            </a:r>
            <a:r>
              <a:rPr lang="en-US" dirty="0" err="1" smtClean="0"/>
              <a:t>min,regular</a:t>
            </a:r>
            <a:r>
              <a:rPr lang="en-US" dirty="0" smtClean="0"/>
              <a:t> in </a:t>
            </a:r>
            <a:r>
              <a:rPr lang="en-US" dirty="0" err="1" smtClean="0"/>
              <a:t>rhythm,no</a:t>
            </a:r>
            <a:r>
              <a:rPr lang="en-US" dirty="0" smtClean="0"/>
              <a:t> specific </a:t>
            </a:r>
            <a:r>
              <a:rPr lang="en-US" dirty="0" err="1" smtClean="0"/>
              <a:t>character,felt</a:t>
            </a:r>
            <a:r>
              <a:rPr lang="en-US" dirty="0" smtClean="0"/>
              <a:t> equally in all accessible peripheral vessels.</a:t>
            </a:r>
          </a:p>
          <a:p>
            <a:pPr marL="0" indent="0">
              <a:buNone/>
            </a:pPr>
            <a:r>
              <a:rPr lang="en-US" dirty="0" smtClean="0"/>
              <a:t>               Bp-110/70 mm hg</a:t>
            </a:r>
          </a:p>
          <a:p>
            <a:pPr marL="0" indent="0">
              <a:buNone/>
            </a:pPr>
            <a:r>
              <a:rPr lang="en-US" dirty="0" smtClean="0"/>
              <a:t>                Spo2-98% in room air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Temp-99f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7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SYSTEMIC EXAMINATION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Cvs-S1S2 heard</a:t>
            </a:r>
          </a:p>
          <a:p>
            <a:pPr marL="0" indent="0">
              <a:buNone/>
            </a:pPr>
            <a:r>
              <a:rPr lang="en-US" dirty="0" smtClean="0"/>
              <a:t>                               No murmur</a:t>
            </a:r>
          </a:p>
          <a:p>
            <a:pPr marL="0" indent="0">
              <a:buNone/>
            </a:pPr>
            <a:r>
              <a:rPr lang="en-US" dirty="0" smtClean="0"/>
              <a:t>                        </a:t>
            </a:r>
            <a:r>
              <a:rPr lang="en-US" dirty="0" err="1" smtClean="0"/>
              <a:t>Rs-BAE,no</a:t>
            </a:r>
            <a:r>
              <a:rPr lang="en-US" dirty="0" smtClean="0"/>
              <a:t> added sounds</a:t>
            </a:r>
          </a:p>
          <a:p>
            <a:pPr marL="0" indent="0">
              <a:buNone/>
            </a:pPr>
            <a:r>
              <a:rPr lang="en-US" dirty="0" smtClean="0"/>
              <a:t>                        P/a-</a:t>
            </a:r>
            <a:r>
              <a:rPr lang="en-US" dirty="0" err="1" smtClean="0"/>
              <a:t>soft,bs</a:t>
            </a:r>
            <a:r>
              <a:rPr lang="en-US" dirty="0" smtClean="0"/>
              <a:t> heard.</a:t>
            </a:r>
          </a:p>
          <a:p>
            <a:pPr marL="0" indent="0">
              <a:buNone/>
            </a:pPr>
            <a:r>
              <a:rPr lang="en-US" dirty="0" smtClean="0"/>
              <a:t>                        </a:t>
            </a:r>
            <a:r>
              <a:rPr lang="en-US" dirty="0" err="1" smtClean="0"/>
              <a:t>Cns-conscious,oriented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Tone-normal in all 4 limbs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9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Power-5/5 in both upper limbs</a:t>
            </a:r>
          </a:p>
          <a:p>
            <a:pPr marL="0" indent="0">
              <a:buNone/>
            </a:pPr>
            <a:r>
              <a:rPr lang="en-US" dirty="0" smtClean="0"/>
              <a:t>                   4/5 in both lower limbs</a:t>
            </a:r>
          </a:p>
          <a:p>
            <a:pPr marL="0" indent="0">
              <a:buNone/>
            </a:pPr>
            <a:r>
              <a:rPr lang="en-US" dirty="0" smtClean="0"/>
              <a:t>       DTR-normal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B/L plantar-flexor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1.SLE</a:t>
            </a:r>
          </a:p>
          <a:p>
            <a:r>
              <a:rPr lang="en-US" dirty="0" smtClean="0"/>
              <a:t>2.DERMATOMYOSITIS</a:t>
            </a:r>
          </a:p>
          <a:p>
            <a:r>
              <a:rPr lang="en-US" dirty="0" smtClean="0"/>
              <a:t>3.REITERS DISEASE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756263" cy="1054250"/>
          </a:xfrm>
        </p:spPr>
        <p:txBody>
          <a:bodyPr/>
          <a:lstStyle/>
          <a:p>
            <a:r>
              <a:rPr lang="en-US" sz="3600" dirty="0" smtClean="0"/>
              <a:t>DIFFERENTIAL  DIAGNOSIS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1000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HB-10.3gms</a:t>
            </a:r>
          </a:p>
          <a:p>
            <a:r>
              <a:rPr lang="en-US" dirty="0" smtClean="0"/>
              <a:t>TC-11,100CELLS</a:t>
            </a:r>
          </a:p>
          <a:p>
            <a:r>
              <a:rPr lang="en-US" dirty="0" smtClean="0"/>
              <a:t>DC-P73%/L18%/E9%</a:t>
            </a:r>
          </a:p>
          <a:p>
            <a:r>
              <a:rPr lang="en-US" dirty="0" smtClean="0"/>
              <a:t>PCV-31%</a:t>
            </a:r>
          </a:p>
          <a:p>
            <a:r>
              <a:rPr lang="en-US" dirty="0" smtClean="0"/>
              <a:t>PLT-1.5 lakh</a:t>
            </a:r>
          </a:p>
          <a:p>
            <a:r>
              <a:rPr lang="en-US" dirty="0" smtClean="0"/>
              <a:t>RBS-91 mg/dl</a:t>
            </a:r>
          </a:p>
          <a:p>
            <a:r>
              <a:rPr lang="en-US" dirty="0" smtClean="0"/>
              <a:t>Urea-18mgs%</a:t>
            </a:r>
          </a:p>
          <a:p>
            <a:r>
              <a:rPr lang="en-US" dirty="0" smtClean="0"/>
              <a:t>Creatinine-0.7mgs%</a:t>
            </a:r>
          </a:p>
          <a:p>
            <a:r>
              <a:rPr lang="en-US" dirty="0" smtClean="0"/>
              <a:t>Absolute Eosinophil count-120cells/</a:t>
            </a:r>
            <a:r>
              <a:rPr lang="en-US" dirty="0" err="1" smtClean="0"/>
              <a:t>cumm</a:t>
            </a:r>
            <a:endParaRPr lang="en-US" dirty="0" smtClean="0"/>
          </a:p>
          <a:p>
            <a:r>
              <a:rPr lang="en-US" dirty="0" smtClean="0"/>
              <a:t>Reticulocyte count-0.65%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INVESTIGATIONS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003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 bilirubin 0.5mg/dl</a:t>
            </a:r>
          </a:p>
          <a:p>
            <a:r>
              <a:rPr lang="en-US" dirty="0" smtClean="0"/>
              <a:t>Direct bilirubin-0.2mg/dl</a:t>
            </a:r>
          </a:p>
          <a:p>
            <a:r>
              <a:rPr lang="en-US" dirty="0" smtClean="0"/>
              <a:t>Indirect bilirubin-0.3mg/dl</a:t>
            </a:r>
          </a:p>
          <a:p>
            <a:r>
              <a:rPr lang="en-US" dirty="0" smtClean="0"/>
              <a:t>SGOT-30U/L</a:t>
            </a:r>
          </a:p>
          <a:p>
            <a:r>
              <a:rPr lang="en-US" dirty="0" smtClean="0"/>
              <a:t>SGPT-36U/L</a:t>
            </a:r>
          </a:p>
          <a:p>
            <a:r>
              <a:rPr lang="en-US" dirty="0" smtClean="0"/>
              <a:t>ALP-37U/L</a:t>
            </a:r>
          </a:p>
          <a:p>
            <a:r>
              <a:rPr lang="en-US" dirty="0" err="1" smtClean="0"/>
              <a:t>Sr</a:t>
            </a:r>
            <a:r>
              <a:rPr lang="en-US" dirty="0" smtClean="0"/>
              <a:t> NA-129Meq/l</a:t>
            </a:r>
          </a:p>
          <a:p>
            <a:r>
              <a:rPr lang="en-US" dirty="0" err="1" smtClean="0"/>
              <a:t>Sr</a:t>
            </a:r>
            <a:r>
              <a:rPr lang="en-US" dirty="0" smtClean="0"/>
              <a:t> K-5.3Meq/l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1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/>
              <a:t>Urine Routine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Albumin-loaded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sugar-nil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Dep-2-3 pus cells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    CPK 82.2 u/l</a:t>
            </a:r>
          </a:p>
          <a:p>
            <a:pPr marL="0" indent="0">
              <a:buNone/>
            </a:pPr>
            <a:r>
              <a:rPr lang="en-US" sz="2000" dirty="0" smtClean="0"/>
              <a:t>     CPK MB-63u/l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Urine spot PCR 0.9</a:t>
            </a:r>
          </a:p>
          <a:p>
            <a:pPr marL="0" indent="0">
              <a:buNone/>
            </a:pPr>
            <a:r>
              <a:rPr lang="en-US" sz="2000" dirty="0" smtClean="0"/>
              <a:t>   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24 hours urine protein-35mg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9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b="1" dirty="0" smtClean="0"/>
              <a:t>USG ABDOMEN&amp;PELVIS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1.Fatty liver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2.B/L medical renal disease</a:t>
            </a:r>
          </a:p>
          <a:p>
            <a:pPr marL="0" indent="0">
              <a:buNone/>
            </a:pPr>
            <a:r>
              <a:rPr lang="en-US" sz="2000" dirty="0" smtClean="0"/>
              <a:t>                  Right kidney -11.9*4.8cm.increased echoes.</a:t>
            </a:r>
          </a:p>
          <a:p>
            <a:pPr marL="0" indent="0">
              <a:buNone/>
            </a:pPr>
            <a:r>
              <a:rPr lang="en-US" sz="2000" dirty="0" smtClean="0"/>
              <a:t>                  CMD maintained.</a:t>
            </a:r>
          </a:p>
          <a:p>
            <a:pPr marL="0" indent="0">
              <a:buNone/>
            </a:pPr>
            <a:r>
              <a:rPr lang="en-US" sz="2000" dirty="0" smtClean="0"/>
              <a:t>                  Left kidney-11*4.7cm.Inreased echoes.CMD maintained.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3.Minimal to moderate ascites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RENAL DOPPLER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Right renal artery-normal flow;RI-0.57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Left renal artery-normal flow;RI-0.55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B/L </a:t>
            </a:r>
            <a:r>
              <a:rPr lang="en-US" sz="2000" dirty="0" err="1" smtClean="0"/>
              <a:t>reanal</a:t>
            </a:r>
            <a:r>
              <a:rPr lang="en-US" sz="2000" dirty="0" smtClean="0"/>
              <a:t> vein-normal </a:t>
            </a:r>
            <a:r>
              <a:rPr lang="en-US" sz="2000" dirty="0" err="1" smtClean="0"/>
              <a:t>flow&amp;wave</a:t>
            </a:r>
            <a:r>
              <a:rPr lang="en-US" sz="2000" dirty="0" smtClean="0"/>
              <a:t> form.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4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Chest </a:t>
            </a:r>
            <a:r>
              <a:rPr lang="en-US" b="1" dirty="0" err="1" smtClean="0"/>
              <a:t>xray</a:t>
            </a:r>
            <a:r>
              <a:rPr lang="en-US" dirty="0" smtClean="0"/>
              <a:t>-Normal.</a:t>
            </a:r>
          </a:p>
          <a:p>
            <a:r>
              <a:rPr lang="en-US" b="1" dirty="0" smtClean="0"/>
              <a:t>ECG</a:t>
            </a:r>
            <a:r>
              <a:rPr lang="en-US" dirty="0" smtClean="0"/>
              <a:t>-92/</a:t>
            </a:r>
            <a:r>
              <a:rPr lang="en-US" dirty="0" err="1" smtClean="0"/>
              <a:t>min,Normal</a:t>
            </a:r>
            <a:r>
              <a:rPr lang="en-US" dirty="0" smtClean="0"/>
              <a:t> </a:t>
            </a:r>
            <a:r>
              <a:rPr lang="en-US" dirty="0" err="1" smtClean="0"/>
              <a:t>Axis,Sinus</a:t>
            </a:r>
            <a:r>
              <a:rPr lang="en-US" dirty="0" smtClean="0"/>
              <a:t> Rhythm</a:t>
            </a:r>
          </a:p>
          <a:p>
            <a:r>
              <a:rPr lang="en-US" dirty="0" err="1" smtClean="0"/>
              <a:t>VCTC,Hep</a:t>
            </a:r>
            <a:r>
              <a:rPr lang="en-US" dirty="0" smtClean="0"/>
              <a:t> B,C-NEGATIVE.</a:t>
            </a:r>
          </a:p>
          <a:p>
            <a:r>
              <a:rPr lang="en-US" b="1" dirty="0" smtClean="0"/>
              <a:t>TSH</a:t>
            </a:r>
            <a:r>
              <a:rPr lang="en-US" dirty="0" smtClean="0"/>
              <a:t>-2.99MIU</a:t>
            </a:r>
          </a:p>
          <a:p>
            <a:r>
              <a:rPr lang="en-US" b="1" dirty="0" smtClean="0"/>
              <a:t>Blood c/s</a:t>
            </a:r>
            <a:r>
              <a:rPr lang="en-US" dirty="0" smtClean="0"/>
              <a:t>-no growth.</a:t>
            </a:r>
          </a:p>
          <a:p>
            <a:r>
              <a:rPr lang="en-US" b="1" dirty="0" smtClean="0"/>
              <a:t>Urine c/s</a:t>
            </a:r>
            <a:r>
              <a:rPr lang="en-US" dirty="0" smtClean="0"/>
              <a:t>-moderate </a:t>
            </a:r>
            <a:r>
              <a:rPr lang="en-US" dirty="0" err="1" smtClean="0"/>
              <a:t>Ecoli</a:t>
            </a:r>
            <a:r>
              <a:rPr lang="en-US" dirty="0" smtClean="0"/>
              <a:t> growth.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sensitive to </a:t>
            </a:r>
            <a:r>
              <a:rPr lang="en-US" dirty="0" err="1" smtClean="0"/>
              <a:t>ampicillin,norflox,nitrofurantoin</a:t>
            </a:r>
            <a:r>
              <a:rPr lang="en-US" dirty="0" smtClean="0"/>
              <a:t>.</a:t>
            </a:r>
          </a:p>
          <a:p>
            <a:pPr marL="137160" indent="0">
              <a:buNone/>
            </a:pPr>
            <a:r>
              <a:rPr lang="en-US" dirty="0" smtClean="0"/>
              <a:t>Peripheral smear-Hypochromic microcytic </a:t>
            </a:r>
            <a:r>
              <a:rPr lang="en-US" dirty="0" err="1" smtClean="0"/>
              <a:t>anaemia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1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Ivf</a:t>
            </a:r>
            <a:r>
              <a:rPr lang="en-US" dirty="0" smtClean="0"/>
              <a:t> 2NS@50ml/</a:t>
            </a:r>
            <a:r>
              <a:rPr lang="en-US" dirty="0" err="1" smtClean="0"/>
              <a:t>Hr</a:t>
            </a:r>
            <a:endParaRPr lang="en-US" dirty="0" smtClean="0"/>
          </a:p>
          <a:p>
            <a:r>
              <a:rPr lang="en-US" dirty="0" err="1" smtClean="0"/>
              <a:t>Inj.Dexamethazone</a:t>
            </a:r>
            <a:r>
              <a:rPr lang="en-US" dirty="0" smtClean="0"/>
              <a:t> 4mg Iv </a:t>
            </a:r>
            <a:r>
              <a:rPr lang="en-US" dirty="0" err="1" smtClean="0"/>
              <a:t>Bd</a:t>
            </a:r>
            <a:endParaRPr lang="en-US" dirty="0" smtClean="0"/>
          </a:p>
          <a:p>
            <a:r>
              <a:rPr lang="en-US" dirty="0" err="1" smtClean="0"/>
              <a:t>Inj.Ceftriaxone</a:t>
            </a:r>
            <a:r>
              <a:rPr lang="en-US" dirty="0" smtClean="0"/>
              <a:t> 1g Iv </a:t>
            </a:r>
            <a:r>
              <a:rPr lang="en-US" dirty="0" err="1" smtClean="0"/>
              <a:t>Bd</a:t>
            </a:r>
            <a:endParaRPr lang="en-US" dirty="0" smtClean="0"/>
          </a:p>
          <a:p>
            <a:r>
              <a:rPr lang="en-US" dirty="0" err="1" smtClean="0"/>
              <a:t>Inj.Metronidazole</a:t>
            </a:r>
            <a:r>
              <a:rPr lang="en-US" dirty="0" smtClean="0"/>
              <a:t> 500mg Iv </a:t>
            </a:r>
            <a:r>
              <a:rPr lang="en-US" dirty="0" err="1" smtClean="0"/>
              <a:t>Tds</a:t>
            </a:r>
            <a:endParaRPr lang="en-US" dirty="0" smtClean="0"/>
          </a:p>
          <a:p>
            <a:r>
              <a:rPr lang="en-US" dirty="0" smtClean="0"/>
              <a:t>T.Ca+vitd3 1od</a:t>
            </a:r>
          </a:p>
          <a:p>
            <a:r>
              <a:rPr lang="en-US" dirty="0" err="1" smtClean="0"/>
              <a:t>T.Serratiopeptidase</a:t>
            </a:r>
            <a:r>
              <a:rPr lang="en-US" dirty="0" smtClean="0"/>
              <a:t> 10mg 16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Hrly</a:t>
            </a:r>
            <a:endParaRPr lang="en-US" dirty="0" smtClean="0"/>
          </a:p>
          <a:p>
            <a:r>
              <a:rPr lang="en-US" dirty="0" err="1" smtClean="0"/>
              <a:t>T.Ranitidine</a:t>
            </a:r>
            <a:r>
              <a:rPr lang="en-US" dirty="0" smtClean="0"/>
              <a:t> 150 Mg 1 </a:t>
            </a:r>
            <a:r>
              <a:rPr lang="en-US" dirty="0" err="1" smtClean="0"/>
              <a:t>Bd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TREATMENT GIVEN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1581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0916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18 years female</a:t>
            </a:r>
          </a:p>
          <a:p>
            <a:r>
              <a:rPr lang="en-US" dirty="0" smtClean="0"/>
              <a:t>c/o swelling of joints of both hands and feet - past 3 months</a:t>
            </a:r>
          </a:p>
          <a:p>
            <a:r>
              <a:rPr lang="en-US" b="1" dirty="0" smtClean="0"/>
              <a:t>PRESENTING ILLNESS</a:t>
            </a:r>
          </a:p>
          <a:p>
            <a:pPr marL="0" indent="0">
              <a:buNone/>
            </a:pPr>
            <a:r>
              <a:rPr lang="en-US" dirty="0" smtClean="0"/>
              <a:t>                     patient was apparently normal before 3 </a:t>
            </a:r>
            <a:r>
              <a:rPr lang="en-US" dirty="0" err="1" smtClean="0"/>
              <a:t>months,admitted</a:t>
            </a:r>
            <a:r>
              <a:rPr lang="en-US" dirty="0" smtClean="0"/>
              <a:t> now with </a:t>
            </a:r>
          </a:p>
          <a:p>
            <a:pPr marL="0" indent="0">
              <a:buNone/>
            </a:pPr>
            <a:r>
              <a:rPr lang="en-US" dirty="0" smtClean="0"/>
              <a:t>c/o swelling of joints of both hands &amp;feet for 3 months.</a:t>
            </a:r>
          </a:p>
          <a:p>
            <a:pPr marL="0" indent="0">
              <a:buNone/>
            </a:pPr>
            <a:r>
              <a:rPr lang="en-US" dirty="0" smtClean="0"/>
              <a:t>                    insidious in onset, not associated with pain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76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b="1" dirty="0" smtClean="0"/>
              <a:t>IMPRESSION</a:t>
            </a:r>
          </a:p>
          <a:p>
            <a:r>
              <a:rPr lang="en-US" sz="2800" dirty="0" smtClean="0"/>
              <a:t>1.Mixed Connective Tissue Disorder</a:t>
            </a:r>
          </a:p>
          <a:p>
            <a:r>
              <a:rPr lang="en-US" sz="2800" dirty="0" smtClean="0"/>
              <a:t>2.R/O </a:t>
            </a:r>
            <a:r>
              <a:rPr lang="en-US" sz="2800" dirty="0" err="1" smtClean="0"/>
              <a:t>Dermatomyositis</a:t>
            </a:r>
            <a:endParaRPr lang="en-US" sz="2800" dirty="0" smtClean="0"/>
          </a:p>
          <a:p>
            <a:r>
              <a:rPr lang="en-US" sz="2800" dirty="0" smtClean="0"/>
              <a:t>3.Acute Lupus </a:t>
            </a:r>
            <a:r>
              <a:rPr lang="en-US" sz="2800" dirty="0" err="1" smtClean="0"/>
              <a:t>Erythematosis</a:t>
            </a:r>
            <a:endParaRPr lang="en-US" sz="2800" dirty="0" smtClean="0"/>
          </a:p>
          <a:p>
            <a:r>
              <a:rPr lang="en-US" sz="2800" dirty="0" smtClean="0"/>
              <a:t>4.?Overlap</a:t>
            </a:r>
          </a:p>
          <a:p>
            <a:pPr marL="0" indent="0">
              <a:buNone/>
            </a:pPr>
            <a:r>
              <a:rPr lang="en-US" sz="2800" dirty="0" smtClean="0"/>
              <a:t>     </a:t>
            </a:r>
            <a:r>
              <a:rPr lang="en-US" sz="2800" b="1" dirty="0" smtClean="0"/>
              <a:t>ADVICE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1.Suppotive Care</a:t>
            </a:r>
          </a:p>
          <a:p>
            <a:pPr marL="0" indent="0">
              <a:buNone/>
            </a:pPr>
            <a:r>
              <a:rPr lang="en-US" sz="2800" dirty="0" smtClean="0"/>
              <a:t>     2.Plenty Of Oral Fluids</a:t>
            </a:r>
          </a:p>
          <a:p>
            <a:pPr marL="0" indent="0">
              <a:buNone/>
            </a:pPr>
            <a:r>
              <a:rPr lang="en-US" sz="2800" dirty="0" smtClean="0"/>
              <a:t>     3.Rheumatology Opinion.</a:t>
            </a:r>
          </a:p>
          <a:p>
            <a:pPr marL="0" indent="0">
              <a:buNone/>
            </a:pPr>
            <a:r>
              <a:rPr lang="en-US" sz="2800" dirty="0" smtClean="0"/>
              <a:t>     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DERMATOLOGIST OPINION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3800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1905000"/>
            <a:ext cx="7745505" cy="472439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IMPRESSION</a:t>
            </a:r>
          </a:p>
          <a:p>
            <a:pPr marL="0" indent="0">
              <a:buNone/>
            </a:pPr>
            <a:r>
              <a:rPr lang="en-US" dirty="0" smtClean="0"/>
              <a:t>                       ?Acute </a:t>
            </a:r>
            <a:r>
              <a:rPr lang="en-US" dirty="0" err="1" smtClean="0"/>
              <a:t>cattarrhel</a:t>
            </a:r>
            <a:r>
              <a:rPr lang="en-US" dirty="0" smtClean="0"/>
              <a:t> </a:t>
            </a:r>
            <a:r>
              <a:rPr lang="en-US" dirty="0" err="1" smtClean="0"/>
              <a:t>conjuctivitis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      Fundus Examination.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BE media clear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Disc-normal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C:D=0.3:1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A:V=2:3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Macula –normal.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ADVICE.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1.Lid </a:t>
            </a:r>
            <a:r>
              <a:rPr lang="en-US" dirty="0" err="1" smtClean="0"/>
              <a:t>hygeine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2.lubricant 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hrly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3.continue other line of management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OPTHALMOLOGIST OPINION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4015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IMP-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SLE /?DERMATOMYOSITIS/?OVERLAP SYNDROME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b="1" dirty="0" smtClean="0"/>
              <a:t>Advise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ANA reflex status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en-US" dirty="0" err="1" smtClean="0"/>
              <a:t>Renal&amp;Cardiac</a:t>
            </a:r>
            <a:r>
              <a:rPr lang="en-US" dirty="0" smtClean="0"/>
              <a:t> evaluation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en-US" dirty="0" err="1" smtClean="0"/>
              <a:t>inj.Dexa</a:t>
            </a:r>
            <a:r>
              <a:rPr lang="en-US" dirty="0" smtClean="0"/>
              <a:t> 4mg iv </a:t>
            </a:r>
            <a:r>
              <a:rPr lang="en-US" dirty="0" err="1" smtClean="0"/>
              <a:t>bd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en-US" dirty="0" err="1" smtClean="0"/>
              <a:t>T.chloroquine</a:t>
            </a:r>
            <a:r>
              <a:rPr lang="en-US" dirty="0" smtClean="0"/>
              <a:t> 1hs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en-US" dirty="0" err="1" smtClean="0"/>
              <a:t>T.calcium+vit</a:t>
            </a:r>
            <a:r>
              <a:rPr lang="en-US" dirty="0" smtClean="0"/>
              <a:t> D 1od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RHEUMATOLOGIST OPINION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4461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IMP-</a:t>
            </a:r>
            <a:r>
              <a:rPr lang="en-US" dirty="0"/>
              <a:t> </a:t>
            </a:r>
            <a:r>
              <a:rPr lang="en-US" dirty="0" smtClean="0"/>
              <a:t>?SLE/R/O LUPUS NEPHRITIS</a:t>
            </a:r>
          </a:p>
          <a:p>
            <a:r>
              <a:rPr lang="en-US" dirty="0" smtClean="0"/>
              <a:t>ADVICE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24 Hours urine protein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ANA profile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Cardiac Evaluation.</a:t>
            </a:r>
          </a:p>
          <a:p>
            <a:pPr marL="0" indent="0">
              <a:buNone/>
            </a:pPr>
            <a:r>
              <a:rPr lang="en-US" dirty="0" smtClean="0"/>
              <a:t>REVIEW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24 hours urine protein-35mg/day</a:t>
            </a:r>
          </a:p>
          <a:p>
            <a:pPr marL="0" indent="0">
              <a:buNone/>
            </a:pPr>
            <a:r>
              <a:rPr lang="en-US" dirty="0" smtClean="0"/>
              <a:t>IMPRESSION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no evidence of lupus nephritis </a:t>
            </a:r>
            <a:r>
              <a:rPr lang="en-US" smtClean="0"/>
              <a:t>at present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NEPHROLOGY OPINION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9562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Suggest ECHO</a:t>
            </a:r>
          </a:p>
          <a:p>
            <a:pPr marL="0" indent="0">
              <a:buNone/>
            </a:pPr>
            <a:r>
              <a:rPr lang="en-US" dirty="0" smtClean="0"/>
              <a:t>ECHO Shows-Normal study.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Cardiologist Opinion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91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zar\Downloads\New Doc 2019-10-21 10.10.04 - Page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1" y="228600"/>
            <a:ext cx="58674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74638"/>
            <a:ext cx="2895600" cy="1143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71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zar\Downloads\New Doc 2019-10-21 10.10.04 - Page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381000"/>
            <a:ext cx="55626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600200"/>
            <a:ext cx="4572000" cy="1143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3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SLE </a:t>
            </a:r>
            <a:r>
              <a:rPr lang="en-US" dirty="0" err="1" smtClean="0"/>
              <a:t>Dermatomyositis</a:t>
            </a:r>
            <a:r>
              <a:rPr lang="en-US" dirty="0" smtClean="0"/>
              <a:t> OVERLAP SYNDROME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FINAL DIAGNOSIS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8918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T.prednisolone</a:t>
            </a:r>
            <a:r>
              <a:rPr lang="en-US" dirty="0" smtClean="0"/>
              <a:t> 5mg 6 od</a:t>
            </a:r>
          </a:p>
          <a:p>
            <a:r>
              <a:rPr lang="en-US" dirty="0" err="1" smtClean="0"/>
              <a:t>T.calcium+vitamin</a:t>
            </a:r>
            <a:r>
              <a:rPr lang="en-US" dirty="0" smtClean="0"/>
              <a:t> D3 1bd</a:t>
            </a:r>
          </a:p>
          <a:p>
            <a:r>
              <a:rPr lang="en-US" dirty="0" err="1" smtClean="0"/>
              <a:t>T.Hydroxychloroquine</a:t>
            </a:r>
            <a:r>
              <a:rPr lang="en-US" dirty="0" smtClean="0"/>
              <a:t> 200mg 1hs</a:t>
            </a:r>
          </a:p>
          <a:p>
            <a:r>
              <a:rPr lang="en-US" dirty="0" err="1" smtClean="0"/>
              <a:t>C.omeprazole</a:t>
            </a:r>
            <a:r>
              <a:rPr lang="en-US" dirty="0" smtClean="0"/>
              <a:t> 20mg 1bd</a:t>
            </a:r>
          </a:p>
          <a:p>
            <a:r>
              <a:rPr lang="en-US" dirty="0" err="1" smtClean="0"/>
              <a:t>T.paracetamol</a:t>
            </a:r>
            <a:r>
              <a:rPr lang="en-US" dirty="0" smtClean="0"/>
              <a:t> 500mg 1od</a:t>
            </a:r>
          </a:p>
          <a:p>
            <a:r>
              <a:rPr lang="en-US" dirty="0" err="1" smtClean="0"/>
              <a:t>T.serratiopeptidase</a:t>
            </a:r>
            <a:r>
              <a:rPr lang="en-US" dirty="0" smtClean="0"/>
              <a:t> 10mg 1bd</a:t>
            </a:r>
          </a:p>
          <a:p>
            <a:r>
              <a:rPr lang="en-US" dirty="0" err="1" smtClean="0"/>
              <a:t>Moxifloxacin</a:t>
            </a:r>
            <a:r>
              <a:rPr lang="en-US" dirty="0" smtClean="0"/>
              <a:t> eye drops 2drops 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hrly</a:t>
            </a:r>
            <a:endParaRPr lang="en-US" dirty="0" smtClean="0"/>
          </a:p>
          <a:p>
            <a:r>
              <a:rPr lang="en-US" dirty="0" err="1" smtClean="0"/>
              <a:t>Carboxymethylcellulose</a:t>
            </a:r>
            <a:r>
              <a:rPr lang="en-US" dirty="0" smtClean="0"/>
              <a:t> eye drops 2drops 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hrly</a:t>
            </a:r>
            <a:endParaRPr lang="en-US" dirty="0" smtClean="0"/>
          </a:p>
          <a:p>
            <a:r>
              <a:rPr lang="en-US" dirty="0" err="1" smtClean="0"/>
              <a:t>T.cetrizine</a:t>
            </a:r>
            <a:r>
              <a:rPr lang="en-US" dirty="0" smtClean="0"/>
              <a:t> 10mg 1hs.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DISCHARGE ADVICE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4026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azar\Downloads\FRAME_COLLAGE157171744999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7724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71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h/o redness of eyes</a:t>
            </a:r>
          </a:p>
          <a:p>
            <a:r>
              <a:rPr lang="en-US" dirty="0" smtClean="0"/>
              <a:t>h/o </a:t>
            </a:r>
            <a:r>
              <a:rPr lang="en-US" dirty="0" err="1" smtClean="0"/>
              <a:t>periorbital</a:t>
            </a:r>
            <a:r>
              <a:rPr lang="en-US" dirty="0" smtClean="0"/>
              <a:t> </a:t>
            </a:r>
            <a:r>
              <a:rPr lang="en-US" dirty="0" err="1" smtClean="0"/>
              <a:t>puffiness,insidious</a:t>
            </a:r>
            <a:r>
              <a:rPr lang="en-US" dirty="0" smtClean="0"/>
              <a:t> </a:t>
            </a:r>
            <a:r>
              <a:rPr lang="en-US" dirty="0" err="1" smtClean="0"/>
              <a:t>onset,no</a:t>
            </a:r>
            <a:r>
              <a:rPr lang="en-US" dirty="0" smtClean="0"/>
              <a:t> diurnal variation.</a:t>
            </a:r>
          </a:p>
          <a:p>
            <a:r>
              <a:rPr lang="en-US" dirty="0" smtClean="0"/>
              <a:t>h/o oral ulcer</a:t>
            </a:r>
          </a:p>
          <a:p>
            <a:r>
              <a:rPr lang="en-US" dirty="0" smtClean="0"/>
              <a:t>h/o </a:t>
            </a:r>
            <a:r>
              <a:rPr lang="en-US" dirty="0" err="1" smtClean="0"/>
              <a:t>purpuric</a:t>
            </a:r>
            <a:r>
              <a:rPr lang="en-US" dirty="0" smtClean="0"/>
              <a:t> rashes in extremities</a:t>
            </a:r>
          </a:p>
          <a:p>
            <a:r>
              <a:rPr lang="en-US" dirty="0" smtClean="0"/>
              <a:t>h/o recurrent joint pain</a:t>
            </a:r>
          </a:p>
          <a:p>
            <a:r>
              <a:rPr lang="en-US" dirty="0" smtClean="0"/>
              <a:t>h/o hair loss</a:t>
            </a:r>
          </a:p>
          <a:p>
            <a:r>
              <a:rPr lang="en-US" dirty="0" smtClean="0"/>
              <a:t>h/o difficulty in climbing the stairs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6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 discuss the various presentations of SLE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AIM OF PRESENTATION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5913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00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h/o myalgia</a:t>
            </a:r>
          </a:p>
          <a:p>
            <a:r>
              <a:rPr lang="en-US" dirty="0" smtClean="0"/>
              <a:t>no h/o photosensitivity</a:t>
            </a:r>
          </a:p>
          <a:p>
            <a:r>
              <a:rPr lang="en-US" dirty="0" smtClean="0"/>
              <a:t>no h/o dysuria</a:t>
            </a:r>
          </a:p>
          <a:p>
            <a:r>
              <a:rPr lang="en-US" dirty="0" smtClean="0"/>
              <a:t>no h/o difficulty in holding the slippers</a:t>
            </a:r>
          </a:p>
          <a:p>
            <a:r>
              <a:rPr lang="en-US" dirty="0" smtClean="0"/>
              <a:t>no h/o blurring of vision</a:t>
            </a:r>
          </a:p>
          <a:p>
            <a:r>
              <a:rPr lang="en-US" dirty="0" smtClean="0"/>
              <a:t>no h/o seizure</a:t>
            </a:r>
          </a:p>
          <a:p>
            <a:r>
              <a:rPr lang="en-US" dirty="0" smtClean="0"/>
              <a:t>no h/o palpitations &amp; </a:t>
            </a:r>
            <a:r>
              <a:rPr lang="en-US" dirty="0" err="1" smtClean="0"/>
              <a:t>dyspnoea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8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zar\Downloads\Photo from Salmankha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304800"/>
            <a:ext cx="5791200" cy="597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76200"/>
            <a:ext cx="990600" cy="457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77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PAST HISTORY</a:t>
            </a:r>
          </a:p>
          <a:p>
            <a:pPr marL="0" indent="0">
              <a:buNone/>
            </a:pPr>
            <a:r>
              <a:rPr lang="en-US" dirty="0" smtClean="0"/>
              <a:t>                no h/o similar illness in the past</a:t>
            </a:r>
          </a:p>
          <a:p>
            <a:pPr marL="0" indent="0">
              <a:buNone/>
            </a:pPr>
            <a:r>
              <a:rPr lang="en-US" dirty="0" smtClean="0"/>
              <a:t>                no h/o </a:t>
            </a:r>
            <a:r>
              <a:rPr lang="en-US" dirty="0" err="1" smtClean="0"/>
              <a:t>dm</a:t>
            </a:r>
            <a:r>
              <a:rPr lang="en-US" dirty="0" smtClean="0"/>
              <a:t>/</a:t>
            </a:r>
            <a:r>
              <a:rPr lang="en-US" dirty="0" err="1" smtClean="0"/>
              <a:t>sht</a:t>
            </a:r>
            <a:r>
              <a:rPr lang="en-US" dirty="0" smtClean="0"/>
              <a:t>/</a:t>
            </a:r>
            <a:r>
              <a:rPr lang="en-US" dirty="0" err="1" smtClean="0"/>
              <a:t>ba</a:t>
            </a:r>
            <a:r>
              <a:rPr lang="en-US" dirty="0" smtClean="0"/>
              <a:t>/epilepsy/</a:t>
            </a:r>
            <a:r>
              <a:rPr lang="en-US" dirty="0" err="1" smtClean="0"/>
              <a:t>ptb</a:t>
            </a:r>
            <a:r>
              <a:rPr lang="en-US" dirty="0" smtClean="0"/>
              <a:t>/</a:t>
            </a:r>
            <a:r>
              <a:rPr lang="en-US" dirty="0" err="1" smtClean="0"/>
              <a:t>hiv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no h/o steroid intake</a:t>
            </a:r>
          </a:p>
          <a:p>
            <a:pPr marL="0" indent="0">
              <a:buNone/>
            </a:pPr>
            <a:r>
              <a:rPr lang="en-US" dirty="0" smtClean="0"/>
              <a:t>                no h/o previous surgery.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PERSONAL H/O</a:t>
            </a:r>
          </a:p>
          <a:p>
            <a:pPr marL="0" indent="0">
              <a:buNone/>
            </a:pPr>
            <a:r>
              <a:rPr lang="en-US" dirty="0" smtClean="0"/>
              <a:t>                    mixed diet</a:t>
            </a:r>
          </a:p>
          <a:p>
            <a:pPr marL="0" indent="0">
              <a:buNone/>
            </a:pPr>
            <a:r>
              <a:rPr lang="en-US" dirty="0" smtClean="0"/>
              <a:t>                    bladder&amp; bowel habits normal</a:t>
            </a:r>
          </a:p>
          <a:p>
            <a:pPr marL="0" indent="0">
              <a:buNone/>
            </a:pPr>
            <a:r>
              <a:rPr lang="en-US" dirty="0" smtClean="0"/>
              <a:t>                    no known drug allergy</a:t>
            </a:r>
          </a:p>
          <a:p>
            <a:pPr marL="0" indent="0">
              <a:buNone/>
            </a:pPr>
            <a:r>
              <a:rPr lang="en-US" b="1" dirty="0" smtClean="0"/>
              <a:t>MENSTRUAL HISTORY</a:t>
            </a:r>
          </a:p>
          <a:p>
            <a:pPr marL="0" indent="0">
              <a:buNone/>
            </a:pPr>
            <a:r>
              <a:rPr lang="en-US" dirty="0" smtClean="0"/>
              <a:t>                    4/30 regular cycles</a:t>
            </a:r>
          </a:p>
          <a:p>
            <a:pPr marL="0" indent="0">
              <a:buNone/>
            </a:pPr>
            <a:r>
              <a:rPr lang="en-US" dirty="0" smtClean="0"/>
              <a:t>                    no h/o menorrhagia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3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conscious</a:t>
            </a:r>
          </a:p>
          <a:p>
            <a:r>
              <a:rPr lang="en-US" dirty="0" smtClean="0"/>
              <a:t>oriented</a:t>
            </a:r>
          </a:p>
          <a:p>
            <a:r>
              <a:rPr lang="en-US" dirty="0" smtClean="0"/>
              <a:t>afebrile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pallor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discharge from </a:t>
            </a:r>
            <a:r>
              <a:rPr lang="en-US" dirty="0" err="1" smtClean="0">
                <a:solidFill>
                  <a:srgbClr val="FF0000"/>
                </a:solidFill>
              </a:rPr>
              <a:t>eyes&amp;ears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periorbital</a:t>
            </a:r>
            <a:r>
              <a:rPr lang="en-US" dirty="0" smtClean="0">
                <a:solidFill>
                  <a:srgbClr val="FF0000"/>
                </a:solidFill>
              </a:rPr>
              <a:t> puffiness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punctate erythematous papules over the </a:t>
            </a:r>
            <a:r>
              <a:rPr lang="en-US" dirty="0" err="1" smtClean="0">
                <a:solidFill>
                  <a:srgbClr val="FF0000"/>
                </a:solidFill>
              </a:rPr>
              <a:t>palms,soles,trunk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GENERAL EXAMINATION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4239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oral ulcer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palatal erosion</a:t>
            </a:r>
          </a:p>
          <a:p>
            <a:r>
              <a:rPr lang="en-US" dirty="0" smtClean="0"/>
              <a:t>no cyanosis</a:t>
            </a:r>
          </a:p>
          <a:p>
            <a:r>
              <a:rPr lang="en-US" dirty="0" smtClean="0"/>
              <a:t>no clubbing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generalised</a:t>
            </a:r>
            <a:r>
              <a:rPr lang="en-US" dirty="0" smtClean="0"/>
              <a:t> lymphadenopathy</a:t>
            </a:r>
          </a:p>
          <a:p>
            <a:r>
              <a:rPr lang="en-US" dirty="0" err="1" smtClean="0"/>
              <a:t>b/l</a:t>
            </a:r>
            <a:r>
              <a:rPr lang="en-US" dirty="0" smtClean="0"/>
              <a:t> </a:t>
            </a:r>
            <a:r>
              <a:rPr lang="en-US" dirty="0" err="1" smtClean="0"/>
              <a:t>nonpitting</a:t>
            </a:r>
            <a:r>
              <a:rPr lang="en-US" dirty="0" smtClean="0"/>
              <a:t> pedal edema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0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1067</TotalTime>
  <Words>675</Words>
  <Application>Microsoft Office PowerPoint</Application>
  <PresentationFormat>On-screen Show (4:3)</PresentationFormat>
  <Paragraphs>201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Hardcover</vt:lpstr>
      <vt:lpstr>Uncommon manifestation of an autoimmune disease</vt:lpstr>
      <vt:lpstr>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EXAMINATION</vt:lpstr>
      <vt:lpstr>PowerPoint Presentation</vt:lpstr>
      <vt:lpstr>PowerPoint Presentation</vt:lpstr>
      <vt:lpstr>PowerPoint Presentation</vt:lpstr>
      <vt:lpstr>PowerPoint Presentation</vt:lpstr>
      <vt:lpstr>DIFFERENTIAL  DIAGNOSIS</vt:lpstr>
      <vt:lpstr>INVESTIGATIONS</vt:lpstr>
      <vt:lpstr>PowerPoint Presentation</vt:lpstr>
      <vt:lpstr>PowerPoint Presentation</vt:lpstr>
      <vt:lpstr>PowerPoint Presentation</vt:lpstr>
      <vt:lpstr>PowerPoint Presentation</vt:lpstr>
      <vt:lpstr>TREATMENT GIVEN</vt:lpstr>
      <vt:lpstr>DERMATOLOGIST OPINION</vt:lpstr>
      <vt:lpstr>OPTHALMOLOGIST OPINION</vt:lpstr>
      <vt:lpstr>RHEUMATOLOGIST OPINION</vt:lpstr>
      <vt:lpstr>NEPHROLOGY OPINION</vt:lpstr>
      <vt:lpstr>Cardiologist Opinion</vt:lpstr>
      <vt:lpstr>PowerPoint Presentation</vt:lpstr>
      <vt:lpstr>PowerPoint Presentation</vt:lpstr>
      <vt:lpstr>FINAL DIAGNOSIS</vt:lpstr>
      <vt:lpstr>DISCHARGE ADVICE</vt:lpstr>
      <vt:lpstr>PowerPoint Presentation</vt:lpstr>
      <vt:lpstr>AIM OF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azar</dc:creator>
  <cp:lastModifiedBy>azar</cp:lastModifiedBy>
  <cp:revision>71</cp:revision>
  <dcterms:created xsi:type="dcterms:W3CDTF">2019-10-18T17:36:53Z</dcterms:created>
  <dcterms:modified xsi:type="dcterms:W3CDTF">2019-10-22T07:24:03Z</dcterms:modified>
</cp:coreProperties>
</file>