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4" r:id="rId9"/>
    <p:sldId id="263" r:id="rId10"/>
    <p:sldId id="264" r:id="rId11"/>
    <p:sldId id="265" r:id="rId12"/>
    <p:sldId id="282" r:id="rId13"/>
    <p:sldId id="266" r:id="rId14"/>
    <p:sldId id="267" r:id="rId15"/>
    <p:sldId id="268" r:id="rId16"/>
    <p:sldId id="277" r:id="rId17"/>
    <p:sldId id="269" r:id="rId18"/>
    <p:sldId id="270" r:id="rId19"/>
    <p:sldId id="271" r:id="rId20"/>
    <p:sldId id="272" r:id="rId21"/>
    <p:sldId id="285" r:id="rId22"/>
    <p:sldId id="273" r:id="rId23"/>
    <p:sldId id="274" r:id="rId24"/>
    <p:sldId id="275" r:id="rId25"/>
    <p:sldId id="276" r:id="rId26"/>
    <p:sldId id="279" r:id="rId27"/>
    <p:sldId id="283" r:id="rId28"/>
    <p:sldId id="278" r:id="rId29"/>
    <p:sldId id="28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1175-3B08-4CEF-A340-3F8B089C460D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532C50B-ED3A-484C-B7AE-28B94E685F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1175-3B08-4CEF-A340-3F8B089C460D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2C50B-ED3A-484C-B7AE-28B94E685F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532C50B-ED3A-484C-B7AE-28B94E685F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1175-3B08-4CEF-A340-3F8B089C460D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1175-3B08-4CEF-A340-3F8B089C460D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532C50B-ED3A-484C-B7AE-28B94E685F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1175-3B08-4CEF-A340-3F8B089C460D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532C50B-ED3A-484C-B7AE-28B94E685F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0081175-3B08-4CEF-A340-3F8B089C460D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2C50B-ED3A-484C-B7AE-28B94E685F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1175-3B08-4CEF-A340-3F8B089C460D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532C50B-ED3A-484C-B7AE-28B94E685F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1175-3B08-4CEF-A340-3F8B089C460D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532C50B-ED3A-484C-B7AE-28B94E685F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1175-3B08-4CEF-A340-3F8B089C460D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32C50B-ED3A-484C-B7AE-28B94E685F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532C50B-ED3A-484C-B7AE-28B94E685F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1175-3B08-4CEF-A340-3F8B089C460D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532C50B-ED3A-484C-B7AE-28B94E685F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0081175-3B08-4CEF-A340-3F8B089C460D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0081175-3B08-4CEF-A340-3F8B089C460D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532C50B-ED3A-484C-B7AE-28B94E685F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5786" y="2928934"/>
            <a:ext cx="8186750" cy="2609864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By first medical unit</a:t>
            </a:r>
          </a:p>
          <a:p>
            <a:pPr algn="r"/>
            <a:r>
              <a:rPr lang="en-US" dirty="0" smtClean="0"/>
              <a:t>CHIEF : PROF.DR.M.NATARAJAN M.D.,</a:t>
            </a:r>
          </a:p>
          <a:p>
            <a:pPr algn="r"/>
            <a:r>
              <a:rPr lang="en-US" dirty="0" smtClean="0"/>
              <a:t>ASSISTANT PROFESSORS: DR.V.PALANIKUMARAN </a:t>
            </a:r>
            <a:r>
              <a:rPr lang="en-US" dirty="0" err="1" smtClean="0"/>
              <a:t>M.D.,D.Diab</a:t>
            </a:r>
            <a:endParaRPr lang="en-US" dirty="0" smtClean="0"/>
          </a:p>
          <a:p>
            <a:pPr algn="r"/>
            <a:r>
              <a:rPr lang="en-US" dirty="0" err="1" smtClean="0"/>
              <a:t>Dr.d.vasanthakalyani</a:t>
            </a:r>
            <a:r>
              <a:rPr lang="en-US" dirty="0" smtClean="0"/>
              <a:t> </a:t>
            </a:r>
            <a:r>
              <a:rPr lang="en-US" dirty="0" err="1" smtClean="0"/>
              <a:t>m.d.,d.c.p</a:t>
            </a:r>
            <a:endParaRPr lang="en-US" dirty="0" smtClean="0"/>
          </a:p>
          <a:p>
            <a:pPr algn="r"/>
            <a:r>
              <a:rPr lang="en-US" dirty="0" err="1" smtClean="0"/>
              <a:t>Dr.m.sureshkumar</a:t>
            </a:r>
            <a:r>
              <a:rPr lang="en-US" dirty="0" smtClean="0"/>
              <a:t> m.d.,</a:t>
            </a:r>
          </a:p>
          <a:p>
            <a:pPr algn="r"/>
            <a:endParaRPr lang="en-US" dirty="0" smtClean="0"/>
          </a:p>
          <a:p>
            <a:pPr algn="r"/>
            <a:r>
              <a:rPr lang="en-US" dirty="0" err="1" smtClean="0"/>
              <a:t>Presentor</a:t>
            </a:r>
            <a:r>
              <a:rPr lang="en-US" dirty="0" smtClean="0"/>
              <a:t> : </a:t>
            </a:r>
            <a:r>
              <a:rPr lang="en-US" dirty="0" err="1" smtClean="0"/>
              <a:t>dr.ragupathi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MASTER’S ROLE IN PANCYTOPENIA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EXAMINATION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Conscious</a:t>
            </a:r>
          </a:p>
          <a:p>
            <a:r>
              <a:rPr lang="en-US" dirty="0" smtClean="0"/>
              <a:t>Oriented</a:t>
            </a:r>
          </a:p>
          <a:p>
            <a:r>
              <a:rPr lang="en-US" dirty="0" smtClean="0"/>
              <a:t>Thin built</a:t>
            </a:r>
          </a:p>
          <a:p>
            <a:r>
              <a:rPr lang="en-US" dirty="0" smtClean="0"/>
              <a:t>Poorly nourished</a:t>
            </a:r>
          </a:p>
          <a:p>
            <a:r>
              <a:rPr lang="en-US" dirty="0" smtClean="0"/>
              <a:t>Pallor +</a:t>
            </a:r>
          </a:p>
          <a:p>
            <a:r>
              <a:rPr lang="en-US" dirty="0" smtClean="0"/>
              <a:t>Dehydration +</a:t>
            </a:r>
          </a:p>
          <a:p>
            <a:r>
              <a:rPr lang="en-US" dirty="0" smtClean="0"/>
              <a:t>No pedal edema</a:t>
            </a:r>
          </a:p>
          <a:p>
            <a:r>
              <a:rPr lang="en-US" dirty="0" smtClean="0"/>
              <a:t>No clubbing</a:t>
            </a:r>
          </a:p>
          <a:p>
            <a:r>
              <a:rPr lang="en-US" dirty="0" smtClean="0"/>
              <a:t>No cyanosis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 </a:t>
            </a:r>
            <a:r>
              <a:rPr lang="en-US" dirty="0" err="1" smtClean="0"/>
              <a:t>generalised</a:t>
            </a:r>
            <a:r>
              <a:rPr lang="en-US" dirty="0" smtClean="0"/>
              <a:t> </a:t>
            </a:r>
            <a:r>
              <a:rPr lang="en-US" dirty="0" err="1" smtClean="0"/>
              <a:t>lymphadenopathy</a:t>
            </a:r>
            <a:endParaRPr lang="en-US" dirty="0" smtClean="0"/>
          </a:p>
          <a:p>
            <a:r>
              <a:rPr lang="en-US" dirty="0" smtClean="0"/>
              <a:t>Dry , Fine wrinkled skin +</a:t>
            </a:r>
          </a:p>
          <a:p>
            <a:r>
              <a:rPr lang="en-US" dirty="0" smtClean="0"/>
              <a:t>Slowing of expression +</a:t>
            </a:r>
          </a:p>
          <a:p>
            <a:r>
              <a:rPr lang="en-US" dirty="0" smtClean="0"/>
              <a:t>Absent </a:t>
            </a:r>
            <a:r>
              <a:rPr lang="en-US" dirty="0" err="1" smtClean="0"/>
              <a:t>axillary</a:t>
            </a:r>
            <a:r>
              <a:rPr lang="en-US" dirty="0" smtClean="0"/>
              <a:t> hair</a:t>
            </a:r>
          </a:p>
          <a:p>
            <a:r>
              <a:rPr lang="en-US" dirty="0" smtClean="0"/>
              <a:t>Absent pubic hair</a:t>
            </a:r>
          </a:p>
          <a:p>
            <a:r>
              <a:rPr lang="en-US" dirty="0" smtClean="0"/>
              <a:t>B/L Breast atrophy +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20230609_10072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428736"/>
            <a:ext cx="3643338" cy="4572000"/>
          </a:xfrm>
        </p:spPr>
      </p:pic>
      <p:pic>
        <p:nvPicPr>
          <p:cNvPr id="5" name="Picture 4" descr="IMG-20230609-WA00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1785926"/>
            <a:ext cx="4572032" cy="34290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15206" y="3071810"/>
            <a:ext cx="114300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Blood pressure</a:t>
            </a:r>
          </a:p>
          <a:p>
            <a:pPr lvl="1"/>
            <a:r>
              <a:rPr lang="en-US" dirty="0" smtClean="0"/>
              <a:t>Sitting – 80/50 mmHg</a:t>
            </a:r>
          </a:p>
          <a:p>
            <a:pPr lvl="1"/>
            <a:r>
              <a:rPr lang="en-US" dirty="0" smtClean="0"/>
              <a:t>Standing – 70/50 mmHg</a:t>
            </a:r>
          </a:p>
          <a:p>
            <a:r>
              <a:rPr lang="en-US" dirty="0" smtClean="0"/>
              <a:t>Pulse </a:t>
            </a:r>
          </a:p>
          <a:p>
            <a:pPr lvl="1"/>
            <a:r>
              <a:rPr lang="en-US" dirty="0" smtClean="0"/>
              <a:t>Rate – 96/min</a:t>
            </a:r>
          </a:p>
          <a:p>
            <a:pPr lvl="1"/>
            <a:r>
              <a:rPr lang="en-US" dirty="0" smtClean="0"/>
              <a:t>Low volume </a:t>
            </a:r>
            <a:r>
              <a:rPr lang="en-US" dirty="0" smtClean="0"/>
              <a:t>pulse</a:t>
            </a:r>
          </a:p>
          <a:p>
            <a:pPr lvl="1"/>
            <a:r>
              <a:rPr lang="en-US" dirty="0" smtClean="0"/>
              <a:t>Felt in all peripheral vessels</a:t>
            </a:r>
          </a:p>
          <a:p>
            <a:r>
              <a:rPr lang="en-US" dirty="0" smtClean="0"/>
              <a:t>SpO2 – 99% room air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SYSTEMIC EXAMINATION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CVS- S1S2+</a:t>
            </a:r>
          </a:p>
          <a:p>
            <a:r>
              <a:rPr lang="en-US" dirty="0" smtClean="0"/>
              <a:t>RS – B/L air entry equal, NVBS +</a:t>
            </a:r>
          </a:p>
          <a:p>
            <a:r>
              <a:rPr lang="en-US" dirty="0" smtClean="0"/>
              <a:t>P/A – Soft, BS+</a:t>
            </a:r>
          </a:p>
          <a:p>
            <a:r>
              <a:rPr lang="en-US" dirty="0" smtClean="0"/>
              <a:t>CNS – Conscious, oriented</a:t>
            </a:r>
          </a:p>
          <a:p>
            <a:pPr>
              <a:buNone/>
            </a:pPr>
            <a:r>
              <a:rPr lang="en-US" dirty="0" smtClean="0"/>
              <a:t>                Moves all 4 limbs</a:t>
            </a:r>
          </a:p>
          <a:p>
            <a:pPr>
              <a:buNone/>
            </a:pPr>
            <a:r>
              <a:rPr lang="en-US" dirty="0" smtClean="0"/>
              <a:t>                </a:t>
            </a:r>
            <a:r>
              <a:rPr lang="en-US" dirty="0" err="1" smtClean="0"/>
              <a:t>Pseudomyotonic</a:t>
            </a:r>
            <a:r>
              <a:rPr lang="en-US" dirty="0" smtClean="0"/>
              <a:t> jerk +</a:t>
            </a:r>
          </a:p>
          <a:p>
            <a:pPr>
              <a:buNone/>
            </a:pPr>
            <a:r>
              <a:rPr lang="en-US" dirty="0" smtClean="0"/>
              <a:t>                NFND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28595" y="1527177"/>
          <a:ext cx="8377268" cy="467361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88634"/>
                <a:gridCol w="4188634"/>
              </a:tblGrid>
              <a:tr h="37592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  DAY OF ADMISSION</a:t>
                      </a:r>
                      <a:endParaRPr lang="en-US" dirty="0"/>
                    </a:p>
                  </a:txBody>
                  <a:tcPr/>
                </a:tc>
              </a:tr>
              <a:tr h="375921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r>
                        <a:rPr lang="en-US" baseline="0" dirty="0" smtClean="0"/>
                        <a:t> COUNT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3100</a:t>
                      </a:r>
                      <a:r>
                        <a:rPr lang="en-US" dirty="0" smtClean="0"/>
                        <a:t> cells/</a:t>
                      </a:r>
                      <a:r>
                        <a:rPr lang="en-US" dirty="0" err="1" smtClean="0"/>
                        <a:t>cumm</a:t>
                      </a:r>
                      <a:endParaRPr lang="en-US" dirty="0"/>
                    </a:p>
                  </a:txBody>
                  <a:tcPr/>
                </a:tc>
              </a:tr>
              <a:tr h="375921">
                <a:tc>
                  <a:txBody>
                    <a:bodyPr/>
                    <a:lstStyle/>
                    <a:p>
                      <a:r>
                        <a:rPr lang="en-US" dirty="0" smtClean="0"/>
                        <a:t>DIFFERENTIAL</a:t>
                      </a:r>
                      <a:r>
                        <a:rPr lang="en-US" baseline="0" dirty="0" smtClean="0"/>
                        <a:t> COUNT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57/38/5</a:t>
                      </a:r>
                      <a:endParaRPr lang="en-US" dirty="0"/>
                    </a:p>
                  </a:txBody>
                  <a:tcPr/>
                </a:tc>
              </a:tr>
              <a:tr h="375921">
                <a:tc>
                  <a:txBody>
                    <a:bodyPr/>
                    <a:lstStyle/>
                    <a:p>
                      <a:r>
                        <a:rPr lang="en-US" dirty="0" smtClean="0"/>
                        <a:t>HB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MCV/</a:t>
                      </a:r>
                      <a:r>
                        <a:rPr lang="en-US" baseline="0" dirty="0" smtClean="0"/>
                        <a:t> RDW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4.4 </a:t>
                      </a:r>
                      <a:r>
                        <a:rPr lang="en-US" dirty="0" smtClean="0"/>
                        <a:t>gm%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82.3 / 15.8%</a:t>
                      </a:r>
                      <a:endParaRPr lang="en-US" dirty="0"/>
                    </a:p>
                  </a:txBody>
                  <a:tcPr/>
                </a:tc>
              </a:tr>
              <a:tr h="375921">
                <a:tc>
                  <a:txBody>
                    <a:bodyPr/>
                    <a:lstStyle/>
                    <a:p>
                      <a:r>
                        <a:rPr lang="en-US" dirty="0" smtClean="0"/>
                        <a:t>PCV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15%</a:t>
                      </a:r>
                      <a:endParaRPr lang="en-US" dirty="0"/>
                    </a:p>
                  </a:txBody>
                  <a:tcPr/>
                </a:tc>
              </a:tr>
              <a:tr h="375921">
                <a:tc>
                  <a:txBody>
                    <a:bodyPr/>
                    <a:lstStyle/>
                    <a:p>
                      <a:r>
                        <a:rPr lang="en-US" dirty="0" smtClean="0"/>
                        <a:t>PLATELET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59,000 </a:t>
                      </a:r>
                      <a:r>
                        <a:rPr lang="en-US" dirty="0" smtClean="0"/>
                        <a:t>cells/</a:t>
                      </a:r>
                      <a:r>
                        <a:rPr lang="en-US" dirty="0" err="1" smtClean="0"/>
                        <a:t>cumm</a:t>
                      </a:r>
                      <a:endParaRPr lang="en-US" dirty="0"/>
                    </a:p>
                  </a:txBody>
                  <a:tcPr/>
                </a:tc>
              </a:tr>
              <a:tr h="375921">
                <a:tc>
                  <a:txBody>
                    <a:bodyPr/>
                    <a:lstStyle/>
                    <a:p>
                      <a:r>
                        <a:rPr lang="en-US" dirty="0" smtClean="0"/>
                        <a:t>RANDOM</a:t>
                      </a:r>
                      <a:r>
                        <a:rPr lang="en-US" baseline="0" dirty="0" smtClean="0"/>
                        <a:t> BLOOD SUGAR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69 mg%</a:t>
                      </a:r>
                      <a:endParaRPr lang="en-US" dirty="0"/>
                    </a:p>
                  </a:txBody>
                  <a:tcPr/>
                </a:tc>
              </a:tr>
              <a:tr h="375921">
                <a:tc>
                  <a:txBody>
                    <a:bodyPr/>
                    <a:lstStyle/>
                    <a:p>
                      <a:r>
                        <a:rPr lang="en-US" dirty="0" smtClean="0"/>
                        <a:t>UREA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 mg%</a:t>
                      </a:r>
                      <a:endParaRPr lang="en-US" dirty="0"/>
                    </a:p>
                  </a:txBody>
                  <a:tcPr/>
                </a:tc>
              </a:tr>
              <a:tr h="375921">
                <a:tc>
                  <a:txBody>
                    <a:bodyPr/>
                    <a:lstStyle/>
                    <a:p>
                      <a:r>
                        <a:rPr lang="en-US" dirty="0" smtClean="0"/>
                        <a:t>CREATININE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1.7 mg%</a:t>
                      </a:r>
                      <a:endParaRPr lang="en-US" dirty="0"/>
                    </a:p>
                  </a:txBody>
                  <a:tcPr/>
                </a:tc>
              </a:tr>
              <a:tr h="375921">
                <a:tc>
                  <a:txBody>
                    <a:bodyPr/>
                    <a:lstStyle/>
                    <a:p>
                      <a:r>
                        <a:rPr lang="en-US" dirty="0" smtClean="0"/>
                        <a:t>SODIUM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129 </a:t>
                      </a:r>
                      <a:r>
                        <a:rPr lang="en-US" dirty="0" err="1" smtClean="0"/>
                        <a:t>mEq</a:t>
                      </a:r>
                      <a:r>
                        <a:rPr lang="en-US" dirty="0" smtClean="0"/>
                        <a:t>/L</a:t>
                      </a:r>
                    </a:p>
                  </a:txBody>
                  <a:tcPr/>
                </a:tc>
              </a:tr>
              <a:tr h="375921">
                <a:tc>
                  <a:txBody>
                    <a:bodyPr/>
                    <a:lstStyle/>
                    <a:p>
                      <a:r>
                        <a:rPr lang="en-US" dirty="0" smtClean="0"/>
                        <a:t>POTASSIUM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4.5 </a:t>
                      </a:r>
                      <a:r>
                        <a:rPr lang="en-US" dirty="0" err="1" smtClean="0"/>
                        <a:t>mEq</a:t>
                      </a:r>
                      <a:r>
                        <a:rPr lang="en-US" dirty="0" smtClean="0"/>
                        <a:t>/L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PERIPHERAL SMEAR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Anisopoikilocytosis</a:t>
            </a:r>
            <a:r>
              <a:rPr lang="en-US" dirty="0" smtClean="0"/>
              <a:t> </a:t>
            </a:r>
            <a:r>
              <a:rPr lang="en-US" dirty="0" smtClean="0"/>
              <a:t>of RBCs, with </a:t>
            </a:r>
            <a:r>
              <a:rPr lang="en-US" dirty="0" err="1" smtClean="0"/>
              <a:t>normochromic</a:t>
            </a:r>
            <a:r>
              <a:rPr lang="en-US" dirty="0" smtClean="0"/>
              <a:t> </a:t>
            </a:r>
            <a:r>
              <a:rPr lang="en-US" dirty="0" err="1" smtClean="0"/>
              <a:t>normocytes</a:t>
            </a:r>
            <a:r>
              <a:rPr lang="en-US" dirty="0" smtClean="0"/>
              <a:t> &amp; </a:t>
            </a:r>
            <a:r>
              <a:rPr lang="en-US" dirty="0" err="1" smtClean="0"/>
              <a:t>hypochromic</a:t>
            </a:r>
            <a:r>
              <a:rPr lang="en-US" dirty="0" smtClean="0"/>
              <a:t> </a:t>
            </a:r>
            <a:r>
              <a:rPr lang="en-US" dirty="0" err="1" smtClean="0"/>
              <a:t>microcytes</a:t>
            </a:r>
            <a:endParaRPr lang="en-US" dirty="0" smtClean="0"/>
          </a:p>
          <a:p>
            <a:r>
              <a:rPr lang="en-US" dirty="0" smtClean="0"/>
              <a:t>WBCs count Just Normal</a:t>
            </a:r>
          </a:p>
          <a:p>
            <a:r>
              <a:rPr lang="en-US" dirty="0" smtClean="0"/>
              <a:t>Thrombocytopenia</a:t>
            </a:r>
          </a:p>
          <a:p>
            <a:r>
              <a:rPr lang="en-US" dirty="0" smtClean="0"/>
              <a:t>IMP:  </a:t>
            </a:r>
            <a:r>
              <a:rPr lang="en-US" dirty="0" err="1" smtClean="0"/>
              <a:t>Hypochromic</a:t>
            </a:r>
            <a:r>
              <a:rPr lang="en-US" dirty="0" smtClean="0"/>
              <a:t> </a:t>
            </a:r>
            <a:r>
              <a:rPr lang="en-US" dirty="0" err="1" smtClean="0"/>
              <a:t>microcytic</a:t>
            </a:r>
            <a:r>
              <a:rPr lang="en-US" dirty="0" smtClean="0"/>
              <a:t> anemia with thrombocytopenia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PROVISIONAL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ACUTE  DIARRHOEAL  DISEASE</a:t>
            </a:r>
          </a:p>
          <a:p>
            <a:r>
              <a:rPr lang="en-US" dirty="0" smtClean="0"/>
              <a:t>TO R/O  SHEEHAN SYNDROME</a:t>
            </a:r>
          </a:p>
          <a:p>
            <a:r>
              <a:rPr lang="en-US" dirty="0" smtClean="0"/>
              <a:t>PANCYTOPENIA   F/E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USG ABDOMEN &amp; PELVIS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LIVER – 9.9cm Normal echoes</a:t>
            </a:r>
          </a:p>
          <a:p>
            <a:r>
              <a:rPr lang="en-US" dirty="0" smtClean="0"/>
              <a:t>SPLEEN – 9.5cm with Normal echoes</a:t>
            </a:r>
          </a:p>
          <a:p>
            <a:r>
              <a:rPr lang="en-US" dirty="0" smtClean="0"/>
              <a:t>B/L KIDNEYS – 7*3.2 cm with Normal echoes</a:t>
            </a:r>
          </a:p>
          <a:p>
            <a:r>
              <a:rPr lang="en-US" dirty="0" smtClean="0"/>
              <a:t>UTERUS-  Thinned out- 6.3*1 cm- ? </a:t>
            </a:r>
            <a:r>
              <a:rPr lang="en-US" dirty="0" err="1" smtClean="0"/>
              <a:t>hypoplastic</a:t>
            </a:r>
            <a:endParaRPr lang="en-US" dirty="0" smtClean="0"/>
          </a:p>
          <a:p>
            <a:r>
              <a:rPr lang="en-US" dirty="0" smtClean="0"/>
              <a:t>OVARIES – not </a:t>
            </a:r>
            <a:r>
              <a:rPr lang="en-US" dirty="0" err="1" smtClean="0"/>
              <a:t>visualised</a:t>
            </a:r>
            <a:r>
              <a:rPr lang="en-US" dirty="0" smtClean="0"/>
              <a:t> - ? </a:t>
            </a:r>
            <a:r>
              <a:rPr lang="en-US" dirty="0" err="1" smtClean="0"/>
              <a:t>hypoplastic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ENDOCRINOLOGIST OPINION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Impression :  Central </a:t>
            </a:r>
            <a:r>
              <a:rPr lang="en-US" dirty="0" err="1" smtClean="0"/>
              <a:t>Hypocortisolism</a:t>
            </a:r>
            <a:r>
              <a:rPr lang="en-US" dirty="0" smtClean="0"/>
              <a:t> / acute adrenal crisis / Central </a:t>
            </a:r>
            <a:r>
              <a:rPr lang="en-US" dirty="0" err="1" smtClean="0"/>
              <a:t>Hypogonadism</a:t>
            </a:r>
            <a:r>
              <a:rPr lang="en-US" dirty="0" smtClean="0"/>
              <a:t> /? Central Hypothyroidism</a:t>
            </a:r>
          </a:p>
          <a:p>
            <a:r>
              <a:rPr lang="en-US" dirty="0" smtClean="0"/>
              <a:t>Suggested :  </a:t>
            </a:r>
          </a:p>
          <a:p>
            <a:pPr lvl="1"/>
            <a:r>
              <a:rPr lang="en-US" dirty="0" smtClean="0"/>
              <a:t>FT4/ TSH/ Sr. </a:t>
            </a:r>
            <a:r>
              <a:rPr lang="en-US" dirty="0" err="1" smtClean="0"/>
              <a:t>cortisol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LH/ FSH</a:t>
            </a:r>
          </a:p>
          <a:p>
            <a:pPr lvl="1"/>
            <a:r>
              <a:rPr lang="en-US" dirty="0" err="1" smtClean="0"/>
              <a:t>Estradiol</a:t>
            </a: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CHIEF COMPLAINTS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Mrs. </a:t>
            </a:r>
            <a:r>
              <a:rPr lang="en-US" dirty="0" err="1" smtClean="0"/>
              <a:t>Nallathangaal</a:t>
            </a:r>
            <a:r>
              <a:rPr lang="en-US" dirty="0" smtClean="0"/>
              <a:t>, 45 years old female presented to our hospital with chief C/O Loose stools for past 1 week</a:t>
            </a:r>
          </a:p>
          <a:p>
            <a:r>
              <a:rPr lang="en-US" dirty="0" smtClean="0"/>
              <a:t>Abdominal pain for 1 week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4746"/>
                <a:gridCol w="2834746"/>
                <a:gridCol w="283474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RESULT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REFERENCE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0.270-5.10 </a:t>
                      </a:r>
                      <a:r>
                        <a:rPr lang="en-US" dirty="0" err="1" smtClean="0"/>
                        <a:t>uIU</a:t>
                      </a:r>
                      <a:r>
                        <a:rPr lang="en-US" dirty="0" smtClean="0"/>
                        <a:t>/ml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FT4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0.93-1.70 </a:t>
                      </a:r>
                      <a:r>
                        <a:rPr lang="en-US" dirty="0" err="1" smtClean="0"/>
                        <a:t>ng</a:t>
                      </a:r>
                      <a:r>
                        <a:rPr lang="en-US" dirty="0" smtClean="0"/>
                        <a:t>/dl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CORTISOL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16.98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6.27-18.0ug/</a:t>
                      </a:r>
                      <a:r>
                        <a:rPr lang="en-US" dirty="0" err="1" smtClean="0"/>
                        <a:t>dL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0.609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2.4-12.6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mIU</a:t>
                      </a:r>
                      <a:r>
                        <a:rPr lang="en-US" baseline="0" dirty="0" smtClean="0"/>
                        <a:t>/ml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0.380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3.5-12.5 </a:t>
                      </a:r>
                      <a:r>
                        <a:rPr lang="en-US" baseline="0" dirty="0" err="1" smtClean="0"/>
                        <a:t>mIU</a:t>
                      </a:r>
                      <a:r>
                        <a:rPr lang="en-US" baseline="0" dirty="0" smtClean="0"/>
                        <a:t>/ml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PROLACTIN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0.608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4.79-23.3 </a:t>
                      </a:r>
                      <a:r>
                        <a:rPr lang="en-US" dirty="0" err="1" smtClean="0"/>
                        <a:t>ng</a:t>
                      </a:r>
                      <a:r>
                        <a:rPr lang="en-US" dirty="0" smtClean="0"/>
                        <a:t> /ml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ESTRADIOL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26.88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12.4- 233 pg/ml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MRI BRAIN - PITUITARY</a:t>
            </a:r>
            <a:endParaRPr lang="en-US" dirty="0"/>
          </a:p>
        </p:txBody>
      </p:sp>
      <p:pic>
        <p:nvPicPr>
          <p:cNvPr id="4" name="Content Placeholder 3" descr="IMG_20230613_20065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500174"/>
            <a:ext cx="8715435" cy="4898676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28632"/>
          </a:xfrm>
        </p:spPr>
        <p:txBody>
          <a:bodyPr/>
          <a:lstStyle/>
          <a:p>
            <a:r>
              <a:rPr lang="en-US" dirty="0" smtClean="0"/>
              <a:t>MRI BRAIN - PITUITARY</a:t>
            </a:r>
            <a:endParaRPr lang="en-US" dirty="0"/>
          </a:p>
        </p:txBody>
      </p:sp>
      <p:pic>
        <p:nvPicPr>
          <p:cNvPr id="4" name="Content Placeholder 3" descr="mri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1142984"/>
            <a:ext cx="5143536" cy="5357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HYPOGONADOTROPIC  HYPOGONADISM</a:t>
            </a:r>
          </a:p>
          <a:p>
            <a:r>
              <a:rPr lang="en-US" dirty="0" smtClean="0"/>
              <a:t>RELATIVE CENTRAL  HYPOCORTISOLISM</a:t>
            </a:r>
          </a:p>
          <a:p>
            <a:r>
              <a:rPr lang="en-US" dirty="0" smtClean="0"/>
              <a:t>SHEEHAN  SYNDROME</a:t>
            </a:r>
          </a:p>
          <a:p>
            <a:r>
              <a:rPr lang="en-US" dirty="0" smtClean="0"/>
              <a:t>? SHEEHAN  </a:t>
            </a:r>
            <a:r>
              <a:rPr lang="en-US" dirty="0" smtClean="0"/>
              <a:t>SYNDROME </a:t>
            </a:r>
            <a:r>
              <a:rPr lang="en-US" dirty="0" smtClean="0"/>
              <a:t>INDUCED  PANCYTOPENIA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 GIVEN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IV FLUIDS -  NS 2 pints/day</a:t>
            </a:r>
          </a:p>
          <a:p>
            <a:r>
              <a:rPr lang="en-US" dirty="0" smtClean="0"/>
              <a:t>Inj. Hydrocortisone  100mg iv </a:t>
            </a:r>
            <a:r>
              <a:rPr lang="en-US" dirty="0" err="1" smtClean="0"/>
              <a:t>tds</a:t>
            </a:r>
            <a:endParaRPr lang="en-US" dirty="0" smtClean="0"/>
          </a:p>
          <a:p>
            <a:r>
              <a:rPr lang="en-US" dirty="0" smtClean="0"/>
              <a:t>Inj. </a:t>
            </a:r>
            <a:r>
              <a:rPr lang="en-US" dirty="0" err="1" smtClean="0"/>
              <a:t>P</a:t>
            </a:r>
            <a:r>
              <a:rPr lang="en-US" dirty="0" err="1" smtClean="0"/>
              <a:t>antoprazole</a:t>
            </a:r>
            <a:r>
              <a:rPr lang="en-US" dirty="0" smtClean="0"/>
              <a:t> </a:t>
            </a:r>
            <a:r>
              <a:rPr lang="en-US" dirty="0" smtClean="0"/>
              <a:t>40mg iv </a:t>
            </a:r>
            <a:r>
              <a:rPr lang="en-US" dirty="0" err="1" smtClean="0"/>
              <a:t>bd</a:t>
            </a:r>
            <a:endParaRPr lang="en-US" dirty="0" smtClean="0"/>
          </a:p>
          <a:p>
            <a:r>
              <a:rPr lang="en-US" dirty="0" smtClean="0"/>
              <a:t>Cap. </a:t>
            </a:r>
            <a:r>
              <a:rPr lang="en-US" dirty="0" err="1" smtClean="0"/>
              <a:t>Bifilac</a:t>
            </a:r>
            <a:r>
              <a:rPr lang="en-US" dirty="0" smtClean="0"/>
              <a:t> </a:t>
            </a:r>
            <a:r>
              <a:rPr lang="en-US" dirty="0" err="1" smtClean="0"/>
              <a:t>bd</a:t>
            </a:r>
            <a:endParaRPr lang="en-US" dirty="0" smtClean="0"/>
          </a:p>
          <a:p>
            <a:r>
              <a:rPr lang="en-US" dirty="0" smtClean="0"/>
              <a:t>ORS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301625" y="1285861"/>
          <a:ext cx="8504239" cy="4609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6520"/>
                <a:gridCol w="1706520"/>
                <a:gridCol w="1734883"/>
                <a:gridCol w="1837096"/>
                <a:gridCol w="1519220"/>
              </a:tblGrid>
              <a:tr h="7693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 ADMISSION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AFTER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TREATMENT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09966">
                <a:tc>
                  <a:txBody>
                    <a:bodyPr/>
                    <a:lstStyle/>
                    <a:p>
                      <a:r>
                        <a:rPr lang="en-US" dirty="0" smtClean="0"/>
                        <a:t>TOTAL COUNT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4000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8600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48552">
                <a:tc>
                  <a:txBody>
                    <a:bodyPr/>
                    <a:lstStyle/>
                    <a:p>
                      <a:r>
                        <a:rPr lang="en-US" dirty="0" smtClean="0"/>
                        <a:t>HB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6.4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5.9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48552">
                <a:tc>
                  <a:txBody>
                    <a:bodyPr/>
                    <a:lstStyle/>
                    <a:p>
                      <a:r>
                        <a:rPr lang="en-US" dirty="0" smtClean="0"/>
                        <a:t>PCV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</a:tr>
              <a:tr h="609966">
                <a:tc>
                  <a:txBody>
                    <a:bodyPr/>
                    <a:lstStyle/>
                    <a:p>
                      <a:r>
                        <a:rPr lang="en-US" dirty="0" smtClean="0"/>
                        <a:t>PLATELET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59,000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64000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81,000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1.03 </a:t>
                      </a:r>
                      <a:r>
                        <a:rPr lang="en-US" dirty="0" err="1" smtClean="0">
                          <a:solidFill>
                            <a:srgbClr val="00B050"/>
                          </a:solidFill>
                        </a:rPr>
                        <a:t>lakh</a:t>
                      </a:r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 cells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48552">
                <a:tc>
                  <a:txBody>
                    <a:bodyPr/>
                    <a:lstStyle/>
                    <a:p>
                      <a:r>
                        <a:rPr lang="en-US" dirty="0" smtClean="0"/>
                        <a:t>RBS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169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48552">
                <a:tc>
                  <a:txBody>
                    <a:bodyPr/>
                    <a:lstStyle/>
                    <a:p>
                      <a:r>
                        <a:rPr lang="en-US" dirty="0" smtClean="0"/>
                        <a:t>UREA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48552">
                <a:tc>
                  <a:txBody>
                    <a:bodyPr/>
                    <a:lstStyle/>
                    <a:p>
                      <a:r>
                        <a:rPr lang="en-US" dirty="0" smtClean="0"/>
                        <a:t>CREATININE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48552">
                <a:tc>
                  <a:txBody>
                    <a:bodyPr/>
                    <a:lstStyle/>
                    <a:p>
                      <a:r>
                        <a:rPr lang="en-US" dirty="0" smtClean="0"/>
                        <a:t>SODIUM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132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48552">
                <a:tc>
                  <a:txBody>
                    <a:bodyPr/>
                    <a:lstStyle/>
                    <a:p>
                      <a:r>
                        <a:rPr lang="en-US" dirty="0" smtClean="0"/>
                        <a:t>POTASSIUM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14414" y="6000768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Counts started increasing without Blood products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shot_2023-06-13-15-07-52-211-edit_com.android.chrome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00100" y="1428736"/>
            <a:ext cx="6929486" cy="52174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Screenshot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714480" y="1214422"/>
            <a:ext cx="5429288" cy="51878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 OF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To Insist the Importance of History taking</a:t>
            </a:r>
          </a:p>
          <a:p>
            <a:r>
              <a:rPr lang="en-US" dirty="0" smtClean="0"/>
              <a:t>Importance of General Physical Examination</a:t>
            </a:r>
          </a:p>
          <a:p>
            <a:r>
              <a:rPr lang="en-US" dirty="0" smtClean="0"/>
              <a:t>To </a:t>
            </a:r>
            <a:r>
              <a:rPr lang="en-US" dirty="0" err="1" smtClean="0"/>
              <a:t>disuss</a:t>
            </a:r>
            <a:r>
              <a:rPr lang="en-US" dirty="0" smtClean="0"/>
              <a:t> The Rare cause of </a:t>
            </a:r>
            <a:r>
              <a:rPr lang="en-US" dirty="0" err="1" smtClean="0"/>
              <a:t>Pancytopenia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PRESENTING ILLNESS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Patient was apparently normal before one week, then she developed Loose stools – 5-6 episodes/day</a:t>
            </a:r>
          </a:p>
          <a:p>
            <a:pPr>
              <a:buNone/>
            </a:pPr>
            <a:r>
              <a:rPr lang="en-US" dirty="0" smtClean="0"/>
              <a:t>                                                         watery consistency</a:t>
            </a:r>
          </a:p>
          <a:p>
            <a:pPr>
              <a:buNone/>
            </a:pPr>
            <a:r>
              <a:rPr lang="en-US" dirty="0" smtClean="0"/>
              <a:t>                                                         not blood stained</a:t>
            </a:r>
          </a:p>
          <a:p>
            <a:pPr>
              <a:buNone/>
            </a:pPr>
            <a:r>
              <a:rPr lang="en-US" dirty="0" smtClean="0"/>
              <a:t>                                                         </a:t>
            </a:r>
            <a:r>
              <a:rPr lang="en-US" dirty="0" err="1" smtClean="0"/>
              <a:t>a/w</a:t>
            </a:r>
            <a:r>
              <a:rPr lang="en-US" dirty="0" smtClean="0"/>
              <a:t> abdominal pain</a:t>
            </a:r>
          </a:p>
          <a:p>
            <a:r>
              <a:rPr lang="en-US" dirty="0" smtClean="0"/>
              <a:t>H/O loss of appetite +</a:t>
            </a:r>
          </a:p>
          <a:p>
            <a:r>
              <a:rPr lang="en-US" dirty="0" smtClean="0"/>
              <a:t>H/O easy </a:t>
            </a:r>
            <a:r>
              <a:rPr lang="en-US" dirty="0" err="1" smtClean="0"/>
              <a:t>fatiguability</a:t>
            </a:r>
            <a:r>
              <a:rPr lang="en-US" dirty="0" smtClean="0"/>
              <a:t> +</a:t>
            </a:r>
          </a:p>
          <a:p>
            <a:r>
              <a:rPr lang="en-US" dirty="0" smtClean="0"/>
              <a:t>H/O breathlessness on exertion +</a:t>
            </a:r>
          </a:p>
          <a:p>
            <a:r>
              <a:rPr lang="en-US" dirty="0" smtClean="0"/>
              <a:t>No H/O vomiting</a:t>
            </a:r>
          </a:p>
          <a:p>
            <a:r>
              <a:rPr lang="en-US" dirty="0" smtClean="0"/>
              <a:t>No H/O fever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            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PRESENTING ILLNESS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 H/O giddiness</a:t>
            </a:r>
          </a:p>
          <a:p>
            <a:r>
              <a:rPr lang="en-US" dirty="0" smtClean="0"/>
              <a:t>No H/O chest pain / palpitations</a:t>
            </a:r>
          </a:p>
          <a:p>
            <a:r>
              <a:rPr lang="en-US" dirty="0" smtClean="0"/>
              <a:t>No H/O reduced urine output</a:t>
            </a:r>
          </a:p>
          <a:p>
            <a:r>
              <a:rPr lang="en-US" dirty="0" smtClean="0"/>
              <a:t>No H/O yellowish discoloration of eyes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She is N/K/C/O – HTN/ DM/ TB/ BA/ CAD/ Thyroid / Seizure disorder</a:t>
            </a:r>
          </a:p>
          <a:p>
            <a:r>
              <a:rPr lang="en-US" dirty="0" smtClean="0"/>
              <a:t>No previous Blood transfusions</a:t>
            </a:r>
          </a:p>
          <a:p>
            <a:r>
              <a:rPr lang="en-US" dirty="0" smtClean="0"/>
              <a:t>No H/O any surgeries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 relevant family history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Consumes mixed diet</a:t>
            </a:r>
          </a:p>
          <a:p>
            <a:r>
              <a:rPr lang="en-US" dirty="0" smtClean="0"/>
              <a:t>Bowel and bladder habits were normal</a:t>
            </a:r>
          </a:p>
          <a:p>
            <a:r>
              <a:rPr lang="en-US" dirty="0" smtClean="0"/>
              <a:t>No adverse social habits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H/O multiple </a:t>
            </a:r>
            <a:r>
              <a:rPr lang="en-US" dirty="0" smtClean="0"/>
              <a:t>hospitalizations </a:t>
            </a:r>
            <a:r>
              <a:rPr lang="en-US" dirty="0" smtClean="0"/>
              <a:t>for </a:t>
            </a:r>
            <a:r>
              <a:rPr lang="en-US" dirty="0" err="1" smtClean="0"/>
              <a:t>intercurrent</a:t>
            </a:r>
            <a:r>
              <a:rPr lang="en-US" dirty="0" smtClean="0"/>
              <a:t> illness present.</a:t>
            </a:r>
          </a:p>
          <a:p>
            <a:r>
              <a:rPr lang="en-US" dirty="0" smtClean="0"/>
              <a:t>For which she was treated with IV Fluids and supportive </a:t>
            </a:r>
            <a:r>
              <a:rPr lang="en-US" dirty="0" smtClean="0"/>
              <a:t>management.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MENSTRUAL &amp; OBSTETRIC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P4L4A0 </a:t>
            </a:r>
            <a:r>
              <a:rPr lang="en-US" dirty="0" smtClean="0"/>
              <a:t>– FTNVD</a:t>
            </a:r>
          </a:p>
          <a:p>
            <a:r>
              <a:rPr lang="en-US" dirty="0" smtClean="0"/>
              <a:t>LCB – 25 years back</a:t>
            </a:r>
          </a:p>
          <a:p>
            <a:r>
              <a:rPr lang="en-US" dirty="0" smtClean="0"/>
              <a:t>Sterilization not done</a:t>
            </a:r>
          </a:p>
          <a:p>
            <a:r>
              <a:rPr lang="en-US" dirty="0" smtClean="0"/>
              <a:t>Amenorrhea for past 25 years</a:t>
            </a:r>
          </a:p>
          <a:p>
            <a:r>
              <a:rPr lang="en-US" dirty="0" smtClean="0"/>
              <a:t>LMP – not </a:t>
            </a:r>
            <a:r>
              <a:rPr lang="en-US" dirty="0" smtClean="0"/>
              <a:t>known</a:t>
            </a:r>
          </a:p>
          <a:p>
            <a:r>
              <a:rPr lang="en-US" dirty="0" smtClean="0"/>
              <a:t>History S/O post-partum hemorrhage +</a:t>
            </a:r>
            <a:endParaRPr lang="en-US" dirty="0" smtClean="0"/>
          </a:p>
          <a:p>
            <a:r>
              <a:rPr lang="en-US" dirty="0" smtClean="0"/>
              <a:t>H/O </a:t>
            </a:r>
            <a:r>
              <a:rPr lang="en-US" dirty="0" err="1" smtClean="0"/>
              <a:t>lactational</a:t>
            </a:r>
            <a:r>
              <a:rPr lang="en-US" dirty="0" smtClean="0"/>
              <a:t> failure for last child +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289</TotalTime>
  <Words>652</Words>
  <Application>Microsoft Office PowerPoint</Application>
  <PresentationFormat>On-screen Show (4:3)</PresentationFormat>
  <Paragraphs>211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Civic</vt:lpstr>
      <vt:lpstr>THE MASTER’S ROLE IN PANCYTOPENIA</vt:lpstr>
      <vt:lpstr>CHIEF COMPLAINTS</vt:lpstr>
      <vt:lpstr>HISTORY OF PRESENTING ILLNESS</vt:lpstr>
      <vt:lpstr>HISTORY OF PRESENTING ILLNESS</vt:lpstr>
      <vt:lpstr>PAST HISTORY</vt:lpstr>
      <vt:lpstr>FAMILY HISTORY</vt:lpstr>
      <vt:lpstr>PERSONAL HISTORY</vt:lpstr>
      <vt:lpstr>TREATMENT HISTORY</vt:lpstr>
      <vt:lpstr>MENSTRUAL &amp; OBSTETRIC HISTORY</vt:lpstr>
      <vt:lpstr>GENERAL EXAMINATION</vt:lpstr>
      <vt:lpstr>Slide 11</vt:lpstr>
      <vt:lpstr>Slide 12</vt:lpstr>
      <vt:lpstr>VITALS</vt:lpstr>
      <vt:lpstr>SYSTEMIC EXAMINATION</vt:lpstr>
      <vt:lpstr>INVESTIGATIONS</vt:lpstr>
      <vt:lpstr>PERIPHERAL SMEAR </vt:lpstr>
      <vt:lpstr>PROVISIONAL DIAGNOSIS</vt:lpstr>
      <vt:lpstr>USG ABDOMEN &amp; PELVIS</vt:lpstr>
      <vt:lpstr>ENDOCRINOLOGIST OPINION</vt:lpstr>
      <vt:lpstr>Slide 20</vt:lpstr>
      <vt:lpstr>MRI BRAIN - PITUITARY</vt:lpstr>
      <vt:lpstr>MRI BRAIN - PITUITARY</vt:lpstr>
      <vt:lpstr>FINAL DIAGNOSIS</vt:lpstr>
      <vt:lpstr>TREATMENT  GIVEN</vt:lpstr>
      <vt:lpstr>PROGRESS</vt:lpstr>
      <vt:lpstr>Slide 26</vt:lpstr>
      <vt:lpstr>Slide 27</vt:lpstr>
      <vt:lpstr>AIM OF PRESENTATION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RARE PRESENTATION OF PANCYTOPENIA</dc:title>
  <dc:creator>Admin</dc:creator>
  <cp:lastModifiedBy>Admin</cp:lastModifiedBy>
  <cp:revision>14</cp:revision>
  <dcterms:created xsi:type="dcterms:W3CDTF">2023-06-11T12:32:35Z</dcterms:created>
  <dcterms:modified xsi:type="dcterms:W3CDTF">2023-06-13T17:08:23Z</dcterms:modified>
</cp:coreProperties>
</file>