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7" name="Google Shape;58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3" name="Google Shape;59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5" name="Google Shape;60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1" name="Google Shape;61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7" name="Google Shape;61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4" name="Google Shape;62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0" name="Google Shape;63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6" name="Google Shape;63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1" name="Google Shape;64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0" name="Google Shape;54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7" name="Google Shape;64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3" name="Google Shape;65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8" name="Google Shape;65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9" name="Google Shape;669;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4" name="Google Shape;67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9" name="Google Shape;67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4" name="Google Shape;68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9" name="Google Shape;68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4" name="Google Shape;694;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9" name="Google Shape;699;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4" name="Google Shape;70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0" name="Google Shape;71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6" name="Google Shape;71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1" name="Google Shape;72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3" name="Google Shape;73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9" name="Google Shape;73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4" name="Google Shape;74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0" name="Google Shape;750;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2" name="Google Shape;55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6" name="Google Shape;756;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2" name="Google Shape;762;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7" name="Google Shape;76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3" name="Google Shape;773;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8" name="Google Shape;77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3" name="Google Shape;783;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6" name="Google Shape;796;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7" name="Google Shape;55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2" name="Google Shape;56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9" name="Google Shape;56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4" name="Google Shape;57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1" name="Shape 491"/>
        <p:cNvGrpSpPr/>
        <p:nvPr/>
      </p:nvGrpSpPr>
      <p:grpSpPr>
        <a:xfrm>
          <a:off x="0" y="0"/>
          <a:ext cx="0" cy="0"/>
          <a:chOff x="0" y="0"/>
          <a:chExt cx="0" cy="0"/>
        </a:xfrm>
      </p:grpSpPr>
      <p:sp>
        <p:nvSpPr>
          <p:cNvPr id="492" name="Google Shape;492;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5200"/>
              <a:buNone/>
              <a:defRPr sz="5200"/>
            </a:lvl1pPr>
            <a:lvl2pPr lvl="1" rtl="0" algn="ctr">
              <a:lnSpc>
                <a:spcPct val="100000"/>
              </a:lnSpc>
              <a:spcBef>
                <a:spcPts val="0"/>
              </a:spcBef>
              <a:spcAft>
                <a:spcPts val="0"/>
              </a:spcAft>
              <a:buSzPts val="5200"/>
              <a:buNone/>
              <a:defRPr sz="5200"/>
            </a:lvl2pPr>
            <a:lvl3pPr lvl="2" rtl="0" algn="ctr">
              <a:lnSpc>
                <a:spcPct val="100000"/>
              </a:lnSpc>
              <a:spcBef>
                <a:spcPts val="0"/>
              </a:spcBef>
              <a:spcAft>
                <a:spcPts val="0"/>
              </a:spcAft>
              <a:buSzPts val="5200"/>
              <a:buNone/>
              <a:defRPr sz="5200"/>
            </a:lvl3pPr>
            <a:lvl4pPr lvl="3" rtl="0" algn="ctr">
              <a:lnSpc>
                <a:spcPct val="100000"/>
              </a:lnSpc>
              <a:spcBef>
                <a:spcPts val="0"/>
              </a:spcBef>
              <a:spcAft>
                <a:spcPts val="0"/>
              </a:spcAft>
              <a:buSzPts val="5200"/>
              <a:buNone/>
              <a:defRPr sz="5200"/>
            </a:lvl4pPr>
            <a:lvl5pPr lvl="4" rtl="0" algn="ctr">
              <a:lnSpc>
                <a:spcPct val="100000"/>
              </a:lnSpc>
              <a:spcBef>
                <a:spcPts val="0"/>
              </a:spcBef>
              <a:spcAft>
                <a:spcPts val="0"/>
              </a:spcAft>
              <a:buSzPts val="5200"/>
              <a:buNone/>
              <a:defRPr sz="5200"/>
            </a:lvl5pPr>
            <a:lvl6pPr lvl="5" rtl="0" algn="ctr">
              <a:lnSpc>
                <a:spcPct val="100000"/>
              </a:lnSpc>
              <a:spcBef>
                <a:spcPts val="0"/>
              </a:spcBef>
              <a:spcAft>
                <a:spcPts val="0"/>
              </a:spcAft>
              <a:buSzPts val="5200"/>
              <a:buNone/>
              <a:defRPr sz="5200"/>
            </a:lvl6pPr>
            <a:lvl7pPr lvl="6" rtl="0" algn="ctr">
              <a:lnSpc>
                <a:spcPct val="100000"/>
              </a:lnSpc>
              <a:spcBef>
                <a:spcPts val="0"/>
              </a:spcBef>
              <a:spcAft>
                <a:spcPts val="0"/>
              </a:spcAft>
              <a:buSzPts val="5200"/>
              <a:buNone/>
              <a:defRPr sz="5200"/>
            </a:lvl7pPr>
            <a:lvl8pPr lvl="7" rtl="0" algn="ctr">
              <a:lnSpc>
                <a:spcPct val="100000"/>
              </a:lnSpc>
              <a:spcBef>
                <a:spcPts val="0"/>
              </a:spcBef>
              <a:spcAft>
                <a:spcPts val="0"/>
              </a:spcAft>
              <a:buSzPts val="5200"/>
              <a:buNone/>
              <a:defRPr sz="5200"/>
            </a:lvl8pPr>
            <a:lvl9pPr lvl="8" rtl="0" algn="ctr">
              <a:lnSpc>
                <a:spcPct val="100000"/>
              </a:lnSpc>
              <a:spcBef>
                <a:spcPts val="0"/>
              </a:spcBef>
              <a:spcAft>
                <a:spcPts val="0"/>
              </a:spcAft>
              <a:buSzPts val="5200"/>
              <a:buNone/>
              <a:defRPr sz="5200"/>
            </a:lvl9pPr>
          </a:lstStyle>
          <a:p/>
        </p:txBody>
      </p:sp>
      <p:sp>
        <p:nvSpPr>
          <p:cNvPr id="493" name="Google Shape;493;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4" name="Google Shape;494;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5" name="Shape 525"/>
        <p:cNvGrpSpPr/>
        <p:nvPr/>
      </p:nvGrpSpPr>
      <p:grpSpPr>
        <a:xfrm>
          <a:off x="0" y="0"/>
          <a:ext cx="0" cy="0"/>
          <a:chOff x="0" y="0"/>
          <a:chExt cx="0" cy="0"/>
        </a:xfrm>
      </p:grpSpPr>
      <p:sp>
        <p:nvSpPr>
          <p:cNvPr id="526" name="Google Shape;526;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rtl="0" algn="l">
              <a:lnSpc>
                <a:spcPct val="100000"/>
              </a:lnSpc>
              <a:spcBef>
                <a:spcPts val="0"/>
              </a:spcBef>
              <a:spcAft>
                <a:spcPts val="0"/>
              </a:spcAft>
              <a:buSzPts val="1800"/>
              <a:buNone/>
              <a:defRPr/>
            </a:lvl1pPr>
          </a:lstStyle>
          <a:p/>
        </p:txBody>
      </p:sp>
      <p:sp>
        <p:nvSpPr>
          <p:cNvPr id="527" name="Google Shape;52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8" name="Shape 528"/>
        <p:cNvGrpSpPr/>
        <p:nvPr/>
      </p:nvGrpSpPr>
      <p:grpSpPr>
        <a:xfrm>
          <a:off x="0" y="0"/>
          <a:ext cx="0" cy="0"/>
          <a:chOff x="0" y="0"/>
          <a:chExt cx="0" cy="0"/>
        </a:xfrm>
      </p:grpSpPr>
      <p:sp>
        <p:nvSpPr>
          <p:cNvPr id="529" name="Google Shape;529;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530" name="Google Shape;530;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rtl="0" algn="ctr">
              <a:lnSpc>
                <a:spcPct val="115000"/>
              </a:lnSpc>
              <a:spcBef>
                <a:spcPts val="0"/>
              </a:spcBef>
              <a:spcAft>
                <a:spcPts val="0"/>
              </a:spcAft>
              <a:buSzPts val="1800"/>
              <a:buChar char="●"/>
              <a:defRPr/>
            </a:lvl1pPr>
            <a:lvl2pPr indent="-317500" lvl="1" marL="914400" rtl="0" algn="ctr">
              <a:lnSpc>
                <a:spcPct val="115000"/>
              </a:lnSpc>
              <a:spcBef>
                <a:spcPts val="0"/>
              </a:spcBef>
              <a:spcAft>
                <a:spcPts val="0"/>
              </a:spcAft>
              <a:buSzPts val="1400"/>
              <a:buChar char="○"/>
              <a:defRPr/>
            </a:lvl2pPr>
            <a:lvl3pPr indent="-317500" lvl="2" marL="1371600" rtl="0" algn="ctr">
              <a:lnSpc>
                <a:spcPct val="115000"/>
              </a:lnSpc>
              <a:spcBef>
                <a:spcPts val="0"/>
              </a:spcBef>
              <a:spcAft>
                <a:spcPts val="0"/>
              </a:spcAft>
              <a:buSzPts val="1400"/>
              <a:buChar char="■"/>
              <a:defRPr/>
            </a:lvl3pPr>
            <a:lvl4pPr indent="-317500" lvl="3" marL="1828800" rtl="0" algn="ctr">
              <a:lnSpc>
                <a:spcPct val="115000"/>
              </a:lnSpc>
              <a:spcBef>
                <a:spcPts val="0"/>
              </a:spcBef>
              <a:spcAft>
                <a:spcPts val="0"/>
              </a:spcAft>
              <a:buSzPts val="1400"/>
              <a:buChar char="●"/>
              <a:defRPr/>
            </a:lvl4pPr>
            <a:lvl5pPr indent="-317500" lvl="4" marL="2286000" rtl="0" algn="ctr">
              <a:lnSpc>
                <a:spcPct val="115000"/>
              </a:lnSpc>
              <a:spcBef>
                <a:spcPts val="0"/>
              </a:spcBef>
              <a:spcAft>
                <a:spcPts val="0"/>
              </a:spcAft>
              <a:buSzPts val="1400"/>
              <a:buChar char="○"/>
              <a:defRPr/>
            </a:lvl5pPr>
            <a:lvl6pPr indent="-317500" lvl="5" marL="2743200" rtl="0" algn="ctr">
              <a:lnSpc>
                <a:spcPct val="115000"/>
              </a:lnSpc>
              <a:spcBef>
                <a:spcPts val="0"/>
              </a:spcBef>
              <a:spcAft>
                <a:spcPts val="0"/>
              </a:spcAft>
              <a:buSzPts val="1400"/>
              <a:buChar char="■"/>
              <a:defRPr/>
            </a:lvl6pPr>
            <a:lvl7pPr indent="-317500" lvl="6" marL="3200400" rtl="0" algn="ctr">
              <a:lnSpc>
                <a:spcPct val="115000"/>
              </a:lnSpc>
              <a:spcBef>
                <a:spcPts val="0"/>
              </a:spcBef>
              <a:spcAft>
                <a:spcPts val="0"/>
              </a:spcAft>
              <a:buSzPts val="1400"/>
              <a:buChar char="●"/>
              <a:defRPr/>
            </a:lvl7pPr>
            <a:lvl8pPr indent="-317500" lvl="7" marL="3657600" rtl="0" algn="ctr">
              <a:lnSpc>
                <a:spcPct val="115000"/>
              </a:lnSpc>
              <a:spcBef>
                <a:spcPts val="0"/>
              </a:spcBef>
              <a:spcAft>
                <a:spcPts val="0"/>
              </a:spcAft>
              <a:buSzPts val="1400"/>
              <a:buChar char="○"/>
              <a:defRPr/>
            </a:lvl8pPr>
            <a:lvl9pPr indent="-317500" lvl="8" marL="4114800" rtl="0" algn="ctr">
              <a:lnSpc>
                <a:spcPct val="115000"/>
              </a:lnSpc>
              <a:spcBef>
                <a:spcPts val="0"/>
              </a:spcBef>
              <a:spcAft>
                <a:spcPts val="0"/>
              </a:spcAft>
              <a:buSzPts val="1400"/>
              <a:buChar char="■"/>
              <a:defRPr/>
            </a:lvl9pPr>
          </a:lstStyle>
          <a:p/>
        </p:txBody>
      </p:sp>
      <p:sp>
        <p:nvSpPr>
          <p:cNvPr id="531" name="Google Shape;531;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95" name="Shape 495"/>
        <p:cNvGrpSpPr/>
        <p:nvPr/>
      </p:nvGrpSpPr>
      <p:grpSpPr>
        <a:xfrm>
          <a:off x="0" y="0"/>
          <a:ext cx="0" cy="0"/>
          <a:chOff x="0" y="0"/>
          <a:chExt cx="0" cy="0"/>
        </a:xfrm>
      </p:grpSpPr>
      <p:sp>
        <p:nvSpPr>
          <p:cNvPr id="496" name="Google Shape;49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497" name="Google Shape;49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0"/>
              </a:spcBef>
              <a:spcAft>
                <a:spcPts val="0"/>
              </a:spcAft>
              <a:buSzPts val="1400"/>
              <a:buChar char="○"/>
              <a:defRPr/>
            </a:lvl2pPr>
            <a:lvl3pPr indent="-317500" lvl="2" marL="1371600" rtl="0" algn="l">
              <a:lnSpc>
                <a:spcPct val="115000"/>
              </a:lnSpc>
              <a:spcBef>
                <a:spcPts val="0"/>
              </a:spcBef>
              <a:spcAft>
                <a:spcPts val="0"/>
              </a:spcAft>
              <a:buSzPts val="1400"/>
              <a:buChar char="■"/>
              <a:defRPr/>
            </a:lvl3pPr>
            <a:lvl4pPr indent="-317500" lvl="3" marL="1828800" rtl="0" algn="l">
              <a:lnSpc>
                <a:spcPct val="115000"/>
              </a:lnSpc>
              <a:spcBef>
                <a:spcPts val="0"/>
              </a:spcBef>
              <a:spcAft>
                <a:spcPts val="0"/>
              </a:spcAft>
              <a:buSzPts val="1400"/>
              <a:buChar char="●"/>
              <a:defRPr/>
            </a:lvl4pPr>
            <a:lvl5pPr indent="-317500" lvl="4" marL="2286000" rtl="0" algn="l">
              <a:lnSpc>
                <a:spcPct val="115000"/>
              </a:lnSpc>
              <a:spcBef>
                <a:spcPts val="0"/>
              </a:spcBef>
              <a:spcAft>
                <a:spcPts val="0"/>
              </a:spcAft>
              <a:buSzPts val="1400"/>
              <a:buChar char="○"/>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498" name="Google Shape;498;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9" name="Shape 499"/>
        <p:cNvGrpSpPr/>
        <p:nvPr/>
      </p:nvGrpSpPr>
      <p:grpSpPr>
        <a:xfrm>
          <a:off x="0" y="0"/>
          <a:ext cx="0" cy="0"/>
          <a:chOff x="0" y="0"/>
          <a:chExt cx="0" cy="0"/>
        </a:xfrm>
      </p:grpSpPr>
      <p:sp>
        <p:nvSpPr>
          <p:cNvPr id="500" name="Google Shape;500;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rtl="0" algn="ctr">
              <a:lnSpc>
                <a:spcPct val="100000"/>
              </a:lnSpc>
              <a:spcBef>
                <a:spcPts val="0"/>
              </a:spcBef>
              <a:spcAft>
                <a:spcPts val="0"/>
              </a:spcAft>
              <a:buSzPts val="3600"/>
              <a:buNone/>
              <a:defRPr sz="36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501" name="Google Shape;501;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2" name="Shape 502"/>
        <p:cNvGrpSpPr/>
        <p:nvPr/>
      </p:nvGrpSpPr>
      <p:grpSpPr>
        <a:xfrm>
          <a:off x="0" y="0"/>
          <a:ext cx="0" cy="0"/>
          <a:chOff x="0" y="0"/>
          <a:chExt cx="0" cy="0"/>
        </a:xfrm>
      </p:grpSpPr>
      <p:sp>
        <p:nvSpPr>
          <p:cNvPr id="503" name="Google Shape;50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4" name="Shape 504"/>
        <p:cNvGrpSpPr/>
        <p:nvPr/>
      </p:nvGrpSpPr>
      <p:grpSpPr>
        <a:xfrm>
          <a:off x="0" y="0"/>
          <a:ext cx="0" cy="0"/>
          <a:chOff x="0" y="0"/>
          <a:chExt cx="0" cy="0"/>
        </a:xfrm>
      </p:grpSpPr>
      <p:sp>
        <p:nvSpPr>
          <p:cNvPr id="505" name="Google Shape;505;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506" name="Google Shape;50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07" name="Shape 507"/>
        <p:cNvGrpSpPr/>
        <p:nvPr/>
      </p:nvGrpSpPr>
      <p:grpSpPr>
        <a:xfrm>
          <a:off x="0" y="0"/>
          <a:ext cx="0" cy="0"/>
          <a:chOff x="0" y="0"/>
          <a:chExt cx="0" cy="0"/>
        </a:xfrm>
      </p:grpSpPr>
      <p:sp>
        <p:nvSpPr>
          <p:cNvPr id="508" name="Google Shape;50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509" name="Google Shape;509;p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510" name="Google Shape;510;p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511" name="Google Shape;51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12" name="Shape 512"/>
        <p:cNvGrpSpPr/>
        <p:nvPr/>
      </p:nvGrpSpPr>
      <p:grpSpPr>
        <a:xfrm>
          <a:off x="0" y="0"/>
          <a:ext cx="0" cy="0"/>
          <a:chOff x="0" y="0"/>
          <a:chExt cx="0" cy="0"/>
        </a:xfrm>
      </p:grpSpPr>
      <p:sp>
        <p:nvSpPr>
          <p:cNvPr id="513" name="Google Shape;513;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rtl="0" algn="l">
              <a:lnSpc>
                <a:spcPct val="100000"/>
              </a:lnSpc>
              <a:spcBef>
                <a:spcPts val="0"/>
              </a:spcBef>
              <a:spcAft>
                <a:spcPts val="0"/>
              </a:spcAft>
              <a:buSzPts val="2400"/>
              <a:buNone/>
              <a:defRPr sz="2400"/>
            </a:lvl1pPr>
            <a:lvl2pPr lvl="1" rtl="0" algn="l">
              <a:lnSpc>
                <a:spcPct val="100000"/>
              </a:lnSpc>
              <a:spcBef>
                <a:spcPts val="0"/>
              </a:spcBef>
              <a:spcAft>
                <a:spcPts val="0"/>
              </a:spcAft>
              <a:buSzPts val="2400"/>
              <a:buNone/>
              <a:defRPr sz="2400"/>
            </a:lvl2pPr>
            <a:lvl3pPr lvl="2" rtl="0" algn="l">
              <a:lnSpc>
                <a:spcPct val="100000"/>
              </a:lnSpc>
              <a:spcBef>
                <a:spcPts val="0"/>
              </a:spcBef>
              <a:spcAft>
                <a:spcPts val="0"/>
              </a:spcAft>
              <a:buSzPts val="2400"/>
              <a:buNone/>
              <a:defRPr sz="2400"/>
            </a:lvl3pPr>
            <a:lvl4pPr lvl="3" rtl="0" algn="l">
              <a:lnSpc>
                <a:spcPct val="100000"/>
              </a:lnSpc>
              <a:spcBef>
                <a:spcPts val="0"/>
              </a:spcBef>
              <a:spcAft>
                <a:spcPts val="0"/>
              </a:spcAft>
              <a:buSzPts val="2400"/>
              <a:buNone/>
              <a:defRPr sz="2400"/>
            </a:lvl4pPr>
            <a:lvl5pPr lvl="4" rtl="0" algn="l">
              <a:lnSpc>
                <a:spcPct val="100000"/>
              </a:lnSpc>
              <a:spcBef>
                <a:spcPts val="0"/>
              </a:spcBef>
              <a:spcAft>
                <a:spcPts val="0"/>
              </a:spcAft>
              <a:buSzPts val="2400"/>
              <a:buNone/>
              <a:defRPr sz="2400"/>
            </a:lvl5pPr>
            <a:lvl6pPr lvl="5" rtl="0" algn="l">
              <a:lnSpc>
                <a:spcPct val="100000"/>
              </a:lnSpc>
              <a:spcBef>
                <a:spcPts val="0"/>
              </a:spcBef>
              <a:spcAft>
                <a:spcPts val="0"/>
              </a:spcAft>
              <a:buSzPts val="2400"/>
              <a:buNone/>
              <a:defRPr sz="2400"/>
            </a:lvl6pPr>
            <a:lvl7pPr lvl="6" rtl="0" algn="l">
              <a:lnSpc>
                <a:spcPct val="100000"/>
              </a:lnSpc>
              <a:spcBef>
                <a:spcPts val="0"/>
              </a:spcBef>
              <a:spcAft>
                <a:spcPts val="0"/>
              </a:spcAft>
              <a:buSzPts val="2400"/>
              <a:buNone/>
              <a:defRPr sz="2400"/>
            </a:lvl7pPr>
            <a:lvl8pPr lvl="7" rtl="0" algn="l">
              <a:lnSpc>
                <a:spcPct val="100000"/>
              </a:lnSpc>
              <a:spcBef>
                <a:spcPts val="0"/>
              </a:spcBef>
              <a:spcAft>
                <a:spcPts val="0"/>
              </a:spcAft>
              <a:buSzPts val="2400"/>
              <a:buNone/>
              <a:defRPr sz="2400"/>
            </a:lvl8pPr>
            <a:lvl9pPr lvl="8" rtl="0" algn="l">
              <a:lnSpc>
                <a:spcPct val="100000"/>
              </a:lnSpc>
              <a:spcBef>
                <a:spcPts val="0"/>
              </a:spcBef>
              <a:spcAft>
                <a:spcPts val="0"/>
              </a:spcAft>
              <a:buSzPts val="2400"/>
              <a:buNone/>
              <a:defRPr sz="2400"/>
            </a:lvl9pPr>
          </a:lstStyle>
          <a:p/>
        </p:txBody>
      </p:sp>
      <p:sp>
        <p:nvSpPr>
          <p:cNvPr id="514" name="Google Shape;514;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rtl="0" algn="l">
              <a:lnSpc>
                <a:spcPct val="115000"/>
              </a:lnSpc>
              <a:spcBef>
                <a:spcPts val="0"/>
              </a:spcBef>
              <a:spcAft>
                <a:spcPts val="0"/>
              </a:spcAft>
              <a:buSzPts val="1200"/>
              <a:buChar char="●"/>
              <a:defRPr sz="12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515" name="Google Shape;515;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16" name="Shape 516"/>
        <p:cNvGrpSpPr/>
        <p:nvPr/>
      </p:nvGrpSpPr>
      <p:grpSpPr>
        <a:xfrm>
          <a:off x="0" y="0"/>
          <a:ext cx="0" cy="0"/>
          <a:chOff x="0" y="0"/>
          <a:chExt cx="0" cy="0"/>
        </a:xfrm>
      </p:grpSpPr>
      <p:sp>
        <p:nvSpPr>
          <p:cNvPr id="517" name="Google Shape;517;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rtl="0" algn="l">
              <a:lnSpc>
                <a:spcPct val="100000"/>
              </a:lnSpc>
              <a:spcBef>
                <a:spcPts val="0"/>
              </a:spcBef>
              <a:spcAft>
                <a:spcPts val="0"/>
              </a:spcAft>
              <a:buSzPts val="4800"/>
              <a:buNone/>
              <a:defRPr sz="4800"/>
            </a:lvl1pPr>
            <a:lvl2pPr lvl="1" rtl="0" algn="l">
              <a:lnSpc>
                <a:spcPct val="100000"/>
              </a:lnSpc>
              <a:spcBef>
                <a:spcPts val="0"/>
              </a:spcBef>
              <a:spcAft>
                <a:spcPts val="0"/>
              </a:spcAft>
              <a:buSzPts val="4800"/>
              <a:buNone/>
              <a:defRPr sz="4800"/>
            </a:lvl2pPr>
            <a:lvl3pPr lvl="2" rtl="0" algn="l">
              <a:lnSpc>
                <a:spcPct val="100000"/>
              </a:lnSpc>
              <a:spcBef>
                <a:spcPts val="0"/>
              </a:spcBef>
              <a:spcAft>
                <a:spcPts val="0"/>
              </a:spcAft>
              <a:buSzPts val="4800"/>
              <a:buNone/>
              <a:defRPr sz="4800"/>
            </a:lvl3pPr>
            <a:lvl4pPr lvl="3" rtl="0" algn="l">
              <a:lnSpc>
                <a:spcPct val="100000"/>
              </a:lnSpc>
              <a:spcBef>
                <a:spcPts val="0"/>
              </a:spcBef>
              <a:spcAft>
                <a:spcPts val="0"/>
              </a:spcAft>
              <a:buSzPts val="4800"/>
              <a:buNone/>
              <a:defRPr sz="4800"/>
            </a:lvl4pPr>
            <a:lvl5pPr lvl="4" rtl="0" algn="l">
              <a:lnSpc>
                <a:spcPct val="100000"/>
              </a:lnSpc>
              <a:spcBef>
                <a:spcPts val="0"/>
              </a:spcBef>
              <a:spcAft>
                <a:spcPts val="0"/>
              </a:spcAft>
              <a:buSzPts val="4800"/>
              <a:buNone/>
              <a:defRPr sz="4800"/>
            </a:lvl5pPr>
            <a:lvl6pPr lvl="5" rtl="0" algn="l">
              <a:lnSpc>
                <a:spcPct val="100000"/>
              </a:lnSpc>
              <a:spcBef>
                <a:spcPts val="0"/>
              </a:spcBef>
              <a:spcAft>
                <a:spcPts val="0"/>
              </a:spcAft>
              <a:buSzPts val="4800"/>
              <a:buNone/>
              <a:defRPr sz="4800"/>
            </a:lvl6pPr>
            <a:lvl7pPr lvl="6" rtl="0" algn="l">
              <a:lnSpc>
                <a:spcPct val="100000"/>
              </a:lnSpc>
              <a:spcBef>
                <a:spcPts val="0"/>
              </a:spcBef>
              <a:spcAft>
                <a:spcPts val="0"/>
              </a:spcAft>
              <a:buSzPts val="4800"/>
              <a:buNone/>
              <a:defRPr sz="4800"/>
            </a:lvl7pPr>
            <a:lvl8pPr lvl="7" rtl="0" algn="l">
              <a:lnSpc>
                <a:spcPct val="100000"/>
              </a:lnSpc>
              <a:spcBef>
                <a:spcPts val="0"/>
              </a:spcBef>
              <a:spcAft>
                <a:spcPts val="0"/>
              </a:spcAft>
              <a:buSzPts val="4800"/>
              <a:buNone/>
              <a:defRPr sz="4800"/>
            </a:lvl8pPr>
            <a:lvl9pPr lvl="8" rtl="0" algn="l">
              <a:lnSpc>
                <a:spcPct val="100000"/>
              </a:lnSpc>
              <a:spcBef>
                <a:spcPts val="0"/>
              </a:spcBef>
              <a:spcAft>
                <a:spcPts val="0"/>
              </a:spcAft>
              <a:buSzPts val="4800"/>
              <a:buNone/>
              <a:defRPr sz="4800"/>
            </a:lvl9pPr>
          </a:lstStyle>
          <a:p/>
        </p:txBody>
      </p:sp>
      <p:sp>
        <p:nvSpPr>
          <p:cNvPr id="518" name="Google Shape;518;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19" name="Shape 519"/>
        <p:cNvGrpSpPr/>
        <p:nvPr/>
      </p:nvGrpSpPr>
      <p:grpSpPr>
        <a:xfrm>
          <a:off x="0" y="0"/>
          <a:ext cx="0" cy="0"/>
          <a:chOff x="0" y="0"/>
          <a:chExt cx="0" cy="0"/>
        </a:xfrm>
      </p:grpSpPr>
      <p:sp>
        <p:nvSpPr>
          <p:cNvPr id="520" name="Google Shape;520;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522" name="Google Shape;522;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23" name="Google Shape;523;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0"/>
              </a:spcBef>
              <a:spcAft>
                <a:spcPts val="0"/>
              </a:spcAft>
              <a:buSzPts val="1400"/>
              <a:buChar char="○"/>
              <a:defRPr/>
            </a:lvl2pPr>
            <a:lvl3pPr indent="-317500" lvl="2" marL="1371600" rtl="0" algn="l">
              <a:lnSpc>
                <a:spcPct val="115000"/>
              </a:lnSpc>
              <a:spcBef>
                <a:spcPts val="0"/>
              </a:spcBef>
              <a:spcAft>
                <a:spcPts val="0"/>
              </a:spcAft>
              <a:buSzPts val="1400"/>
              <a:buChar char="■"/>
              <a:defRPr/>
            </a:lvl3pPr>
            <a:lvl4pPr indent="-317500" lvl="3" marL="1828800" rtl="0" algn="l">
              <a:lnSpc>
                <a:spcPct val="115000"/>
              </a:lnSpc>
              <a:spcBef>
                <a:spcPts val="0"/>
              </a:spcBef>
              <a:spcAft>
                <a:spcPts val="0"/>
              </a:spcAft>
              <a:buSzPts val="1400"/>
              <a:buChar char="●"/>
              <a:defRPr/>
            </a:lvl4pPr>
            <a:lvl5pPr indent="-317500" lvl="4" marL="2286000" rtl="0" algn="l">
              <a:lnSpc>
                <a:spcPct val="115000"/>
              </a:lnSpc>
              <a:spcBef>
                <a:spcPts val="0"/>
              </a:spcBef>
              <a:spcAft>
                <a:spcPts val="0"/>
              </a:spcAft>
              <a:buSzPts val="1400"/>
              <a:buChar char="○"/>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524" name="Google Shape;524;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7" name="Shape 487"/>
        <p:cNvGrpSpPr/>
        <p:nvPr/>
      </p:nvGrpSpPr>
      <p:grpSpPr>
        <a:xfrm>
          <a:off x="0" y="0"/>
          <a:ext cx="0" cy="0"/>
          <a:chOff x="0" y="0"/>
          <a:chExt cx="0" cy="0"/>
        </a:xfrm>
      </p:grpSpPr>
      <p:sp>
        <p:nvSpPr>
          <p:cNvPr id="488" name="Google Shape;488;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89" name="Google Shape;489;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90" name="Google Shape;490;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1"/>
          <p:cNvSpPr txBox="1"/>
          <p:nvPr/>
        </p:nvSpPr>
        <p:spPr>
          <a:xfrm>
            <a:off x="0" y="2041071"/>
            <a:ext cx="9144000" cy="742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000"/>
              <a:buFont typeface="Arial"/>
              <a:buNone/>
            </a:pPr>
            <a:r>
              <a:rPr b="1" i="1" lang="en" sz="3600" u="sng" cap="none" strike="noStrike">
                <a:solidFill>
                  <a:schemeClr val="dk2"/>
                </a:solidFill>
                <a:latin typeface="Arial"/>
                <a:ea typeface="Arial"/>
                <a:cs typeface="Arial"/>
                <a:sym typeface="Arial"/>
              </a:rPr>
              <a:t>SYSTEMIC LUPUS ERYTHEMATOSUS</a:t>
            </a:r>
            <a:endParaRPr b="1" i="1" sz="3600" u="sng" cap="none" strike="noStrike">
              <a:solidFill>
                <a:schemeClr val="dk2"/>
              </a:solidFill>
              <a:latin typeface="Arial"/>
              <a:ea typeface="Arial"/>
              <a:cs typeface="Arial"/>
              <a:sym typeface="Arial"/>
            </a:endParaRPr>
          </a:p>
        </p:txBody>
      </p:sp>
      <p:sp>
        <p:nvSpPr>
          <p:cNvPr id="802" name="Google Shape;802;p1"/>
          <p:cNvSpPr txBox="1"/>
          <p:nvPr/>
        </p:nvSpPr>
        <p:spPr>
          <a:xfrm>
            <a:off x="126275" y="2783875"/>
            <a:ext cx="9017700" cy="1579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                                          Unit chief- Dr Prof V N Alaguvenkatesan MD</a:t>
            </a:r>
            <a:endParaRPr b="0" i="0" sz="1800" u="none" cap="none" strike="noStrike">
              <a:solidFill>
                <a:schemeClr val="dk2"/>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Associate professor (Chief in charge) -  Dr Mural</a:t>
            </a:r>
            <a:r>
              <a:rPr lang="en" sz="1800">
                <a:solidFill>
                  <a:schemeClr val="dk2"/>
                </a:solidFill>
              </a:rPr>
              <a:t>i</a:t>
            </a:r>
            <a:r>
              <a:rPr b="0" i="0" lang="en" sz="1800" u="none" cap="none" strike="noStrike">
                <a:solidFill>
                  <a:schemeClr val="dk2"/>
                </a:solidFill>
                <a:latin typeface="Arial"/>
                <a:ea typeface="Arial"/>
                <a:cs typeface="Arial"/>
                <a:sym typeface="Arial"/>
              </a:rPr>
              <a:t>dharan MD</a:t>
            </a:r>
            <a:endParaRPr b="0" i="0" sz="1800" u="none" cap="none" strike="noStrike">
              <a:solidFill>
                <a:schemeClr val="dk2"/>
              </a:solidFill>
              <a:latin typeface="Arial"/>
              <a:ea typeface="Arial"/>
              <a:cs typeface="Arial"/>
              <a:sym typeface="Arial"/>
            </a:endParaRPr>
          </a:p>
          <a:p>
            <a:pPr indent="-342900" lvl="0" marL="914400" marR="0" rtl="0" algn="r">
              <a:lnSpc>
                <a:spcPct val="100000"/>
              </a:lnSpc>
              <a:spcBef>
                <a:spcPts val="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            Assistant professor -   Dr K Mahalakshmi MD</a:t>
            </a:r>
            <a:endParaRPr b="0" i="0" sz="1800" u="none" cap="none" strike="noStrike">
              <a:solidFill>
                <a:schemeClr val="dk2"/>
              </a:solidFill>
              <a:latin typeface="Arial"/>
              <a:ea typeface="Arial"/>
              <a:cs typeface="Arial"/>
              <a:sym typeface="Arial"/>
            </a:endParaRPr>
          </a:p>
          <a:p>
            <a:pPr indent="-342900" lvl="0" marL="457200" marR="0" rtl="0" algn="r">
              <a:lnSpc>
                <a:spcPct val="100000"/>
              </a:lnSpc>
              <a:spcBef>
                <a:spcPts val="0"/>
              </a:spcBef>
              <a:spcAft>
                <a:spcPts val="0"/>
              </a:spcAft>
              <a:buClr>
                <a:schemeClr val="dk2"/>
              </a:buClr>
              <a:buSzPts val="1800"/>
              <a:buFont typeface="Arial"/>
              <a:buChar char="-"/>
            </a:pPr>
            <a:r>
              <a:rPr b="0" i="0" lang="en" sz="1800" u="none" cap="none" strike="noStrike">
                <a:solidFill>
                  <a:schemeClr val="dk2"/>
                </a:solidFill>
                <a:latin typeface="Arial"/>
                <a:ea typeface="Arial"/>
                <a:cs typeface="Arial"/>
                <a:sym typeface="Arial"/>
              </a:rPr>
              <a:t>                                                                                              -Dr Karthik PandianMD</a:t>
            </a:r>
            <a:endParaRPr b="0" i="0" sz="1800" u="none" cap="none" strike="noStrike">
              <a:solidFill>
                <a:schemeClr val="dk2"/>
              </a:solidFill>
              <a:latin typeface="Arial"/>
              <a:ea typeface="Arial"/>
              <a:cs typeface="Arial"/>
              <a:sym typeface="Arial"/>
            </a:endParaRPr>
          </a:p>
          <a:p>
            <a:pPr indent="0" lvl="0" marL="914400" marR="0" rtl="0" algn="r">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Arial"/>
                <a:ea typeface="Arial"/>
                <a:cs typeface="Arial"/>
                <a:sym typeface="Arial"/>
              </a:rPr>
              <a:t>                            Presentor - Dr Aravind MG</a:t>
            </a:r>
            <a:endParaRPr b="0" i="0" sz="1800" u="none" cap="none" strike="noStrik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CCLE</a:t>
            </a:r>
            <a:endParaRPr/>
          </a:p>
        </p:txBody>
      </p:sp>
      <p:sp>
        <p:nvSpPr>
          <p:cNvPr id="590" name="Google Shape;590;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variety of subtypes of photosensitive lesions that can lead to skin atrophy and scar and that may persist for several months or years. </a:t>
            </a:r>
            <a:endParaRPr/>
          </a:p>
          <a:p>
            <a:pPr indent="-342900" lvl="0" marL="457200" rtl="0" algn="l">
              <a:lnSpc>
                <a:spcPct val="115000"/>
              </a:lnSpc>
              <a:spcBef>
                <a:spcPts val="0"/>
              </a:spcBef>
              <a:spcAft>
                <a:spcPts val="0"/>
              </a:spcAft>
              <a:buSzPts val="1800"/>
              <a:buChar char="●"/>
            </a:pPr>
            <a:r>
              <a:rPr lang="en"/>
              <a:t>Discoid lupus (DLE) is the most common subtype of CCLE (raised, erythematosus plaques with adherent scales that commonly occur on the patient’s scalp, face, and neck)</a:t>
            </a:r>
            <a:endParaRPr/>
          </a:p>
          <a:p>
            <a:pPr indent="-342900" lvl="0" marL="457200" rtl="0" algn="l">
              <a:lnSpc>
                <a:spcPct val="115000"/>
              </a:lnSpc>
              <a:spcBef>
                <a:spcPts val="0"/>
              </a:spcBef>
              <a:spcAft>
                <a:spcPts val="0"/>
              </a:spcAft>
              <a:buSzPts val="1800"/>
              <a:buChar char="●"/>
            </a:pPr>
            <a:r>
              <a:rPr lang="en"/>
              <a:t>Follicular plugging is a characteristic finding and a raised, erythematous border denotes the actively expanding component.</a:t>
            </a:r>
            <a:endParaRPr/>
          </a:p>
          <a:p>
            <a:pPr indent="-342900" lvl="0" marL="457200" rtl="0" algn="l">
              <a:lnSpc>
                <a:spcPct val="115000"/>
              </a:lnSpc>
              <a:spcBef>
                <a:spcPts val="0"/>
              </a:spcBef>
              <a:spcAft>
                <a:spcPts val="0"/>
              </a:spcAft>
              <a:buSzPts val="1800"/>
              <a:buChar char="●"/>
            </a:pPr>
            <a:r>
              <a:rPr lang="en"/>
              <a:t>Hypertrophic LE consists of chronic, indurated lesions that are covered by hyperkeratotic, multilayered scales. - resembles SCC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id="595" name="Google Shape;595;p23"/>
          <p:cNvPicPr preferRelativeResize="0"/>
          <p:nvPr/>
        </p:nvPicPr>
        <p:blipFill rotWithShape="1">
          <a:blip r:embed="rId3">
            <a:alphaModFix/>
          </a:blip>
          <a:srcRect b="0" l="0" r="0" t="0"/>
          <a:stretch/>
        </p:blipFill>
        <p:spPr>
          <a:xfrm>
            <a:off x="4298225" y="152400"/>
            <a:ext cx="4845775" cy="4838699"/>
          </a:xfrm>
          <a:prstGeom prst="rect">
            <a:avLst/>
          </a:prstGeom>
          <a:noFill/>
          <a:ln>
            <a:noFill/>
          </a:ln>
        </p:spPr>
      </p:pic>
      <p:pic>
        <p:nvPicPr>
          <p:cNvPr id="596" name="Google Shape;596;p23"/>
          <p:cNvPicPr preferRelativeResize="0"/>
          <p:nvPr/>
        </p:nvPicPr>
        <p:blipFill rotWithShape="1">
          <a:blip r:embed="rId4">
            <a:alphaModFix/>
          </a:blip>
          <a:srcRect b="0" l="0" r="0" t="0"/>
          <a:stretch/>
        </p:blipFill>
        <p:spPr>
          <a:xfrm>
            <a:off x="472987" y="152400"/>
            <a:ext cx="3654522"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pic>
        <p:nvPicPr>
          <p:cNvPr id="601" name="Google Shape;601;p24"/>
          <p:cNvPicPr preferRelativeResize="0"/>
          <p:nvPr/>
        </p:nvPicPr>
        <p:blipFill rotWithShape="1">
          <a:blip r:embed="rId3">
            <a:alphaModFix/>
          </a:blip>
          <a:srcRect b="0" l="0" r="0" t="0"/>
          <a:stretch/>
        </p:blipFill>
        <p:spPr>
          <a:xfrm>
            <a:off x="152400" y="152400"/>
            <a:ext cx="3940451" cy="4838700"/>
          </a:xfrm>
          <a:prstGeom prst="rect">
            <a:avLst/>
          </a:prstGeom>
          <a:noFill/>
          <a:ln>
            <a:noFill/>
          </a:ln>
        </p:spPr>
      </p:pic>
      <p:pic>
        <p:nvPicPr>
          <p:cNvPr id="602" name="Google Shape;602;p24"/>
          <p:cNvPicPr preferRelativeResize="0"/>
          <p:nvPr/>
        </p:nvPicPr>
        <p:blipFill rotWithShape="1">
          <a:blip r:embed="rId4">
            <a:alphaModFix/>
          </a:blip>
          <a:srcRect b="0" l="0" r="0" t="0"/>
          <a:stretch/>
        </p:blipFill>
        <p:spPr>
          <a:xfrm>
            <a:off x="4245251" y="152400"/>
            <a:ext cx="4746349" cy="35597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p>
        </p:txBody>
      </p:sp>
      <p:pic>
        <p:nvPicPr>
          <p:cNvPr id="608" name="Google Shape;608;p25"/>
          <p:cNvPicPr preferRelativeResize="0"/>
          <p:nvPr/>
        </p:nvPicPr>
        <p:blipFill rotWithShape="1">
          <a:blip r:embed="rId3">
            <a:alphaModFix/>
          </a:blip>
          <a:srcRect b="0" l="0" r="0" t="0"/>
          <a:stretch/>
        </p:blipFill>
        <p:spPr>
          <a:xfrm>
            <a:off x="152400" y="114300"/>
            <a:ext cx="8679899" cy="50292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Musculoskeletal involvement </a:t>
            </a:r>
            <a:endParaRPr/>
          </a:p>
        </p:txBody>
      </p:sp>
      <p:sp>
        <p:nvSpPr>
          <p:cNvPr id="614" name="Google Shape;614;p26"/>
          <p:cNvSpPr txBox="1"/>
          <p:nvPr>
            <p:ph idx="1" type="body"/>
          </p:nvPr>
        </p:nvSpPr>
        <p:spPr>
          <a:xfrm>
            <a:off x="311700" y="1152475"/>
            <a:ext cx="8520600" cy="3797700"/>
          </a:xfrm>
          <a:prstGeom prst="rect">
            <a:avLst/>
          </a:prstGeom>
          <a:noFill/>
          <a:ln>
            <a:noFill/>
          </a:ln>
        </p:spPr>
        <p:txBody>
          <a:bodyPr anchorCtr="0" anchor="t" bIns="91425" lIns="91425" spcFirstLastPara="1" rIns="91425" wrap="square" tIns="91425">
            <a:normAutofit/>
          </a:bodyPr>
          <a:lstStyle/>
          <a:p>
            <a:pPr indent="0" lvl="0" marL="457200" rtl="0" algn="l">
              <a:lnSpc>
                <a:spcPct val="115000"/>
              </a:lnSpc>
              <a:spcBef>
                <a:spcPts val="0"/>
              </a:spcBef>
              <a:spcAft>
                <a:spcPts val="0"/>
              </a:spcAft>
              <a:buSzPts val="1800"/>
              <a:buNone/>
            </a:pPr>
            <a:r>
              <a:rPr b="1" lang="en" sz="2000"/>
              <a:t>ARTHRITIS</a:t>
            </a:r>
            <a:r>
              <a:rPr lang="en"/>
              <a:t> </a:t>
            </a:r>
            <a:endParaRPr/>
          </a:p>
          <a:p>
            <a:pPr indent="-342900" lvl="0" marL="457200" rtl="0" algn="l">
              <a:lnSpc>
                <a:spcPct val="115000"/>
              </a:lnSpc>
              <a:spcBef>
                <a:spcPts val="1200"/>
              </a:spcBef>
              <a:spcAft>
                <a:spcPts val="0"/>
              </a:spcAft>
              <a:buSzPts val="1800"/>
              <a:buChar char="●"/>
            </a:pPr>
            <a:r>
              <a:rPr lang="en"/>
              <a:t>90% of patients at some point during the course of their disease</a:t>
            </a:r>
            <a:endParaRPr/>
          </a:p>
          <a:p>
            <a:pPr indent="-342900" lvl="0" marL="457200" rtl="0" algn="l">
              <a:lnSpc>
                <a:spcPct val="115000"/>
              </a:lnSpc>
              <a:spcBef>
                <a:spcPts val="0"/>
              </a:spcBef>
              <a:spcAft>
                <a:spcPts val="0"/>
              </a:spcAft>
              <a:buSzPts val="1800"/>
              <a:buChar char="●"/>
            </a:pPr>
            <a:r>
              <a:rPr lang="en"/>
              <a:t>Severity of involvement can range from mild joint pain to deforming arthritis.</a:t>
            </a:r>
            <a:endParaRPr/>
          </a:p>
          <a:p>
            <a:pPr indent="-342900" lvl="0" marL="457200" rtl="0" algn="l">
              <a:lnSpc>
                <a:spcPct val="115000"/>
              </a:lnSpc>
              <a:spcBef>
                <a:spcPts val="0"/>
              </a:spcBef>
              <a:spcAft>
                <a:spcPts val="0"/>
              </a:spcAft>
              <a:buSzPts val="1800"/>
              <a:buChar char="●"/>
            </a:pPr>
            <a:r>
              <a:rPr lang="en"/>
              <a:t>Lupus arthritis is characterized by a symmetric, inflammatory arthritis that predominantly affects the knees, wrists, and small joints of the hands.</a:t>
            </a:r>
            <a:endParaRPr/>
          </a:p>
          <a:p>
            <a:pPr indent="-342900" lvl="0" marL="457200" rtl="0" algn="l">
              <a:lnSpc>
                <a:spcPct val="115000"/>
              </a:lnSpc>
              <a:spcBef>
                <a:spcPts val="0"/>
              </a:spcBef>
              <a:spcAft>
                <a:spcPts val="0"/>
              </a:spcAft>
              <a:buSzPts val="1800"/>
              <a:buChar char="●"/>
            </a:pPr>
            <a:r>
              <a:rPr lang="en"/>
              <a:t>Hand deformities can occur as a result of ligamental and/or joint capsule laxity and joint subluxation. - jaccoud’s like arthropathy</a:t>
            </a:r>
            <a:endParaRPr/>
          </a:p>
          <a:p>
            <a:pPr indent="-342900" lvl="0" marL="457200" rtl="0" algn="l">
              <a:lnSpc>
                <a:spcPct val="115000"/>
              </a:lnSpc>
              <a:spcBef>
                <a:spcPts val="0"/>
              </a:spcBef>
              <a:spcAft>
                <a:spcPts val="0"/>
              </a:spcAft>
              <a:buSzPts val="1800"/>
              <a:buChar char="●"/>
            </a:pPr>
            <a:r>
              <a:rPr lang="en"/>
              <a:t>A subset of patients with SLE who also meet classification criteria for RA have historically been referred to as “rhupus”.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2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t/>
            </a:r>
            <a:endParaRPr/>
          </a:p>
        </p:txBody>
      </p:sp>
      <p:sp>
        <p:nvSpPr>
          <p:cNvPr id="620" name="Google Shape;620;p27"/>
          <p:cNvSpPr txBox="1"/>
          <p:nvPr>
            <p:ph idx="1" type="body"/>
          </p:nvPr>
        </p:nvSpPr>
        <p:spPr>
          <a:xfrm>
            <a:off x="453214" y="2678107"/>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1200"/>
              </a:spcAft>
              <a:buSzPts val="1800"/>
              <a:buNone/>
            </a:pPr>
            <a:r>
              <a:rPr lang="en"/>
              <a:t>ulnar drift at the metacarpophalangeal joints, swan neck and boutonnière deformities, and hyperextension at the interphalangeal joint of the thumb, closely resemble the deformities seen in rheumatoid arthritis</a:t>
            </a:r>
            <a:endParaRPr/>
          </a:p>
        </p:txBody>
      </p:sp>
      <p:pic>
        <p:nvPicPr>
          <p:cNvPr id="621" name="Google Shape;621;p27"/>
          <p:cNvPicPr preferRelativeResize="0"/>
          <p:nvPr/>
        </p:nvPicPr>
        <p:blipFill rotWithShape="1">
          <a:blip r:embed="rId3">
            <a:alphaModFix/>
          </a:blip>
          <a:srcRect b="0" l="0" r="0" t="0"/>
          <a:stretch/>
        </p:blipFill>
        <p:spPr>
          <a:xfrm>
            <a:off x="311700" y="304800"/>
            <a:ext cx="8520599" cy="3689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39286"/>
              <a:buFont typeface="Arial"/>
              <a:buNone/>
            </a:pPr>
            <a:r>
              <a:rPr lang="en"/>
              <a:t>Musculoskeletal involvement</a:t>
            </a:r>
            <a:endParaRPr/>
          </a:p>
        </p:txBody>
      </p:sp>
      <p:sp>
        <p:nvSpPr>
          <p:cNvPr id="627" name="Google Shape;627;p28"/>
          <p:cNvSpPr txBox="1"/>
          <p:nvPr>
            <p:ph idx="1" type="body"/>
          </p:nvPr>
        </p:nvSpPr>
        <p:spPr>
          <a:xfrm>
            <a:off x="311700" y="1152475"/>
            <a:ext cx="8520600" cy="39909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1800"/>
              <a:buNone/>
            </a:pPr>
            <a:r>
              <a:rPr b="1" lang="en" sz="1900"/>
              <a:t>AVN</a:t>
            </a:r>
            <a:endParaRPr b="1" sz="1900"/>
          </a:p>
          <a:p>
            <a:pPr indent="-342900" lvl="0" marL="457200" rtl="0" algn="l">
              <a:lnSpc>
                <a:spcPct val="115000"/>
              </a:lnSpc>
              <a:spcBef>
                <a:spcPts val="1200"/>
              </a:spcBef>
              <a:spcAft>
                <a:spcPts val="0"/>
              </a:spcAft>
              <a:buSzPts val="1800"/>
              <a:buChar char="●"/>
            </a:pPr>
            <a:r>
              <a:rPr lang="en"/>
              <a:t>The most commonly affected sites include the femoral heads, tibial plateaus, and femoral condyles, but smaller joints can be involved as well.</a:t>
            </a:r>
            <a:endParaRPr/>
          </a:p>
          <a:p>
            <a:pPr indent="-342900" lvl="0" marL="457200" rtl="0" algn="l">
              <a:lnSpc>
                <a:spcPct val="115000"/>
              </a:lnSpc>
              <a:spcBef>
                <a:spcPts val="0"/>
              </a:spcBef>
              <a:spcAft>
                <a:spcPts val="0"/>
              </a:spcAft>
              <a:buSzPts val="1800"/>
              <a:buChar char="●"/>
            </a:pPr>
            <a:r>
              <a:rPr lang="en"/>
              <a:t>often bilateral, and associated with joint effusions.</a:t>
            </a:r>
            <a:endParaRPr/>
          </a:p>
          <a:p>
            <a:pPr indent="-342900" lvl="0" marL="457200" rtl="0" algn="l">
              <a:lnSpc>
                <a:spcPct val="115000"/>
              </a:lnSpc>
              <a:spcBef>
                <a:spcPts val="0"/>
              </a:spcBef>
              <a:spcAft>
                <a:spcPts val="0"/>
              </a:spcAft>
              <a:buSzPts val="1800"/>
              <a:buChar char="●"/>
            </a:pPr>
            <a:r>
              <a:rPr lang="en"/>
              <a:t>The use of high doses of glucocorticoids is a well-known risk factor for AVN</a:t>
            </a:r>
            <a:endParaRPr/>
          </a:p>
          <a:p>
            <a:pPr indent="0" lvl="0" marL="0" rtl="0" algn="l">
              <a:lnSpc>
                <a:spcPct val="115000"/>
              </a:lnSpc>
              <a:spcBef>
                <a:spcPts val="1200"/>
              </a:spcBef>
              <a:spcAft>
                <a:spcPts val="0"/>
              </a:spcAft>
              <a:buSzPts val="1800"/>
              <a:buNone/>
            </a:pPr>
            <a:r>
              <a:rPr b="1" lang="en" sz="1900"/>
              <a:t>Myositis</a:t>
            </a:r>
            <a:endParaRPr b="1" sz="1900"/>
          </a:p>
          <a:p>
            <a:pPr indent="-349250" lvl="0" marL="457200" rtl="0" algn="l">
              <a:lnSpc>
                <a:spcPct val="115000"/>
              </a:lnSpc>
              <a:spcBef>
                <a:spcPts val="1200"/>
              </a:spcBef>
              <a:spcAft>
                <a:spcPts val="0"/>
              </a:spcAft>
              <a:buSzPts val="1900"/>
              <a:buChar char="●"/>
            </a:pPr>
            <a:r>
              <a:rPr lang="en" sz="1900"/>
              <a:t>Myositis usually involves the proximal upper and lower extremities</a:t>
            </a:r>
            <a:endParaRPr sz="1900"/>
          </a:p>
          <a:p>
            <a:pPr indent="-349250" lvl="0" marL="457200" rtl="0" algn="l">
              <a:lnSpc>
                <a:spcPct val="115000"/>
              </a:lnSpc>
              <a:spcBef>
                <a:spcPts val="0"/>
              </a:spcBef>
              <a:spcAft>
                <a:spcPts val="0"/>
              </a:spcAft>
              <a:buSzPts val="1900"/>
              <a:buChar char="●"/>
            </a:pPr>
            <a:r>
              <a:rPr lang="en" sz="1900"/>
              <a:t>myositis secondary to SLE from drug-induced myopathies caused by glucocorticoids, antimalarial agents, colchicine, or statins.</a:t>
            </a:r>
            <a:endParaRPr sz="1900"/>
          </a:p>
          <a:p>
            <a:pPr indent="-349250" lvl="0" marL="457200" rtl="0" algn="l">
              <a:lnSpc>
                <a:spcPct val="115000"/>
              </a:lnSpc>
              <a:spcBef>
                <a:spcPts val="0"/>
              </a:spcBef>
              <a:spcAft>
                <a:spcPts val="0"/>
              </a:spcAft>
              <a:buSzPts val="1900"/>
              <a:buChar char="●"/>
            </a:pPr>
            <a:r>
              <a:rPr lang="en" sz="1900"/>
              <a:t>And also from thyroid disease, electrolyte abnormalities, and infectious myositis.</a:t>
            </a:r>
            <a:endParaRPr sz="19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Renal involvement </a:t>
            </a:r>
            <a:endParaRPr/>
          </a:p>
        </p:txBody>
      </p:sp>
      <p:sp>
        <p:nvSpPr>
          <p:cNvPr id="633" name="Google Shape;633;p29"/>
          <p:cNvSpPr txBox="1"/>
          <p:nvPr>
            <p:ph idx="1" type="body"/>
          </p:nvPr>
        </p:nvSpPr>
        <p:spPr>
          <a:xfrm>
            <a:off x="468525" y="1111725"/>
            <a:ext cx="8520600" cy="39153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Renal involvement is one of the most serious manifestations of SLE and is a major cause of morbidity and mortality. </a:t>
            </a:r>
            <a:endParaRPr/>
          </a:p>
          <a:p>
            <a:pPr indent="-342900" lvl="0" marL="457200" rtl="0" algn="l">
              <a:lnSpc>
                <a:spcPct val="115000"/>
              </a:lnSpc>
              <a:spcBef>
                <a:spcPts val="0"/>
              </a:spcBef>
              <a:spcAft>
                <a:spcPts val="0"/>
              </a:spcAft>
              <a:buSzPts val="1800"/>
              <a:buChar char="●"/>
            </a:pPr>
            <a:r>
              <a:rPr lang="en"/>
              <a:t> Up to 90% of patients show evidence of renal involvement on biopsy, clinically significant lupus nephritis develops in approximately 50% of patients. </a:t>
            </a:r>
            <a:endParaRPr/>
          </a:p>
          <a:p>
            <a:pPr indent="-342900" lvl="0" marL="457200" rtl="0" algn="l">
              <a:lnSpc>
                <a:spcPct val="115000"/>
              </a:lnSpc>
              <a:spcBef>
                <a:spcPts val="0"/>
              </a:spcBef>
              <a:spcAft>
                <a:spcPts val="0"/>
              </a:spcAft>
              <a:buSzPts val="1800"/>
              <a:buChar char="●"/>
            </a:pPr>
            <a:r>
              <a:rPr lang="en"/>
              <a:t>Kidney disease usually appears within the first 3–5 years after diagnosis, although it may occur at any stage of the disease. </a:t>
            </a:r>
            <a:endParaRPr/>
          </a:p>
          <a:p>
            <a:pPr indent="-342900" lvl="0" marL="457200" rtl="0" algn="l">
              <a:lnSpc>
                <a:spcPct val="115000"/>
              </a:lnSpc>
              <a:spcBef>
                <a:spcPts val="0"/>
              </a:spcBef>
              <a:spcAft>
                <a:spcPts val="0"/>
              </a:spcAft>
              <a:buSzPts val="1800"/>
              <a:buChar char="●"/>
            </a:pPr>
            <a:r>
              <a:rPr lang="en"/>
              <a:t>Since renal involvement may initially be asymptomatic, regular screening is essential for early detection and treatment.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30"/>
          <p:cNvSpPr txBox="1"/>
          <p:nvPr>
            <p:ph idx="1" type="body"/>
          </p:nvPr>
        </p:nvSpPr>
        <p:spPr>
          <a:xfrm>
            <a:off x="311700" y="831125"/>
            <a:ext cx="8520600" cy="38436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The clinical presentation of lupus nephritis is highly variable, ranging from asymptomatic urinary abnormalities to rapidly progressive renal failure. </a:t>
            </a:r>
            <a:endParaRPr/>
          </a:p>
          <a:p>
            <a:pPr indent="-342900" lvl="0" marL="457200" rtl="0" algn="l">
              <a:lnSpc>
                <a:spcPct val="115000"/>
              </a:lnSpc>
              <a:spcBef>
                <a:spcPts val="0"/>
              </a:spcBef>
              <a:spcAft>
                <a:spcPts val="0"/>
              </a:spcAft>
              <a:buSzPts val="1800"/>
              <a:buChar char="●"/>
            </a:pPr>
            <a:r>
              <a:rPr lang="en"/>
              <a:t>Patients may present with microscopic hematuria, proteinuria, hypertension, edema, nephrotic syndrome, declining renal function, or rapidly progressive glomerulonephritis. </a:t>
            </a:r>
            <a:endParaRPr/>
          </a:p>
          <a:p>
            <a:pPr indent="-342900" lvl="0" marL="457200" rtl="0" algn="l">
              <a:lnSpc>
                <a:spcPct val="115000"/>
              </a:lnSpc>
              <a:spcBef>
                <a:spcPts val="0"/>
              </a:spcBef>
              <a:spcAft>
                <a:spcPts val="0"/>
              </a:spcAft>
              <a:buSzPts val="1800"/>
              <a:buChar char="●"/>
            </a:pPr>
            <a:r>
              <a:rPr lang="en"/>
              <a:t>Constitutional symptoms and active systemic lupus manifestations often coexist. </a:t>
            </a:r>
            <a:endParaRPr/>
          </a:p>
          <a:p>
            <a:pPr indent="-342900" lvl="0" marL="457200" rtl="0" algn="l">
              <a:lnSpc>
                <a:spcPct val="115000"/>
              </a:lnSpc>
              <a:spcBef>
                <a:spcPts val="0"/>
              </a:spcBef>
              <a:spcAft>
                <a:spcPts val="0"/>
              </a:spcAft>
              <a:buSzPts val="1800"/>
              <a:buChar char="●"/>
            </a:pPr>
            <a:r>
              <a:rPr lang="en"/>
              <a:t>Early renal disease may be clinically silent, periodic screening of urine and renal function is mandatory.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31"/>
          <p:cNvSpPr txBox="1"/>
          <p:nvPr>
            <p:ph type="title"/>
          </p:nvPr>
        </p:nvSpPr>
        <p:spPr>
          <a:xfrm>
            <a:off x="311700" y="314939"/>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Types of Renal involvement </a:t>
            </a:r>
            <a:endParaRPr/>
          </a:p>
        </p:txBody>
      </p:sp>
      <p:sp>
        <p:nvSpPr>
          <p:cNvPr id="644" name="Google Shape;644;p31"/>
          <p:cNvSpPr txBox="1"/>
          <p:nvPr>
            <p:ph idx="1" type="body"/>
          </p:nvPr>
        </p:nvSpPr>
        <p:spPr>
          <a:xfrm>
            <a:off x="311700" y="1038500"/>
            <a:ext cx="8520600" cy="4104900"/>
          </a:xfrm>
          <a:prstGeom prst="rect">
            <a:avLst/>
          </a:prstGeom>
          <a:noFill/>
          <a:ln>
            <a:noFill/>
          </a:ln>
        </p:spPr>
        <p:txBody>
          <a:bodyPr anchorCtr="0" anchor="t" bIns="91425" lIns="91425" spcFirstLastPara="1" rIns="91425" wrap="square" tIns="91425">
            <a:normAutofit lnSpcReduction="20000"/>
          </a:bodyPr>
          <a:lstStyle/>
          <a:p>
            <a:pPr indent="-342900" lvl="0" marL="457200" rtl="0" algn="l">
              <a:lnSpc>
                <a:spcPct val="115000"/>
              </a:lnSpc>
              <a:spcBef>
                <a:spcPts val="0"/>
              </a:spcBef>
              <a:spcAft>
                <a:spcPts val="0"/>
              </a:spcAft>
              <a:buSzPts val="1800"/>
              <a:buAutoNum type="arabicPeriod"/>
            </a:pPr>
            <a:r>
              <a:rPr lang="en"/>
              <a:t>Glomerulonephritis is characterized by immune complex deposition and inflammatory cell infiltration into the glomerulus. The pattern of glomerular injury is primarily related to the site of immune complex deposition.</a:t>
            </a:r>
            <a:endParaRPr/>
          </a:p>
          <a:p>
            <a:pPr indent="-342900" lvl="0" marL="457200" rtl="0" algn="l">
              <a:lnSpc>
                <a:spcPct val="115000"/>
              </a:lnSpc>
              <a:spcBef>
                <a:spcPts val="0"/>
              </a:spcBef>
              <a:spcAft>
                <a:spcPts val="0"/>
              </a:spcAft>
              <a:buSzPts val="1800"/>
              <a:buAutoNum type="arabicPeriod"/>
            </a:pPr>
            <a:r>
              <a:rPr lang="en"/>
              <a:t>Tubulointerstitial disease has been observed in as many as 66% of SLE renal biopsy specimens and is characterized by inflammatory cell infiltrates, tubular damage, and interstitial fibrosis.</a:t>
            </a:r>
            <a:endParaRPr/>
          </a:p>
          <a:p>
            <a:pPr indent="-342900" lvl="0" marL="457200" rtl="0" algn="l">
              <a:lnSpc>
                <a:spcPct val="115000"/>
              </a:lnSpc>
              <a:spcBef>
                <a:spcPts val="0"/>
              </a:spcBef>
              <a:spcAft>
                <a:spcPts val="0"/>
              </a:spcAft>
              <a:buSzPts val="1800"/>
              <a:buAutoNum type="arabicPeriod"/>
            </a:pPr>
            <a:r>
              <a:rPr lang="en"/>
              <a:t>Renal vascular lesions in SLE include “lupus vasculopathy,” thrombotic microangiopathy (TMA), vasculitis, and nonspecific vascular sclerosis.</a:t>
            </a:r>
            <a:endParaRPr/>
          </a:p>
          <a:p>
            <a:pPr indent="-342900" lvl="0" marL="457200" rtl="0" algn="l">
              <a:lnSpc>
                <a:spcPct val="115000"/>
              </a:lnSpc>
              <a:spcBef>
                <a:spcPts val="0"/>
              </a:spcBef>
              <a:spcAft>
                <a:spcPts val="0"/>
              </a:spcAft>
              <a:buSzPts val="1800"/>
              <a:buAutoNum type="arabicPeriod"/>
            </a:pPr>
            <a:r>
              <a:rPr lang="en"/>
              <a:t> Lupus vasculopathy is defined as the presence of immunoglobulin and complement containing thrombi within the glomerular capillary or arteriolar lumina. Inflammatory changes to the vascular wall are absent. </a:t>
            </a:r>
            <a:endParaRPr/>
          </a:p>
          <a:p>
            <a:pPr indent="-342900" lvl="0" marL="457200" rtl="0" algn="l">
              <a:lnSpc>
                <a:spcPct val="115000"/>
              </a:lnSpc>
              <a:spcBef>
                <a:spcPts val="0"/>
              </a:spcBef>
              <a:spcAft>
                <a:spcPts val="0"/>
              </a:spcAft>
              <a:buSzPts val="1800"/>
              <a:buAutoNum type="arabicPeriod"/>
            </a:pPr>
            <a:r>
              <a:rPr lang="en"/>
              <a:t>TMA is characterized by the presence of fibrin thrombi within the glomerular capillary or arteriolar lumina and may be associated with the presence of antiphospholipid antibodies-should prompt the evaluation of APSN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14"/>
          <p:cNvSpPr txBox="1"/>
          <p:nvPr>
            <p:ph type="title"/>
          </p:nvPr>
        </p:nvSpPr>
        <p:spPr>
          <a:xfrm>
            <a:off x="-198839" y="445567"/>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 u="sng"/>
              <a:t>DEFINITION </a:t>
            </a:r>
            <a:endParaRPr/>
          </a:p>
        </p:txBody>
      </p:sp>
      <p:sp>
        <p:nvSpPr>
          <p:cNvPr id="543" name="Google Shape;543;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1200"/>
              </a:spcAft>
              <a:buSzPts val="1800"/>
              <a:buNone/>
            </a:pPr>
            <a:r>
              <a:rPr b="1" lang="en"/>
              <a:t>Systemic lupus erythematosus is a chronic, relapsing-remitting, multisystem autoimmune disease characterized by the production of a broad array of autoantibodies, immune complex formation, and inflammation leading to variable involvement of the skin, joints, kidneys, hematopoietic system, serosal membranes, and central nervous system</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Laboratory evaluation </a:t>
            </a:r>
            <a:endParaRPr/>
          </a:p>
        </p:txBody>
      </p:sp>
      <p:sp>
        <p:nvSpPr>
          <p:cNvPr id="650" name="Google Shape;650;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Urinalysis is the cornerstone of screening and monitoring lupus nephritis. </a:t>
            </a:r>
            <a:endParaRPr/>
          </a:p>
          <a:p>
            <a:pPr indent="-342900" lvl="0" marL="457200" rtl="0" algn="l">
              <a:lnSpc>
                <a:spcPct val="115000"/>
              </a:lnSpc>
              <a:spcBef>
                <a:spcPts val="0"/>
              </a:spcBef>
              <a:spcAft>
                <a:spcPts val="0"/>
              </a:spcAft>
              <a:buSzPts val="1800"/>
              <a:buChar char="●"/>
            </a:pPr>
            <a:r>
              <a:rPr lang="en"/>
              <a:t>Typical findings include proteinuria, microscopic hematuria, dysmorphic red blood cells, red cell casts, white cell casts, and pyuria without infection. </a:t>
            </a:r>
            <a:endParaRPr/>
          </a:p>
          <a:p>
            <a:pPr indent="-342900" lvl="0" marL="457200" rtl="0" algn="l">
              <a:lnSpc>
                <a:spcPct val="115000"/>
              </a:lnSpc>
              <a:spcBef>
                <a:spcPts val="0"/>
              </a:spcBef>
              <a:spcAft>
                <a:spcPts val="0"/>
              </a:spcAft>
              <a:buSzPts val="1800"/>
              <a:buChar char="●"/>
            </a:pPr>
            <a:r>
              <a:rPr lang="en"/>
              <a:t>Quantification of proteinuria is best performed using a 24-hour urinary protein estimation or a spot urine protein-to-creatinine ratio. </a:t>
            </a:r>
            <a:endParaRPr/>
          </a:p>
          <a:p>
            <a:pPr indent="-342900" lvl="0" marL="457200" rtl="0" algn="l">
              <a:lnSpc>
                <a:spcPct val="115000"/>
              </a:lnSpc>
              <a:spcBef>
                <a:spcPts val="0"/>
              </a:spcBef>
              <a:spcAft>
                <a:spcPts val="0"/>
              </a:spcAft>
              <a:buSzPts val="1800"/>
              <a:buChar char="●"/>
            </a:pPr>
            <a:r>
              <a:rPr lang="en"/>
              <a:t>Serum creatinine and estimated GFR should be monitored serially to assess renal function. </a:t>
            </a:r>
            <a:endParaRPr/>
          </a:p>
          <a:p>
            <a:pPr indent="-342900" lvl="0" marL="457200" rtl="0" algn="l">
              <a:lnSpc>
                <a:spcPct val="115000"/>
              </a:lnSpc>
              <a:spcBef>
                <a:spcPts val="0"/>
              </a:spcBef>
              <a:spcAft>
                <a:spcPts val="0"/>
              </a:spcAft>
              <a:buSzPts val="1800"/>
              <a:buChar char="●"/>
            </a:pPr>
            <a:r>
              <a:rPr lang="en"/>
              <a:t>Serologically, elevated anti-dsDNA antibody titers and reduced complement levels (C3 and C4) often correlate with disease activity.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33"/>
          <p:cNvSpPr txBox="1"/>
          <p:nvPr>
            <p:ph idx="1" type="body"/>
          </p:nvPr>
        </p:nvSpPr>
        <p:spPr>
          <a:xfrm>
            <a:off x="311700" y="560835"/>
            <a:ext cx="8520600" cy="4772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sz="1900"/>
              <a:t>Indications for renal biopsy</a:t>
            </a:r>
            <a:r>
              <a:rPr lang="en"/>
              <a:t> </a:t>
            </a:r>
            <a:endParaRPr/>
          </a:p>
          <a:p>
            <a:pPr indent="0" lvl="0" marL="0" rtl="0" algn="l">
              <a:lnSpc>
                <a:spcPct val="115000"/>
              </a:lnSpc>
              <a:spcBef>
                <a:spcPts val="1200"/>
              </a:spcBef>
              <a:spcAft>
                <a:spcPts val="0"/>
              </a:spcAft>
              <a:buSzPts val="1800"/>
              <a:buNone/>
            </a:pPr>
            <a:r>
              <a:rPr lang="en"/>
              <a:t>(1) increasing serum creatinine without compelling alternative causes</a:t>
            </a:r>
            <a:endParaRPr/>
          </a:p>
          <a:p>
            <a:pPr indent="0" lvl="0" marL="0" rtl="0" algn="l">
              <a:lnSpc>
                <a:spcPct val="115000"/>
              </a:lnSpc>
              <a:spcBef>
                <a:spcPts val="1200"/>
              </a:spcBef>
              <a:spcAft>
                <a:spcPts val="0"/>
              </a:spcAft>
              <a:buSzPts val="1800"/>
              <a:buNone/>
            </a:pPr>
            <a:r>
              <a:rPr lang="en"/>
              <a:t> (2) confirmed proteinuria of greater than or equal to 1 g/24 hours</a:t>
            </a:r>
            <a:endParaRPr/>
          </a:p>
          <a:p>
            <a:pPr indent="0" lvl="0" marL="0" rtl="0" algn="l">
              <a:lnSpc>
                <a:spcPct val="115000"/>
              </a:lnSpc>
              <a:spcBef>
                <a:spcPts val="1200"/>
              </a:spcBef>
              <a:spcAft>
                <a:spcPts val="0"/>
              </a:spcAft>
              <a:buSzPts val="1800"/>
              <a:buNone/>
            </a:pPr>
            <a:r>
              <a:rPr lang="en"/>
              <a:t>(3) proteinuria greater than 0.5 g/24 hours plus hematuria</a:t>
            </a:r>
            <a:endParaRPr/>
          </a:p>
          <a:p>
            <a:pPr indent="0" lvl="0" marL="0" rtl="0" algn="l">
              <a:lnSpc>
                <a:spcPct val="115000"/>
              </a:lnSpc>
              <a:spcBef>
                <a:spcPts val="1200"/>
              </a:spcBef>
              <a:spcAft>
                <a:spcPts val="0"/>
              </a:spcAft>
              <a:buSzPts val="1800"/>
              <a:buNone/>
            </a:pPr>
            <a:r>
              <a:rPr lang="en"/>
              <a:t>(4) proteinuria greater than 0.5 g/24 hours plus cellular casts</a:t>
            </a:r>
            <a:endParaRPr/>
          </a:p>
          <a:p>
            <a:pPr indent="0" lvl="0" marL="0" rtl="0" algn="l">
              <a:lnSpc>
                <a:spcPct val="115000"/>
              </a:lnSpc>
              <a:spcBef>
                <a:spcPts val="1200"/>
              </a:spcBef>
              <a:spcAft>
                <a:spcPts val="0"/>
              </a:spcAft>
              <a:buSzPts val="1800"/>
              <a:buNone/>
            </a:pPr>
            <a:r>
              <a:rPr lang="en"/>
              <a:t>biopsy is highly recommended for patients who meet any of the following criteria</a:t>
            </a:r>
            <a:endParaRPr/>
          </a:p>
          <a:p>
            <a:pPr indent="0" lvl="0" marL="0" rtl="0" algn="l">
              <a:lnSpc>
                <a:spcPct val="115000"/>
              </a:lnSpc>
              <a:spcBef>
                <a:spcPts val="1200"/>
              </a:spcBef>
              <a:spcAft>
                <a:spcPts val="1200"/>
              </a:spcAft>
              <a:buSzPts val="1800"/>
              <a:buNone/>
            </a:pPr>
            <a:r>
              <a:rPr lang="en"/>
              <a:t>Before renal biopsy, ultrasonography is recommended to assess kidney size and structure and to rule out renal vein thrombosis.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34"/>
          <p:cNvPicPr preferRelativeResize="0"/>
          <p:nvPr/>
        </p:nvPicPr>
        <p:blipFill rotWithShape="1">
          <a:blip r:embed="rId3">
            <a:alphaModFix/>
          </a:blip>
          <a:srcRect b="0" l="0" r="0" t="0"/>
          <a:stretch/>
        </p:blipFill>
        <p:spPr>
          <a:xfrm>
            <a:off x="152400" y="152400"/>
            <a:ext cx="8741226" cy="4838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666" name="Google Shape;666;p35"/>
          <p:cNvPicPr preferRelativeResize="0"/>
          <p:nvPr/>
        </p:nvPicPr>
        <p:blipFill rotWithShape="1">
          <a:blip r:embed="rId3">
            <a:alphaModFix/>
          </a:blip>
          <a:srcRect b="0" l="0" r="0" t="0"/>
          <a:stretch/>
        </p:blipFill>
        <p:spPr>
          <a:xfrm>
            <a:off x="233869" y="186412"/>
            <a:ext cx="8520601" cy="47706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pic>
        <p:nvPicPr>
          <p:cNvPr id="671" name="Google Shape;671;p36"/>
          <p:cNvPicPr preferRelativeResize="0"/>
          <p:nvPr/>
        </p:nvPicPr>
        <p:blipFill rotWithShape="1">
          <a:blip r:embed="rId3">
            <a:alphaModFix/>
          </a:blip>
          <a:srcRect b="0" l="0" r="0" t="0"/>
          <a:stretch/>
        </p:blipFill>
        <p:spPr>
          <a:xfrm>
            <a:off x="385650" y="152400"/>
            <a:ext cx="8372701" cy="4838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pic>
        <p:nvPicPr>
          <p:cNvPr id="676" name="Google Shape;676;p37"/>
          <p:cNvPicPr preferRelativeResize="0"/>
          <p:nvPr/>
        </p:nvPicPr>
        <p:blipFill rotWithShape="1">
          <a:blip r:embed="rId3">
            <a:alphaModFix/>
          </a:blip>
          <a:srcRect b="0" l="0" r="0" t="0"/>
          <a:stretch/>
        </p:blipFill>
        <p:spPr>
          <a:xfrm>
            <a:off x="436946" y="152400"/>
            <a:ext cx="8270100" cy="4838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pic>
        <p:nvPicPr>
          <p:cNvPr id="681" name="Google Shape;681;p38"/>
          <p:cNvPicPr preferRelativeResize="0"/>
          <p:nvPr/>
        </p:nvPicPr>
        <p:blipFill rotWithShape="1">
          <a:blip r:embed="rId3">
            <a:alphaModFix/>
          </a:blip>
          <a:srcRect b="0" l="0" r="0" t="0"/>
          <a:stretch/>
        </p:blipFill>
        <p:spPr>
          <a:xfrm>
            <a:off x="313775" y="152400"/>
            <a:ext cx="8516452" cy="4838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3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3600"/>
              <a:buNone/>
            </a:pPr>
            <a:r>
              <a:rPr lang="en"/>
              <a:t>DIAGNOSIS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4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a:t>1. Entry criterion (mandatory):</a:t>
            </a:r>
            <a:endParaRPr b="1"/>
          </a:p>
          <a:p>
            <a:pPr indent="0" lvl="0" marL="0" rtl="0" algn="l">
              <a:lnSpc>
                <a:spcPct val="115000"/>
              </a:lnSpc>
              <a:spcBef>
                <a:spcPts val="1200"/>
              </a:spcBef>
              <a:spcAft>
                <a:spcPts val="0"/>
              </a:spcAft>
              <a:buSzPts val="1800"/>
              <a:buNone/>
            </a:pPr>
            <a:r>
              <a:rPr lang="en"/>
              <a:t>Positive ANA (antinuclear antibody) ≥1:80 (or equivalent positive test) at least once.</a:t>
            </a:r>
            <a:endParaRPr/>
          </a:p>
          <a:p>
            <a:pPr indent="0" lvl="0" marL="0" rtl="0" algn="l">
              <a:lnSpc>
                <a:spcPct val="115000"/>
              </a:lnSpc>
              <a:spcBef>
                <a:spcPts val="1200"/>
              </a:spcBef>
              <a:spcAft>
                <a:spcPts val="1200"/>
              </a:spcAft>
              <a:buSzPts val="1800"/>
              <a:buNone/>
            </a:pPr>
            <a:r>
              <a:rPr lang="en"/>
              <a:t>If ANA is negative, SLE is not classified.</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41"/>
          <p:cNvSpPr txBox="1"/>
          <p:nvPr>
            <p:ph idx="1" type="body"/>
          </p:nvPr>
        </p:nvSpPr>
        <p:spPr>
          <a:xfrm>
            <a:off x="311700" y="438927"/>
            <a:ext cx="8520600" cy="4464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lang="en"/>
              <a:t>2. Additive scoring system:</a:t>
            </a:r>
            <a:endParaRPr b="1"/>
          </a:p>
          <a:p>
            <a:pPr indent="0" lvl="0" marL="0" rtl="0" algn="l">
              <a:lnSpc>
                <a:spcPct val="115000"/>
              </a:lnSpc>
              <a:spcBef>
                <a:spcPts val="1200"/>
              </a:spcBef>
              <a:spcAft>
                <a:spcPts val="0"/>
              </a:spcAft>
              <a:buSzPts val="1800"/>
              <a:buNone/>
            </a:pPr>
            <a:r>
              <a:rPr lang="en"/>
              <a:t>After a positive ANA, assign points for clinical and immunological features.</a:t>
            </a:r>
            <a:endParaRPr/>
          </a:p>
          <a:p>
            <a:pPr indent="0" lvl="0" marL="0" rtl="0" algn="l">
              <a:lnSpc>
                <a:spcPct val="115000"/>
              </a:lnSpc>
              <a:spcBef>
                <a:spcPts val="1200"/>
              </a:spcBef>
              <a:spcAft>
                <a:spcPts val="0"/>
              </a:spcAft>
              <a:buSzPts val="1800"/>
              <a:buNone/>
            </a:pPr>
            <a:r>
              <a:rPr lang="en"/>
              <a:t>A feature is counted only if it is best explained by SLE.</a:t>
            </a:r>
            <a:endParaRPr/>
          </a:p>
          <a:p>
            <a:pPr indent="0" lvl="0" marL="0" rtl="0" algn="l">
              <a:lnSpc>
                <a:spcPct val="115000"/>
              </a:lnSpc>
              <a:spcBef>
                <a:spcPts val="1200"/>
              </a:spcBef>
              <a:spcAft>
                <a:spcPts val="0"/>
              </a:spcAft>
              <a:buSzPts val="1800"/>
              <a:buNone/>
            </a:pPr>
            <a:r>
              <a:rPr lang="en"/>
              <a:t>Only the highest-scoring item within each domain counts.</a:t>
            </a:r>
            <a:endParaRPr/>
          </a:p>
          <a:p>
            <a:pPr indent="0" lvl="0" marL="0" rtl="0" algn="l">
              <a:lnSpc>
                <a:spcPct val="115000"/>
              </a:lnSpc>
              <a:spcBef>
                <a:spcPts val="1200"/>
              </a:spcBef>
              <a:spcAft>
                <a:spcPts val="0"/>
              </a:spcAft>
              <a:buSzPts val="1800"/>
              <a:buNone/>
            </a:pPr>
            <a:r>
              <a:rPr lang="en"/>
              <a:t>Features do not have to occur at the same time.</a:t>
            </a:r>
            <a:endParaRPr/>
          </a:p>
          <a:p>
            <a:pPr indent="0" lvl="0" marL="0" rtl="0" algn="l">
              <a:lnSpc>
                <a:spcPct val="115000"/>
              </a:lnSpc>
              <a:spcBef>
                <a:spcPts val="1200"/>
              </a:spcBef>
              <a:spcAft>
                <a:spcPts val="0"/>
              </a:spcAft>
              <a:buSzPts val="1800"/>
              <a:buNone/>
            </a:pPr>
            <a:r>
              <a:rPr lang="en"/>
              <a:t>Diagnosis/classification requires:</a:t>
            </a:r>
            <a:endParaRPr/>
          </a:p>
          <a:p>
            <a:pPr indent="0" lvl="0" marL="0" rtl="0" algn="l">
              <a:lnSpc>
                <a:spcPct val="115000"/>
              </a:lnSpc>
              <a:spcBef>
                <a:spcPts val="1200"/>
              </a:spcBef>
              <a:spcAft>
                <a:spcPts val="1200"/>
              </a:spcAft>
              <a:buSzPts val="1800"/>
              <a:buNone/>
            </a:pPr>
            <a:r>
              <a:rPr lang="en"/>
              <a:t>At least one clinical criterion and Total score ≥10 points.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549" name="Google Shape;549;p15"/>
          <p:cNvPicPr preferRelativeResize="0"/>
          <p:nvPr/>
        </p:nvPicPr>
        <p:blipFill rotWithShape="1">
          <a:blip r:embed="rId3">
            <a:alphaModFix/>
          </a:blip>
          <a:srcRect b="0" l="0" r="0" t="0"/>
          <a:stretch/>
        </p:blipFill>
        <p:spPr>
          <a:xfrm>
            <a:off x="96166" y="0"/>
            <a:ext cx="8951670" cy="514350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pic>
        <p:nvPicPr>
          <p:cNvPr id="701" name="Google Shape;701;p42"/>
          <p:cNvPicPr preferRelativeResize="0"/>
          <p:nvPr/>
        </p:nvPicPr>
        <p:blipFill rotWithShape="1">
          <a:blip r:embed="rId3">
            <a:alphaModFix/>
          </a:blip>
          <a:srcRect b="0" l="0" r="0" t="0"/>
          <a:stretch/>
        </p:blipFill>
        <p:spPr>
          <a:xfrm>
            <a:off x="1877925" y="0"/>
            <a:ext cx="4292050" cy="51434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4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Autoantibodies in Systemic Lupus Erythematosus (SLE)</a:t>
            </a:r>
            <a:endParaRPr/>
          </a:p>
        </p:txBody>
      </p:sp>
      <p:sp>
        <p:nvSpPr>
          <p:cNvPr id="707" name="Google Shape;707;p4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Autoantibodies are the hallmark of SLE and are central to its pathogenesis</a:t>
            </a:r>
            <a:endParaRPr/>
          </a:p>
          <a:p>
            <a:pPr indent="-342900" lvl="0" marL="457200" rtl="0" algn="l">
              <a:lnSpc>
                <a:spcPct val="115000"/>
              </a:lnSpc>
              <a:spcBef>
                <a:spcPts val="1200"/>
              </a:spcBef>
              <a:spcAft>
                <a:spcPts val="0"/>
              </a:spcAft>
              <a:buSzPts val="1800"/>
              <a:buChar char="●"/>
            </a:pPr>
            <a:r>
              <a:rPr lang="en"/>
              <a:t>Target self-antigens, mainly nuclear and phospholipid components.</a:t>
            </a:r>
            <a:endParaRPr/>
          </a:p>
          <a:p>
            <a:pPr indent="-342900" lvl="0" marL="457200" rtl="0" algn="l">
              <a:lnSpc>
                <a:spcPct val="115000"/>
              </a:lnSpc>
              <a:spcBef>
                <a:spcPts val="0"/>
              </a:spcBef>
              <a:spcAft>
                <a:spcPts val="0"/>
              </a:spcAft>
              <a:buSzPts val="1800"/>
              <a:buChar char="●"/>
            </a:pPr>
            <a:r>
              <a:rPr lang="en"/>
              <a:t>Form immune complexes, causing complement activation, inflammation, and tissue injury.</a:t>
            </a:r>
            <a:endParaRPr/>
          </a:p>
          <a:p>
            <a:pPr indent="-342900" lvl="0" marL="457200" rtl="0" algn="l">
              <a:lnSpc>
                <a:spcPct val="115000"/>
              </a:lnSpc>
              <a:spcBef>
                <a:spcPts val="0"/>
              </a:spcBef>
              <a:spcAft>
                <a:spcPts val="0"/>
              </a:spcAft>
              <a:buSzPts val="1800"/>
              <a:buChar char="●"/>
            </a:pPr>
            <a:r>
              <a:rPr lang="en"/>
              <a:t>Some are highly specific for SLE, while others occur in multiple autoimmune diseases.</a:t>
            </a:r>
            <a:endParaRPr/>
          </a:p>
          <a:p>
            <a:pPr indent="-342900" lvl="0" marL="457200" rtl="0" algn="l">
              <a:lnSpc>
                <a:spcPct val="115000"/>
              </a:lnSpc>
              <a:spcBef>
                <a:spcPts val="0"/>
              </a:spcBef>
              <a:spcAft>
                <a:spcPts val="0"/>
              </a:spcAft>
              <a:buSzPts val="1800"/>
              <a:buChar char="●"/>
            </a:pPr>
            <a:r>
              <a:rPr lang="en"/>
              <a:t>Autoantibodies may be detectable years before clinical disease and their repertoire expands over time (epitope spreading).</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44"/>
          <p:cNvSpPr txBox="1"/>
          <p:nvPr>
            <p:ph idx="1" type="body"/>
          </p:nvPr>
        </p:nvSpPr>
        <p:spPr>
          <a:xfrm>
            <a:off x="311700" y="401175"/>
            <a:ext cx="8520600" cy="41676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t/>
            </a:r>
            <a:endParaRPr/>
          </a:p>
        </p:txBody>
      </p:sp>
      <p:pic>
        <p:nvPicPr>
          <p:cNvPr id="713" name="Google Shape;713;p44"/>
          <p:cNvPicPr preferRelativeResize="0"/>
          <p:nvPr/>
        </p:nvPicPr>
        <p:blipFill rotWithShape="1">
          <a:blip r:embed="rId3">
            <a:alphaModFix/>
          </a:blip>
          <a:srcRect b="0" l="0" r="0" t="0"/>
          <a:stretch/>
        </p:blipFill>
        <p:spPr>
          <a:xfrm>
            <a:off x="311700" y="401175"/>
            <a:ext cx="8520599" cy="41676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4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3600"/>
              <a:buNone/>
            </a:pPr>
            <a:r>
              <a:rPr lang="en"/>
              <a:t>TREATMENT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46"/>
          <p:cNvSpPr txBox="1"/>
          <p:nvPr>
            <p:ph type="title"/>
          </p:nvPr>
        </p:nvSpPr>
        <p:spPr>
          <a:xfrm>
            <a:off x="311700" y="131725"/>
            <a:ext cx="8520600" cy="5730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u="sng"/>
              <a:t>Glucocorticoids</a:t>
            </a:r>
            <a:endParaRPr b="1" i="1" u="sng"/>
          </a:p>
        </p:txBody>
      </p:sp>
      <p:sp>
        <p:nvSpPr>
          <p:cNvPr id="724" name="Google Shape;724;p46"/>
          <p:cNvSpPr txBox="1"/>
          <p:nvPr>
            <p:ph idx="1" type="body"/>
          </p:nvPr>
        </p:nvSpPr>
        <p:spPr>
          <a:xfrm>
            <a:off x="311700" y="704725"/>
            <a:ext cx="8520600" cy="42705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Glucocorticoids are the mainstay for rapid control of active SLE because they suppress both innate and adaptive immune responses. </a:t>
            </a:r>
            <a:endParaRPr/>
          </a:p>
          <a:p>
            <a:pPr indent="-342900" lvl="0" marL="457200" rtl="0" algn="l">
              <a:lnSpc>
                <a:spcPct val="115000"/>
              </a:lnSpc>
              <a:spcBef>
                <a:spcPts val="0"/>
              </a:spcBef>
              <a:spcAft>
                <a:spcPts val="0"/>
              </a:spcAft>
              <a:buSzPts val="1800"/>
              <a:buChar char="●"/>
            </a:pPr>
            <a:r>
              <a:rPr lang="en"/>
              <a:t>Low-dose therapy (≤7.5 mg/day prednisolone equivalent) is used for mild disease . </a:t>
            </a:r>
            <a:endParaRPr/>
          </a:p>
          <a:p>
            <a:pPr indent="-342900" lvl="0" marL="457200" rtl="0" algn="l">
              <a:lnSpc>
                <a:spcPct val="115000"/>
              </a:lnSpc>
              <a:spcBef>
                <a:spcPts val="0"/>
              </a:spcBef>
              <a:spcAft>
                <a:spcPts val="0"/>
              </a:spcAft>
              <a:buSzPts val="1800"/>
              <a:buChar char="●"/>
            </a:pPr>
            <a:r>
              <a:rPr lang="en"/>
              <a:t>In moderate to severe SLE, prednisolone 0.5–1 mg/kg/day is given, preferably along with steroid-sparing immunosuppressive agents, and the dose is gradually tapered after disease control. </a:t>
            </a:r>
            <a:endParaRPr/>
          </a:p>
          <a:p>
            <a:pPr indent="-342900" lvl="0" marL="457200" rtl="0" algn="l">
              <a:lnSpc>
                <a:spcPct val="115000"/>
              </a:lnSpc>
              <a:spcBef>
                <a:spcPts val="0"/>
              </a:spcBef>
              <a:spcAft>
                <a:spcPts val="0"/>
              </a:spcAft>
              <a:buSzPts val="1800"/>
              <a:buChar char="●"/>
            </a:pPr>
            <a:r>
              <a:rPr lang="en"/>
              <a:t>In severe, rapidly progressive disease or major organ involvement, intravenous methylprednisolone pulse therapy (500–1000 mg/day for 1–3 days) may be used before oral steroids. </a:t>
            </a:r>
            <a:endParaRPr/>
          </a:p>
          <a:p>
            <a:pPr indent="-342900" lvl="0" marL="457200" rtl="0" algn="l">
              <a:lnSpc>
                <a:spcPct val="115000"/>
              </a:lnSpc>
              <a:spcBef>
                <a:spcPts val="0"/>
              </a:spcBef>
              <a:spcAft>
                <a:spcPts val="0"/>
              </a:spcAft>
              <a:buSzPts val="1800"/>
              <a:buChar char="●"/>
            </a:pPr>
            <a:r>
              <a:rPr lang="en"/>
              <a:t>Long-term glucocorticoid use should be minimized because of dose-dependent adverse effects</a:t>
            </a:r>
            <a:endParaRPr/>
          </a:p>
          <a:p>
            <a:pPr indent="0" lvl="0" marL="457200" rtl="0" algn="l">
              <a:lnSpc>
                <a:spcPct val="115000"/>
              </a:lnSpc>
              <a:spcBef>
                <a:spcPts val="0"/>
              </a:spcBef>
              <a:spcAft>
                <a:spcPts val="0"/>
              </a:spcAft>
              <a:buSzPts val="18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4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u="sng"/>
              <a:t>Hydroxychloroquine</a:t>
            </a:r>
            <a:endParaRPr b="1" i="1" u="sng"/>
          </a:p>
        </p:txBody>
      </p:sp>
      <p:sp>
        <p:nvSpPr>
          <p:cNvPr id="730" name="Google Shape;730;p4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Hydroxychloroquine (HCQ) is recommended for all patients with SLE, unless contraindicated, </a:t>
            </a:r>
            <a:endParaRPr/>
          </a:p>
          <a:p>
            <a:pPr indent="-342900" lvl="0" marL="457200" rtl="0" algn="l">
              <a:lnSpc>
                <a:spcPct val="115000"/>
              </a:lnSpc>
              <a:spcBef>
                <a:spcPts val="0"/>
              </a:spcBef>
              <a:spcAft>
                <a:spcPts val="0"/>
              </a:spcAft>
              <a:buSzPts val="1800"/>
              <a:buChar char="●"/>
            </a:pPr>
            <a:r>
              <a:rPr lang="en"/>
              <a:t>It reduces disease activity, decreases flares, lowers glucocorticoid requirements, prevents irreversible organ damage, and improves long-term survival. </a:t>
            </a:r>
            <a:endParaRPr/>
          </a:p>
          <a:p>
            <a:pPr indent="-342900" lvl="0" marL="457200" rtl="0" algn="l">
              <a:lnSpc>
                <a:spcPct val="115000"/>
              </a:lnSpc>
              <a:spcBef>
                <a:spcPts val="0"/>
              </a:spcBef>
              <a:spcAft>
                <a:spcPts val="0"/>
              </a:spcAft>
              <a:buSzPts val="1800"/>
              <a:buChar char="●"/>
            </a:pPr>
            <a:r>
              <a:rPr lang="en"/>
              <a:t>It is generally well tolerated</a:t>
            </a:r>
            <a:endParaRPr/>
          </a:p>
          <a:p>
            <a:pPr indent="-342900" lvl="0" marL="457200" rtl="0" algn="l">
              <a:lnSpc>
                <a:spcPct val="115000"/>
              </a:lnSpc>
              <a:spcBef>
                <a:spcPts val="0"/>
              </a:spcBef>
              <a:spcAft>
                <a:spcPts val="0"/>
              </a:spcAft>
              <a:buSzPts val="1800"/>
              <a:buChar char="●"/>
            </a:pPr>
            <a:r>
              <a:rPr lang="en"/>
              <a:t>long-term use carries a small risk of BULLS EYE RETINOPATHY, necessitating regular ophthalmologic screening.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48"/>
          <p:cNvSpPr txBox="1"/>
          <p:nvPr>
            <p:ph type="title"/>
          </p:nvPr>
        </p:nvSpPr>
        <p:spPr>
          <a:xfrm>
            <a:off x="311700" y="209544"/>
            <a:ext cx="8520600" cy="5319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a:t>CYCLOPHOSPHAMIDE</a:t>
            </a:r>
            <a:r>
              <a:rPr lang="en"/>
              <a:t> </a:t>
            </a:r>
            <a:endParaRPr/>
          </a:p>
        </p:txBody>
      </p:sp>
      <p:sp>
        <p:nvSpPr>
          <p:cNvPr id="736" name="Google Shape;736;p48"/>
          <p:cNvSpPr txBox="1"/>
          <p:nvPr>
            <p:ph idx="1" type="body"/>
          </p:nvPr>
        </p:nvSpPr>
        <p:spPr>
          <a:xfrm>
            <a:off x="311700" y="869225"/>
            <a:ext cx="8520600" cy="4274400"/>
          </a:xfrm>
          <a:prstGeom prst="rect">
            <a:avLst/>
          </a:prstGeom>
          <a:noFill/>
          <a:ln>
            <a:noFill/>
          </a:ln>
        </p:spPr>
        <p:txBody>
          <a:bodyPr anchorCtr="0" anchor="t" bIns="91425" lIns="91425" spcFirstLastPara="1" rIns="91425" wrap="square" tIns="91425">
            <a:normAutofit lnSpcReduction="20000"/>
          </a:bodyPr>
          <a:lstStyle/>
          <a:p>
            <a:pPr indent="-342900" lvl="0" marL="457200" rtl="0" algn="l">
              <a:lnSpc>
                <a:spcPct val="115000"/>
              </a:lnSpc>
              <a:spcBef>
                <a:spcPts val="0"/>
              </a:spcBef>
              <a:spcAft>
                <a:spcPts val="0"/>
              </a:spcAft>
              <a:buSzPts val="1800"/>
              <a:buChar char="●"/>
            </a:pPr>
            <a:r>
              <a:rPr lang="en"/>
              <a:t>Cyclophosphamide (CYC) is a potent immunosuppressant used in severe, life-threatening, or organ-threatening systemic lupus erythematosus (SLE).</a:t>
            </a:r>
            <a:endParaRPr/>
          </a:p>
          <a:p>
            <a:pPr indent="0" lvl="0" marL="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It suppresses both T- and B-lymphocyte function.</a:t>
            </a:r>
            <a:endParaRPr/>
          </a:p>
          <a:p>
            <a:pPr indent="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It is primarily indicated for proliferative lupus nephritis (Class III/IV), severe CNS lupus, pulmonary hemorrhage, myocarditis, severe vasculitis, severe hematological disease, and other refractory major organ involvement. </a:t>
            </a:r>
            <a:endParaRPr/>
          </a:p>
          <a:p>
            <a:pPr indent="0" lvl="0" marL="4572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In lupus nephritis, cyclophosphamide slows renal scarring, preserves renal function, and reduces progression to end-stage renal disease. </a:t>
            </a:r>
            <a:endParaRPr/>
          </a:p>
          <a:p>
            <a:pPr indent="0" lvl="0" marL="457200" rtl="0" algn="l">
              <a:lnSpc>
                <a:spcPct val="115000"/>
              </a:lnSpc>
              <a:spcBef>
                <a:spcPts val="0"/>
              </a:spcBef>
              <a:spcAft>
                <a:spcPts val="0"/>
              </a:spcAft>
              <a:buSzPts val="1800"/>
              <a:buNone/>
            </a:pPr>
            <a:r>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49"/>
          <p:cNvSpPr txBox="1"/>
          <p:nvPr>
            <p:ph idx="1" type="body"/>
          </p:nvPr>
        </p:nvSpPr>
        <p:spPr>
          <a:xfrm>
            <a:off x="311700" y="293600"/>
            <a:ext cx="8520600" cy="4503300"/>
          </a:xfrm>
          <a:prstGeom prst="rect">
            <a:avLst/>
          </a:prstGeom>
          <a:noFill/>
          <a:ln>
            <a:noFill/>
          </a:ln>
        </p:spPr>
        <p:txBody>
          <a:bodyPr anchorCtr="0" anchor="t" bIns="91425" lIns="91425" spcFirstLastPara="1" rIns="91425" wrap="square" tIns="91425">
            <a:normAutofit fontScale="92500" lnSpcReduction="20000"/>
          </a:bodyPr>
          <a:lstStyle/>
          <a:p>
            <a:pPr indent="-334328" lvl="0" marL="457200" rtl="0" algn="l">
              <a:lnSpc>
                <a:spcPct val="115000"/>
              </a:lnSpc>
              <a:spcBef>
                <a:spcPts val="0"/>
              </a:spcBef>
              <a:spcAft>
                <a:spcPts val="0"/>
              </a:spcAft>
              <a:buSzPct val="100000"/>
              <a:buChar char="●"/>
            </a:pPr>
            <a:r>
              <a:rPr lang="en"/>
              <a:t>The usual induction regimen consists of 0.5–1 g/m² IV every 4 weeks for 6 months, followed by maintenance immunosuppression (commonly azathioprine or mycophenolate mofetil). </a:t>
            </a:r>
            <a:endParaRPr/>
          </a:p>
          <a:p>
            <a:pPr indent="0" lvl="0" marL="457200" rtl="0" algn="l">
              <a:lnSpc>
                <a:spcPct val="115000"/>
              </a:lnSpc>
              <a:spcBef>
                <a:spcPts val="0"/>
              </a:spcBef>
              <a:spcAft>
                <a:spcPts val="0"/>
              </a:spcAft>
              <a:buSzPct val="108108"/>
              <a:buNone/>
            </a:pPr>
            <a:r>
              <a:t/>
            </a:r>
            <a:endParaRPr/>
          </a:p>
          <a:p>
            <a:pPr indent="-334328" lvl="0" marL="457200" rtl="0" algn="l">
              <a:lnSpc>
                <a:spcPct val="115000"/>
              </a:lnSpc>
              <a:spcBef>
                <a:spcPts val="0"/>
              </a:spcBef>
              <a:spcAft>
                <a:spcPts val="0"/>
              </a:spcAft>
              <a:buSzPct val="100000"/>
              <a:buChar char="●"/>
            </a:pPr>
            <a:r>
              <a:rPr lang="en"/>
              <a:t>Dose adjustment is required in renal impairment, and treatment is guided by white blood cell counts, which are checked 10–14 days after each pulse.</a:t>
            </a:r>
            <a:endParaRPr/>
          </a:p>
          <a:p>
            <a:pPr indent="0" lvl="0" marL="457200" rtl="0" algn="l">
              <a:lnSpc>
                <a:spcPct val="115000"/>
              </a:lnSpc>
              <a:spcBef>
                <a:spcPts val="0"/>
              </a:spcBef>
              <a:spcAft>
                <a:spcPts val="0"/>
              </a:spcAft>
              <a:buSzPct val="108108"/>
              <a:buNone/>
            </a:pPr>
            <a:r>
              <a:t/>
            </a:r>
            <a:endParaRPr/>
          </a:p>
          <a:p>
            <a:pPr indent="-334328" lvl="0" marL="457200" rtl="0" algn="l">
              <a:lnSpc>
                <a:spcPct val="115000"/>
              </a:lnSpc>
              <a:spcBef>
                <a:spcPts val="0"/>
              </a:spcBef>
              <a:spcAft>
                <a:spcPts val="0"/>
              </a:spcAft>
              <a:buSzPct val="100000"/>
              <a:buChar char="●"/>
            </a:pPr>
            <a:r>
              <a:rPr lang="en"/>
              <a:t>Adequate hydration and frequent voiding are essential to prevent hemorrhagic cystitis, and Mesna may be used in high-risk patients for uroprotection. Antiemetics are routinely administered before infusion.</a:t>
            </a:r>
            <a:endParaRPr/>
          </a:p>
          <a:p>
            <a:pPr indent="0" lvl="0" marL="457200" rtl="0" algn="l">
              <a:lnSpc>
                <a:spcPct val="115000"/>
              </a:lnSpc>
              <a:spcBef>
                <a:spcPts val="0"/>
              </a:spcBef>
              <a:spcAft>
                <a:spcPts val="0"/>
              </a:spcAft>
              <a:buSzPct val="108108"/>
              <a:buNone/>
            </a:pPr>
            <a:r>
              <a:t/>
            </a:r>
            <a:endParaRPr/>
          </a:p>
          <a:p>
            <a:pPr indent="-334328" lvl="0" marL="457200" rtl="0" algn="l">
              <a:lnSpc>
                <a:spcPct val="115000"/>
              </a:lnSpc>
              <a:spcBef>
                <a:spcPts val="0"/>
              </a:spcBef>
              <a:spcAft>
                <a:spcPts val="0"/>
              </a:spcAft>
              <a:buSzPct val="100000"/>
              <a:buChar char="●"/>
            </a:pPr>
            <a:r>
              <a:rPr lang="en"/>
              <a:t>The major adverse effects include bone marrow suppression, leukopenia, alopecia, hemorrhagic cystitis, gonadal toxicity causing infertility or premature ovarian failure, teratogenicity, and an increased long-term risk of bladder carcinoma and other malignancies hence other safer agent used for long term maintenance therapy.</a:t>
            </a:r>
            <a:endParaRPr/>
          </a:p>
          <a:p>
            <a:pPr indent="0" lvl="0" marL="0" rtl="0" algn="l">
              <a:lnSpc>
                <a:spcPct val="115000"/>
              </a:lnSpc>
              <a:spcBef>
                <a:spcPts val="0"/>
              </a:spcBef>
              <a:spcAft>
                <a:spcPts val="0"/>
              </a:spcAft>
              <a:buSzPct val="108108"/>
              <a:buNone/>
            </a:pPr>
            <a:r>
              <a:t/>
            </a:r>
            <a:endParaRPr/>
          </a:p>
          <a:p>
            <a:pPr indent="0" lvl="0" marL="457200" rtl="0" algn="l">
              <a:lnSpc>
                <a:spcPct val="115000"/>
              </a:lnSpc>
              <a:spcBef>
                <a:spcPts val="1200"/>
              </a:spcBef>
              <a:spcAft>
                <a:spcPts val="1200"/>
              </a:spcAft>
              <a:buSzPct val="100000"/>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5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a:t>Azathioprine</a:t>
            </a:r>
            <a:r>
              <a:rPr lang="en"/>
              <a:t> </a:t>
            </a:r>
            <a:endParaRPr/>
          </a:p>
        </p:txBody>
      </p:sp>
      <p:sp>
        <p:nvSpPr>
          <p:cNvPr id="747" name="Google Shape;747;p50"/>
          <p:cNvSpPr txBox="1"/>
          <p:nvPr>
            <p:ph idx="1" type="body"/>
          </p:nvPr>
        </p:nvSpPr>
        <p:spPr>
          <a:xfrm>
            <a:off x="386875" y="1017725"/>
            <a:ext cx="8520600" cy="3488700"/>
          </a:xfrm>
          <a:prstGeom prst="rect">
            <a:avLst/>
          </a:prstGeom>
          <a:noFill/>
          <a:ln>
            <a:noFill/>
          </a:ln>
        </p:spPr>
        <p:txBody>
          <a:bodyPr anchorCtr="0" anchor="t" bIns="91425" lIns="91425" spcFirstLastPara="1" rIns="91425" wrap="square" tIns="91425">
            <a:normAutofit/>
          </a:bodyPr>
          <a:lstStyle/>
          <a:p>
            <a:pPr indent="-336550" lvl="0" marL="457200" rtl="0" algn="l">
              <a:lnSpc>
                <a:spcPct val="115000"/>
              </a:lnSpc>
              <a:spcBef>
                <a:spcPts val="0"/>
              </a:spcBef>
              <a:spcAft>
                <a:spcPts val="0"/>
              </a:spcAft>
              <a:buSzPts val="1700"/>
              <a:buChar char="●"/>
            </a:pPr>
            <a:r>
              <a:rPr lang="en" sz="1700"/>
              <a:t>Azathioprine (AZA) is an antimetabolite immunosuppressive drug that inhibits purine synthesis, thereby reducing lymphocyte proliferation.</a:t>
            </a:r>
            <a:endParaRPr sz="1700"/>
          </a:p>
          <a:p>
            <a:pPr indent="-336550" lvl="0" marL="457200" rtl="0" algn="l">
              <a:lnSpc>
                <a:spcPct val="115000"/>
              </a:lnSpc>
              <a:spcBef>
                <a:spcPts val="0"/>
              </a:spcBef>
              <a:spcAft>
                <a:spcPts val="0"/>
              </a:spcAft>
              <a:buSzPts val="1700"/>
              <a:buChar char="●"/>
            </a:pPr>
            <a:r>
              <a:rPr lang="en" sz="1700"/>
              <a:t>The usual dose is 2–2.5 mg/kg/day given orally.</a:t>
            </a:r>
            <a:endParaRPr sz="1700"/>
          </a:p>
          <a:p>
            <a:pPr indent="-336550" lvl="0" marL="457200" rtl="0" algn="l">
              <a:lnSpc>
                <a:spcPct val="115000"/>
              </a:lnSpc>
              <a:spcBef>
                <a:spcPts val="0"/>
              </a:spcBef>
              <a:spcAft>
                <a:spcPts val="0"/>
              </a:spcAft>
              <a:buSzPts val="1700"/>
              <a:buChar char="●"/>
            </a:pPr>
            <a:r>
              <a:rPr lang="en" sz="1700"/>
              <a:t>Used as steroid sparing agent </a:t>
            </a:r>
            <a:endParaRPr sz="1700"/>
          </a:p>
          <a:p>
            <a:pPr indent="-336550" lvl="0" marL="457200" rtl="0" algn="l">
              <a:lnSpc>
                <a:spcPct val="115000"/>
              </a:lnSpc>
              <a:spcBef>
                <a:spcPts val="0"/>
              </a:spcBef>
              <a:spcAft>
                <a:spcPts val="0"/>
              </a:spcAft>
              <a:buSzPts val="1700"/>
              <a:buChar char="●"/>
            </a:pPr>
            <a:r>
              <a:rPr lang="en" sz="1700"/>
              <a:t>It is used mainly as a maintenance therapy after induction treatment in lupus nephritis (LN).</a:t>
            </a:r>
            <a:endParaRPr sz="1700"/>
          </a:p>
          <a:p>
            <a:pPr indent="-336550" lvl="0" marL="457200" rtl="0" algn="l">
              <a:lnSpc>
                <a:spcPct val="115000"/>
              </a:lnSpc>
              <a:spcBef>
                <a:spcPts val="0"/>
              </a:spcBef>
              <a:spcAft>
                <a:spcPts val="0"/>
              </a:spcAft>
              <a:buSzPts val="1700"/>
              <a:buChar char="●"/>
            </a:pPr>
            <a:r>
              <a:rPr lang="en" sz="1700"/>
              <a:t>Preferred immunosuppressant during pregnancy </a:t>
            </a:r>
            <a:endParaRPr sz="1700"/>
          </a:p>
          <a:p>
            <a:pPr indent="-336550" lvl="0" marL="457200" rtl="0" algn="l">
              <a:lnSpc>
                <a:spcPct val="115000"/>
              </a:lnSpc>
              <a:spcBef>
                <a:spcPts val="0"/>
              </a:spcBef>
              <a:spcAft>
                <a:spcPts val="0"/>
              </a:spcAft>
              <a:buSzPts val="1700"/>
              <a:buChar char="●"/>
            </a:pPr>
            <a:r>
              <a:rPr lang="en" sz="1700"/>
              <a:t>It is considered safe for long-term use, with only a slight increase in the risk of malignancy.</a:t>
            </a:r>
            <a:endParaRPr sz="1700"/>
          </a:p>
          <a:p>
            <a:pPr indent="-336550" lvl="0" marL="457200" rtl="0" algn="l">
              <a:lnSpc>
                <a:spcPct val="115000"/>
              </a:lnSpc>
              <a:spcBef>
                <a:spcPts val="0"/>
              </a:spcBef>
              <a:spcAft>
                <a:spcPts val="0"/>
              </a:spcAft>
              <a:buSzPts val="1700"/>
              <a:buChar char="●"/>
            </a:pPr>
            <a:r>
              <a:rPr lang="en" sz="1700"/>
              <a:t>Common adverse effects include gastrointestinal upset, mild liver enzyme elevation, leukopenia, thrombocytopenia, and bone marrow suppression.</a:t>
            </a:r>
            <a:endParaRPr sz="1700"/>
          </a:p>
          <a:p>
            <a:pPr indent="0" lvl="0" marL="0" rtl="0" algn="l">
              <a:lnSpc>
                <a:spcPct val="115000"/>
              </a:lnSpc>
              <a:spcBef>
                <a:spcPts val="0"/>
              </a:spcBef>
              <a:spcAft>
                <a:spcPts val="0"/>
              </a:spcAft>
              <a:buSzPts val="1800"/>
              <a:buNone/>
            </a:pPr>
            <a:r>
              <a:t/>
            </a:r>
            <a:endParaRPr sz="1700"/>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51"/>
          <p:cNvSpPr txBox="1"/>
          <p:nvPr>
            <p:ph type="title"/>
          </p:nvPr>
        </p:nvSpPr>
        <p:spPr>
          <a:xfrm>
            <a:off x="311692" y="4"/>
            <a:ext cx="8520600" cy="6075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u="sng"/>
              <a:t>Mycophenolate mofetil (MMF)</a:t>
            </a:r>
            <a:endParaRPr b="1" i="1" u="sng"/>
          </a:p>
        </p:txBody>
      </p:sp>
      <p:sp>
        <p:nvSpPr>
          <p:cNvPr id="753" name="Google Shape;753;p51"/>
          <p:cNvSpPr txBox="1"/>
          <p:nvPr>
            <p:ph idx="1" type="body"/>
          </p:nvPr>
        </p:nvSpPr>
        <p:spPr>
          <a:xfrm>
            <a:off x="404700" y="607500"/>
            <a:ext cx="8520600" cy="45363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Mycophenolate mofetil (MMF) is an antimetabolite that selectively inhibits IMPDH, blocking de novo guanosine synthesis in lymphocytes.</a:t>
            </a:r>
            <a:endParaRPr/>
          </a:p>
          <a:p>
            <a:pPr indent="-342900" lvl="0" marL="457200" rtl="0" algn="l">
              <a:lnSpc>
                <a:spcPct val="115000"/>
              </a:lnSpc>
              <a:spcBef>
                <a:spcPts val="0"/>
              </a:spcBef>
              <a:spcAft>
                <a:spcPts val="0"/>
              </a:spcAft>
              <a:buSzPts val="1800"/>
              <a:buChar char="●"/>
            </a:pPr>
            <a:r>
              <a:rPr lang="en"/>
              <a:t>It has excellent oral bioavailability, reaches peak plasma levels within 1–2 hours, and has a half-life of about 17 hours</a:t>
            </a:r>
            <a:endParaRPr/>
          </a:p>
          <a:p>
            <a:pPr indent="-342900" lvl="0" marL="457200" rtl="0" algn="l">
              <a:lnSpc>
                <a:spcPct val="115000"/>
              </a:lnSpc>
              <a:spcBef>
                <a:spcPts val="0"/>
              </a:spcBef>
              <a:spcAft>
                <a:spcPts val="0"/>
              </a:spcAft>
              <a:buSzPts val="1800"/>
              <a:buChar char="●"/>
            </a:pPr>
            <a:r>
              <a:rPr lang="en"/>
              <a:t>It is a first-line induction and maintenance therapy for proliferative lupus nephritis (Class III/IV).</a:t>
            </a:r>
            <a:endParaRPr/>
          </a:p>
          <a:p>
            <a:pPr indent="-342900" lvl="0" marL="457200" rtl="0" algn="l">
              <a:lnSpc>
                <a:spcPct val="115000"/>
              </a:lnSpc>
              <a:spcBef>
                <a:spcPts val="0"/>
              </a:spcBef>
              <a:spcAft>
                <a:spcPts val="0"/>
              </a:spcAft>
              <a:buSzPts val="1800"/>
              <a:buChar char="●"/>
            </a:pPr>
            <a:r>
              <a:rPr lang="en"/>
              <a:t>MMF has a better safety profile than cyclophosphamide, with lower risks of leukopenia, amenorrhea, and alopecia, making it preferable in patients wishing to preserve fertility.</a:t>
            </a:r>
            <a:endParaRPr/>
          </a:p>
          <a:p>
            <a:pPr indent="-342900" lvl="0" marL="457200" rtl="0" algn="l">
              <a:lnSpc>
                <a:spcPct val="115000"/>
              </a:lnSpc>
              <a:spcBef>
                <a:spcPts val="0"/>
              </a:spcBef>
              <a:spcAft>
                <a:spcPts val="0"/>
              </a:spcAft>
              <a:buSzPts val="1800"/>
              <a:buChar char="●"/>
            </a:pPr>
            <a:r>
              <a:rPr lang="en"/>
              <a:t>MMF is </a:t>
            </a:r>
            <a:r>
              <a:rPr b="1" lang="en"/>
              <a:t>teratogenic and is contraindicated during pregnancy</a:t>
            </a:r>
            <a:r>
              <a:rPr lang="en"/>
              <a:t>.</a:t>
            </a:r>
            <a:endParaRPr/>
          </a:p>
          <a:p>
            <a:pPr indent="-342900" lvl="0" marL="457200" rtl="0" algn="l">
              <a:lnSpc>
                <a:spcPct val="115000"/>
              </a:lnSpc>
              <a:spcBef>
                <a:spcPts val="0"/>
              </a:spcBef>
              <a:spcAft>
                <a:spcPts val="0"/>
              </a:spcAft>
              <a:buSzPts val="1800"/>
              <a:buChar char="●"/>
            </a:pPr>
            <a:r>
              <a:rPr lang="en"/>
              <a:t>MMF is also effective in extrarenal SLE, particularly for skin, musculoskeletal, hematological, and mucocutaneous manifestations.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3600"/>
              <a:buNone/>
            </a:pPr>
            <a:r>
              <a:rPr b="1" lang="en"/>
              <a:t>CLINICAL FEATURES </a:t>
            </a:r>
            <a:endParaRPr b="1"/>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52"/>
          <p:cNvSpPr txBox="1"/>
          <p:nvPr>
            <p:ph type="title"/>
          </p:nvPr>
        </p:nvSpPr>
        <p:spPr>
          <a:xfrm>
            <a:off x="311700" y="112422"/>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 u="sng"/>
              <a:t>Calcineurin inhibitors</a:t>
            </a:r>
            <a:r>
              <a:rPr lang="en"/>
              <a:t> </a:t>
            </a:r>
            <a:endParaRPr/>
          </a:p>
        </p:txBody>
      </p:sp>
      <p:sp>
        <p:nvSpPr>
          <p:cNvPr id="759" name="Google Shape;759;p52"/>
          <p:cNvSpPr txBox="1"/>
          <p:nvPr>
            <p:ph idx="1" type="body"/>
          </p:nvPr>
        </p:nvSpPr>
        <p:spPr>
          <a:xfrm>
            <a:off x="311700" y="685125"/>
            <a:ext cx="8520600" cy="4205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i="1" lang="en" u="sng"/>
              <a:t>Cyclosporine A</a:t>
            </a:r>
            <a:endParaRPr b="1" i="1" u="sng"/>
          </a:p>
          <a:p>
            <a:pPr indent="0" lvl="0" marL="0" rtl="0" algn="l">
              <a:lnSpc>
                <a:spcPct val="115000"/>
              </a:lnSpc>
              <a:spcBef>
                <a:spcPts val="1200"/>
              </a:spcBef>
              <a:spcAft>
                <a:spcPts val="0"/>
              </a:spcAft>
              <a:buSzPts val="1800"/>
              <a:buNone/>
            </a:pPr>
            <a:r>
              <a:rPr lang="en"/>
              <a:t>Inhibits calcineurin, preventing T-cell activation.</a:t>
            </a:r>
            <a:endParaRPr/>
          </a:p>
          <a:p>
            <a:pPr indent="0" lvl="0" marL="0" rtl="0" algn="l">
              <a:lnSpc>
                <a:spcPct val="115000"/>
              </a:lnSpc>
              <a:spcBef>
                <a:spcPts val="1200"/>
              </a:spcBef>
              <a:spcAft>
                <a:spcPts val="0"/>
              </a:spcAft>
              <a:buSzPts val="1800"/>
              <a:buNone/>
            </a:pPr>
            <a:r>
              <a:rPr lang="en"/>
              <a:t>Also reduces antigen presentation and autoantibody production.</a:t>
            </a:r>
            <a:endParaRPr/>
          </a:p>
          <a:p>
            <a:pPr indent="0" lvl="0" marL="0" rtl="0" algn="l">
              <a:lnSpc>
                <a:spcPct val="115000"/>
              </a:lnSpc>
              <a:spcBef>
                <a:spcPts val="1200"/>
              </a:spcBef>
              <a:spcAft>
                <a:spcPts val="0"/>
              </a:spcAft>
              <a:buSzPts val="1800"/>
              <a:buNone/>
            </a:pPr>
            <a:r>
              <a:rPr lang="en"/>
              <a:t>Uses : Proliferative lupus nephritis (Class III/IV),Membranous lupus nephritis (Class V), Extrarenal SLE.</a:t>
            </a:r>
            <a:endParaRPr/>
          </a:p>
          <a:p>
            <a:pPr indent="0" lvl="0" marL="0" rtl="0" algn="l">
              <a:lnSpc>
                <a:spcPct val="115000"/>
              </a:lnSpc>
              <a:spcBef>
                <a:spcPts val="1200"/>
              </a:spcBef>
              <a:spcAft>
                <a:spcPts val="0"/>
              </a:spcAft>
              <a:buSzPts val="1800"/>
              <a:buNone/>
            </a:pPr>
            <a:r>
              <a:rPr b="1" lang="en"/>
              <a:t>Adverse effects</a:t>
            </a:r>
            <a:r>
              <a:rPr lang="en"/>
              <a:t> : Nephrotoxicity,Hypertension , paresthesias ,Hyperkalemia and hypomagnesemia , Hyperuricemia , Gingival hyperplasia, Hirsutism . </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53"/>
          <p:cNvSpPr txBox="1"/>
          <p:nvPr>
            <p:ph idx="1" type="body"/>
          </p:nvPr>
        </p:nvSpPr>
        <p:spPr>
          <a:xfrm>
            <a:off x="311700" y="395375"/>
            <a:ext cx="8520600" cy="4432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i="1" lang="en" u="sng"/>
              <a:t>Tacrolimus (TAC)</a:t>
            </a:r>
            <a:endParaRPr b="1" i="1" u="sng"/>
          </a:p>
          <a:p>
            <a:pPr indent="0" lvl="0" marL="0" rtl="0" algn="l">
              <a:lnSpc>
                <a:spcPct val="115000"/>
              </a:lnSpc>
              <a:spcBef>
                <a:spcPts val="1200"/>
              </a:spcBef>
              <a:spcAft>
                <a:spcPts val="0"/>
              </a:spcAft>
              <a:buSzPts val="1800"/>
              <a:buNone/>
            </a:pPr>
            <a:r>
              <a:rPr lang="en"/>
              <a:t>Mechanism of action - Calcineurin inhibitor similar to cyclosporine but 10–100 times more potent.</a:t>
            </a:r>
            <a:endParaRPr/>
          </a:p>
          <a:p>
            <a:pPr indent="0" lvl="0" marL="0" rtl="0" algn="l">
              <a:lnSpc>
                <a:spcPct val="115000"/>
              </a:lnSpc>
              <a:spcBef>
                <a:spcPts val="1200"/>
              </a:spcBef>
              <a:spcAft>
                <a:spcPts val="0"/>
              </a:spcAft>
              <a:buSzPts val="1800"/>
              <a:buNone/>
            </a:pPr>
            <a:r>
              <a:rPr lang="en"/>
              <a:t>Use: Proliferative lupus nephritis, Membranous lupus nephritis and refractory lupus nephritis. Often combined with MMF as multitarget therapy.</a:t>
            </a:r>
            <a:endParaRPr/>
          </a:p>
          <a:p>
            <a:pPr indent="0" lvl="0" marL="0" rtl="0" algn="l">
              <a:lnSpc>
                <a:spcPct val="115000"/>
              </a:lnSpc>
              <a:spcBef>
                <a:spcPts val="1200"/>
              </a:spcBef>
              <a:spcAft>
                <a:spcPts val="0"/>
              </a:spcAft>
              <a:buSzPts val="1800"/>
              <a:buNone/>
            </a:pPr>
            <a:r>
              <a:rPr lang="en"/>
              <a:t>Produces a rapid reduction in proteinuria.</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54"/>
          <p:cNvSpPr txBox="1"/>
          <p:nvPr>
            <p:ph type="title"/>
          </p:nvPr>
        </p:nvSpPr>
        <p:spPr>
          <a:xfrm>
            <a:off x="311700" y="112422"/>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u="sng"/>
              <a:t>BIOLOGICAL THERAPY</a:t>
            </a:r>
            <a:r>
              <a:rPr lang="en"/>
              <a:t> </a:t>
            </a:r>
            <a:endParaRPr/>
          </a:p>
        </p:txBody>
      </p:sp>
      <p:sp>
        <p:nvSpPr>
          <p:cNvPr id="770" name="Google Shape;770;p54"/>
          <p:cNvSpPr txBox="1"/>
          <p:nvPr>
            <p:ph idx="1" type="body"/>
          </p:nvPr>
        </p:nvSpPr>
        <p:spPr>
          <a:xfrm>
            <a:off x="311700" y="878725"/>
            <a:ext cx="8520600" cy="4108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t>Biological agents are targeted therapies used in moderate-to-severe or refractory SLE, especially in patients with persistent disease activity despite standard treatment.</a:t>
            </a:r>
            <a:endParaRPr/>
          </a:p>
          <a:p>
            <a:pPr indent="-342900" lvl="0" marL="457200" rtl="0" algn="l">
              <a:lnSpc>
                <a:spcPct val="115000"/>
              </a:lnSpc>
              <a:spcBef>
                <a:spcPts val="0"/>
              </a:spcBef>
              <a:spcAft>
                <a:spcPts val="0"/>
              </a:spcAft>
              <a:buSzPts val="1800"/>
              <a:buChar char="●"/>
            </a:pPr>
            <a:r>
              <a:rPr lang="en"/>
              <a:t>Rituximab</a:t>
            </a:r>
            <a:endParaRPr/>
          </a:p>
          <a:p>
            <a:pPr indent="-342900" lvl="0" marL="457200" rtl="0" algn="l">
              <a:lnSpc>
                <a:spcPct val="115000"/>
              </a:lnSpc>
              <a:spcBef>
                <a:spcPts val="0"/>
              </a:spcBef>
              <a:spcAft>
                <a:spcPts val="0"/>
              </a:spcAft>
              <a:buSzPts val="1800"/>
              <a:buChar char="●"/>
            </a:pPr>
            <a:r>
              <a:rPr lang="en"/>
              <a:t>Anifrolumab- monoclonal antibody against Type I interferon receptor (IFNA</a:t>
            </a:r>
            <a:endParaRPr/>
          </a:p>
          <a:p>
            <a:pPr indent="-342900" lvl="0" marL="457200" rtl="0" algn="l">
              <a:lnSpc>
                <a:spcPct val="115000"/>
              </a:lnSpc>
              <a:spcBef>
                <a:spcPts val="0"/>
              </a:spcBef>
              <a:spcAft>
                <a:spcPts val="0"/>
              </a:spcAft>
              <a:buSzPts val="1800"/>
              <a:buChar char="●"/>
            </a:pPr>
            <a:r>
              <a:rPr lang="en"/>
              <a:t>Belimumab-monoclonal antibody against B-lymphocyte stimulator (BAFF/BLyS).</a:t>
            </a:r>
            <a:endParaRPr/>
          </a:p>
          <a:p>
            <a:pPr indent="0" lvl="0" marL="0" rtl="0" algn="l">
              <a:lnSpc>
                <a:spcPct val="115000"/>
              </a:lnSpc>
              <a:spcBef>
                <a:spcPts val="0"/>
              </a:spcBef>
              <a:spcAft>
                <a:spcPts val="0"/>
              </a:spcAft>
              <a:buSzPts val="1800"/>
              <a:buNone/>
            </a:pPr>
            <a:r>
              <a:rPr lang="en"/>
              <a:t>Targeted immune suppression with fewer long-term steroid-related complications</a:t>
            </a:r>
            <a:endParaRPr/>
          </a:p>
          <a:p>
            <a:pPr indent="0" lvl="0" marL="0" rtl="0" algn="l">
              <a:lnSpc>
                <a:spcPct val="115000"/>
              </a:lnSpc>
              <a:spcBef>
                <a:spcPts val="0"/>
              </a:spcBef>
              <a:spcAft>
                <a:spcPts val="0"/>
              </a:spcAft>
              <a:buSzPts val="1800"/>
              <a:buNone/>
            </a:pPr>
            <a:r>
              <a:rPr lang="en"/>
              <a:t>Reduces disease activity and frequency of flares</a:t>
            </a:r>
            <a:endParaRPr/>
          </a:p>
          <a:p>
            <a:pPr indent="0" lvl="0" marL="0" rtl="0" algn="l">
              <a:lnSpc>
                <a:spcPct val="115000"/>
              </a:lnSpc>
              <a:spcBef>
                <a:spcPts val="0"/>
              </a:spcBef>
              <a:spcAft>
                <a:spcPts val="0"/>
              </a:spcAft>
              <a:buSzPts val="1800"/>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55"/>
          <p:cNvSpPr txBox="1"/>
          <p:nvPr>
            <p:ph idx="1" type="body"/>
          </p:nvPr>
        </p:nvSpPr>
        <p:spPr>
          <a:xfrm>
            <a:off x="194700" y="146400"/>
            <a:ext cx="8520600" cy="4997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b="1" i="1" lang="en" u="sng"/>
              <a:t>RITUXIMAB</a:t>
            </a:r>
            <a:endParaRPr b="1" i="1" u="sng"/>
          </a:p>
          <a:p>
            <a:pPr indent="-342900" lvl="0" marL="457200" rtl="0" algn="l">
              <a:lnSpc>
                <a:spcPct val="115000"/>
              </a:lnSpc>
              <a:spcBef>
                <a:spcPts val="1200"/>
              </a:spcBef>
              <a:spcAft>
                <a:spcPts val="0"/>
              </a:spcAft>
              <a:buSzPts val="1800"/>
              <a:buChar char="●"/>
            </a:pPr>
            <a:r>
              <a:rPr lang="en"/>
              <a:t>Rituximab (RTX) is a chimeric mouse-human monoclonal antibody that targets the cell membrane protein CD20.</a:t>
            </a:r>
            <a:endParaRPr/>
          </a:p>
          <a:p>
            <a:pPr indent="-342900" lvl="0" marL="457200" rtl="0" algn="l">
              <a:lnSpc>
                <a:spcPct val="115000"/>
              </a:lnSpc>
              <a:spcBef>
                <a:spcPts val="0"/>
              </a:spcBef>
              <a:spcAft>
                <a:spcPts val="0"/>
              </a:spcAft>
              <a:buSzPts val="1800"/>
              <a:buChar char="●"/>
            </a:pPr>
            <a:r>
              <a:rPr lang="en"/>
              <a:t>Mainly reserved for refractory SLE, including ; Refractory lupus nephritis, Severe neuropsychiatric SLE, Autoimmune hemolytic anemia, Thrombocytopenia, Arthritis, severe extra renal involvement.</a:t>
            </a:r>
            <a:endParaRPr/>
          </a:p>
          <a:p>
            <a:pPr indent="-342900" lvl="0" marL="457200" rtl="0" algn="l">
              <a:lnSpc>
                <a:spcPct val="115000"/>
              </a:lnSpc>
              <a:spcBef>
                <a:spcPts val="0"/>
              </a:spcBef>
              <a:spcAft>
                <a:spcPts val="0"/>
              </a:spcAft>
              <a:buSzPts val="1800"/>
              <a:buChar char="●"/>
            </a:pPr>
            <a:r>
              <a:rPr lang="en"/>
              <a:t>375 mg/m² IV weekly for 4 weeks. Premedication with corticosteroids, antihistamines, and antipyretics is recommended.</a:t>
            </a:r>
            <a:endParaRPr/>
          </a:p>
          <a:p>
            <a:pPr indent="-342900" lvl="0" marL="457200" rtl="0" algn="l">
              <a:lnSpc>
                <a:spcPct val="115000"/>
              </a:lnSpc>
              <a:spcBef>
                <a:spcPts val="0"/>
              </a:spcBef>
              <a:spcAft>
                <a:spcPts val="0"/>
              </a:spcAft>
              <a:buSzPts val="1800"/>
              <a:buChar char="●"/>
            </a:pPr>
            <a:r>
              <a:rPr lang="en"/>
              <a:t>Adverse Effects- Infusion reaction.Reactivation of hepatitis ,Hypogammaglobulinemia with repeated course, Progressive multifocal leukoencephalopathy (PML)</a:t>
            </a:r>
            <a:endParaRPr/>
          </a:p>
          <a:p>
            <a:pPr indent="0" lvl="0" marL="457200" rtl="0" algn="l">
              <a:lnSpc>
                <a:spcPct val="115000"/>
              </a:lnSpc>
              <a:spcBef>
                <a:spcPts val="1200"/>
              </a:spcBef>
              <a:spcAft>
                <a:spcPts val="0"/>
              </a:spcAft>
              <a:buSzPts val="1800"/>
              <a:buNone/>
            </a:pPr>
            <a:r>
              <a:t/>
            </a:r>
            <a:endParaRPr/>
          </a:p>
          <a:p>
            <a:pPr indent="0" lvl="0" marL="457200" rtl="0" algn="l">
              <a:lnSpc>
                <a:spcPct val="115000"/>
              </a:lnSpc>
              <a:spcBef>
                <a:spcPts val="1200"/>
              </a:spcBef>
              <a:spcAft>
                <a:spcPts val="1200"/>
              </a:spcAft>
              <a:buSzPts val="1800"/>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pic>
        <p:nvPicPr>
          <p:cNvPr id="780" name="Google Shape;780;p56"/>
          <p:cNvPicPr preferRelativeResize="0"/>
          <p:nvPr/>
        </p:nvPicPr>
        <p:blipFill rotWithShape="1">
          <a:blip r:embed="rId3">
            <a:alphaModFix/>
          </a:blip>
          <a:srcRect b="0" l="0" r="0" t="0"/>
          <a:stretch/>
        </p:blipFill>
        <p:spPr>
          <a:xfrm>
            <a:off x="152400" y="152400"/>
            <a:ext cx="8537649" cy="48387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57"/>
          <p:cNvSpPr txBox="1"/>
          <p:nvPr>
            <p:ph type="title"/>
          </p:nvPr>
        </p:nvSpPr>
        <p:spPr>
          <a:xfrm>
            <a:off x="311700" y="151111"/>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Mucocutaneous or joint involvement </a:t>
            </a:r>
            <a:endParaRPr/>
          </a:p>
        </p:txBody>
      </p:sp>
      <p:sp>
        <p:nvSpPr>
          <p:cNvPr id="786" name="Google Shape;786;p57"/>
          <p:cNvSpPr txBox="1"/>
          <p:nvPr>
            <p:ph idx="1" type="body"/>
          </p:nvPr>
        </p:nvSpPr>
        <p:spPr>
          <a:xfrm>
            <a:off x="311700" y="723800"/>
            <a:ext cx="8520600" cy="4419600"/>
          </a:xfrm>
          <a:prstGeom prst="rect">
            <a:avLst/>
          </a:prstGeom>
          <a:noFill/>
          <a:ln>
            <a:noFill/>
          </a:ln>
        </p:spPr>
        <p:txBody>
          <a:bodyPr anchorCtr="0" anchor="t" bIns="91425" lIns="91425" spcFirstLastPara="1" rIns="91425" wrap="square" tIns="91425">
            <a:normAutofit lnSpcReduction="10000"/>
          </a:bodyPr>
          <a:lstStyle/>
          <a:p>
            <a:pPr indent="-342900" lvl="0" marL="457200" rtl="0" algn="l">
              <a:lnSpc>
                <a:spcPct val="115000"/>
              </a:lnSpc>
              <a:spcBef>
                <a:spcPts val="0"/>
              </a:spcBef>
              <a:spcAft>
                <a:spcPts val="0"/>
              </a:spcAft>
              <a:buSzPts val="1800"/>
              <a:buChar char="●"/>
            </a:pPr>
            <a:r>
              <a:rPr lang="en"/>
              <a:t>Topical GCs reduce redness and scaling</a:t>
            </a:r>
            <a:endParaRPr/>
          </a:p>
          <a:p>
            <a:pPr indent="-342900" lvl="0" marL="457200" rtl="0" algn="l">
              <a:lnSpc>
                <a:spcPct val="115000"/>
              </a:lnSpc>
              <a:spcBef>
                <a:spcPts val="0"/>
              </a:spcBef>
              <a:spcAft>
                <a:spcPts val="0"/>
              </a:spcAft>
              <a:buSzPts val="1800"/>
              <a:buChar char="●"/>
            </a:pPr>
            <a:r>
              <a:rPr lang="en"/>
              <a:t>Topical calcineurin inhibitors (tacrolimus, </a:t>
            </a:r>
            <a:endParaRPr/>
          </a:p>
          <a:p>
            <a:pPr indent="0" lvl="0" marL="457200" rtl="0" algn="l">
              <a:lnSpc>
                <a:spcPct val="115000"/>
              </a:lnSpc>
              <a:spcBef>
                <a:spcPts val="1200"/>
              </a:spcBef>
              <a:spcAft>
                <a:spcPts val="0"/>
              </a:spcAft>
              <a:buSzPts val="1800"/>
              <a:buNone/>
            </a:pPr>
            <a:r>
              <a:rPr lang="en"/>
              <a:t>pimecrolimus) are a useful alternative, </a:t>
            </a:r>
            <a:endParaRPr/>
          </a:p>
          <a:p>
            <a:pPr indent="0" lvl="0" marL="457200" rtl="0" algn="l">
              <a:lnSpc>
                <a:spcPct val="115000"/>
              </a:lnSpc>
              <a:spcBef>
                <a:spcPts val="1200"/>
              </a:spcBef>
              <a:spcAft>
                <a:spcPts val="0"/>
              </a:spcAft>
              <a:buSzPts val="1800"/>
              <a:buNone/>
            </a:pPr>
            <a:r>
              <a:rPr lang="en"/>
              <a:t>especially for the face, because they </a:t>
            </a:r>
            <a:endParaRPr/>
          </a:p>
          <a:p>
            <a:pPr indent="0" lvl="0" marL="457200" rtl="0" algn="l">
              <a:lnSpc>
                <a:spcPct val="115000"/>
              </a:lnSpc>
              <a:spcBef>
                <a:spcPts val="1200"/>
              </a:spcBef>
              <a:spcAft>
                <a:spcPts val="0"/>
              </a:spcAft>
              <a:buSzPts val="1800"/>
              <a:buNone/>
            </a:pPr>
            <a:r>
              <a:rPr lang="en"/>
              <a:t>cause less atrophic and rosacea-like </a:t>
            </a:r>
            <a:endParaRPr/>
          </a:p>
          <a:p>
            <a:pPr indent="0" lvl="0" marL="457200" rtl="0" algn="l">
              <a:lnSpc>
                <a:spcPct val="115000"/>
              </a:lnSpc>
              <a:spcBef>
                <a:spcPts val="1200"/>
              </a:spcBef>
              <a:spcAft>
                <a:spcPts val="0"/>
              </a:spcAft>
              <a:buSzPts val="1800"/>
              <a:buNone/>
            </a:pPr>
            <a:r>
              <a:rPr lang="en"/>
              <a:t>effects than topical steroids.</a:t>
            </a:r>
            <a:endParaRPr/>
          </a:p>
          <a:p>
            <a:pPr indent="-342900" lvl="0" marL="457200" rtl="0" algn="l">
              <a:lnSpc>
                <a:spcPct val="115000"/>
              </a:lnSpc>
              <a:spcBef>
                <a:spcPts val="1200"/>
              </a:spcBef>
              <a:spcAft>
                <a:spcPts val="0"/>
              </a:spcAft>
              <a:buSzPts val="1800"/>
              <a:buChar char="●"/>
            </a:pPr>
            <a:r>
              <a:rPr lang="en"/>
              <a:t>MTX has shown efficacy in refractory </a:t>
            </a:r>
            <a:endParaRPr/>
          </a:p>
          <a:p>
            <a:pPr indent="0" lvl="0" marL="457200" rtl="0" algn="l">
              <a:lnSpc>
                <a:spcPct val="115000"/>
              </a:lnSpc>
              <a:spcBef>
                <a:spcPts val="1200"/>
              </a:spcBef>
              <a:spcAft>
                <a:spcPts val="0"/>
              </a:spcAft>
              <a:buSzPts val="1800"/>
              <a:buNone/>
            </a:pPr>
            <a:r>
              <a:rPr lang="en"/>
              <a:t>subacute cutaneous lupus erythematosus </a:t>
            </a:r>
            <a:endParaRPr/>
          </a:p>
          <a:p>
            <a:pPr indent="0" lvl="0" marL="457200" rtl="0" algn="l">
              <a:lnSpc>
                <a:spcPct val="115000"/>
              </a:lnSpc>
              <a:spcBef>
                <a:spcPts val="1200"/>
              </a:spcBef>
              <a:spcAft>
                <a:spcPts val="0"/>
              </a:spcAft>
              <a:buSzPts val="1800"/>
              <a:buNone/>
            </a:pPr>
            <a:r>
              <a:rPr lang="en"/>
              <a:t>(CLE) and DLE</a:t>
            </a:r>
            <a:endParaRPr/>
          </a:p>
          <a:p>
            <a:pPr indent="0" lvl="0" marL="457200" rtl="0" algn="l">
              <a:lnSpc>
                <a:spcPct val="115000"/>
              </a:lnSpc>
              <a:spcBef>
                <a:spcPts val="1200"/>
              </a:spcBef>
              <a:spcAft>
                <a:spcPts val="1200"/>
              </a:spcAft>
              <a:buSzPts val="1800"/>
              <a:buNone/>
            </a:pPr>
            <a:r>
              <a:t/>
            </a:r>
            <a:endParaRPr/>
          </a:p>
        </p:txBody>
      </p:sp>
      <p:pic>
        <p:nvPicPr>
          <p:cNvPr id="787" name="Google Shape;787;p57"/>
          <p:cNvPicPr preferRelativeResize="0"/>
          <p:nvPr/>
        </p:nvPicPr>
        <p:blipFill rotWithShape="1">
          <a:blip r:embed="rId3">
            <a:alphaModFix/>
          </a:blip>
          <a:srcRect b="0" l="0" r="0" t="0"/>
          <a:stretch/>
        </p:blipFill>
        <p:spPr>
          <a:xfrm>
            <a:off x="5119350" y="1026550"/>
            <a:ext cx="4024651" cy="35423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58"/>
          <p:cNvSpPr txBox="1"/>
          <p:nvPr>
            <p:ph type="title"/>
          </p:nvPr>
        </p:nvSpPr>
        <p:spPr>
          <a:xfrm>
            <a:off x="311706" y="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i="1" lang="en" u="sng"/>
              <a:t>Newer biologic Therapies</a:t>
            </a:r>
            <a:r>
              <a:rPr lang="en"/>
              <a:t> </a:t>
            </a:r>
            <a:endParaRPr/>
          </a:p>
        </p:txBody>
      </p:sp>
      <p:sp>
        <p:nvSpPr>
          <p:cNvPr id="793" name="Google Shape;793;p58"/>
          <p:cNvSpPr txBox="1"/>
          <p:nvPr>
            <p:ph idx="1" type="body"/>
          </p:nvPr>
        </p:nvSpPr>
        <p:spPr>
          <a:xfrm>
            <a:off x="311700" y="572700"/>
            <a:ext cx="8520600" cy="4570800"/>
          </a:xfrm>
          <a:prstGeom prst="rect">
            <a:avLst/>
          </a:prstGeom>
          <a:noFill/>
          <a:ln>
            <a:noFill/>
          </a:ln>
        </p:spPr>
        <p:txBody>
          <a:bodyPr anchorCtr="0" anchor="t" bIns="91425" lIns="91425" spcFirstLastPara="1" rIns="91425" wrap="square" tIns="91425">
            <a:normAutofit fontScale="85000" lnSpcReduction="20000"/>
          </a:bodyPr>
          <a:lstStyle/>
          <a:p>
            <a:pPr indent="-325755" lvl="0" marL="457200" rtl="0" algn="l">
              <a:lnSpc>
                <a:spcPct val="115000"/>
              </a:lnSpc>
              <a:spcBef>
                <a:spcPts val="0"/>
              </a:spcBef>
              <a:spcAft>
                <a:spcPts val="0"/>
              </a:spcAft>
              <a:buSzPct val="100000"/>
              <a:buChar char="●"/>
            </a:pPr>
            <a:r>
              <a:rPr b="1" lang="en" u="sng"/>
              <a:t>Ocrelizumab</a:t>
            </a:r>
            <a:endParaRPr b="1" u="sng"/>
          </a:p>
          <a:p>
            <a:pPr indent="0" lvl="0" marL="0" rtl="0" algn="l">
              <a:lnSpc>
                <a:spcPct val="115000"/>
              </a:lnSpc>
              <a:spcBef>
                <a:spcPts val="1200"/>
              </a:spcBef>
              <a:spcAft>
                <a:spcPts val="0"/>
              </a:spcAft>
              <a:buSzPct val="117647"/>
              <a:buNone/>
            </a:pPr>
            <a:r>
              <a:rPr lang="en"/>
              <a:t>Anti-CD20 monoclonal antibody.</a:t>
            </a:r>
            <a:endParaRPr/>
          </a:p>
          <a:p>
            <a:pPr indent="0" lvl="0" marL="0" rtl="0" algn="l">
              <a:lnSpc>
                <a:spcPct val="115000"/>
              </a:lnSpc>
              <a:spcBef>
                <a:spcPts val="1200"/>
              </a:spcBef>
              <a:spcAft>
                <a:spcPts val="0"/>
              </a:spcAft>
              <a:buSzPct val="117647"/>
              <a:buNone/>
            </a:pPr>
            <a:r>
              <a:rPr lang="en"/>
              <a:t>Development stopped because of increased serious infections.</a:t>
            </a:r>
            <a:endParaRPr/>
          </a:p>
          <a:p>
            <a:pPr indent="-325755" lvl="0" marL="457200" rtl="0" algn="l">
              <a:lnSpc>
                <a:spcPct val="115000"/>
              </a:lnSpc>
              <a:spcBef>
                <a:spcPts val="1200"/>
              </a:spcBef>
              <a:spcAft>
                <a:spcPts val="0"/>
              </a:spcAft>
              <a:buSzPct val="100000"/>
              <a:buChar char="●"/>
            </a:pPr>
            <a:r>
              <a:rPr b="1" lang="en" u="sng"/>
              <a:t>Epratuzumab</a:t>
            </a:r>
            <a:endParaRPr b="1" u="sng"/>
          </a:p>
          <a:p>
            <a:pPr indent="0" lvl="0" marL="0" rtl="0" algn="l">
              <a:lnSpc>
                <a:spcPct val="115000"/>
              </a:lnSpc>
              <a:spcBef>
                <a:spcPts val="1200"/>
              </a:spcBef>
              <a:spcAft>
                <a:spcPts val="0"/>
              </a:spcAft>
              <a:buSzPct val="117647"/>
              <a:buNone/>
            </a:pPr>
            <a:r>
              <a:rPr lang="en"/>
              <a:t>Anti-CD22 monoclonal antibody.</a:t>
            </a:r>
            <a:endParaRPr/>
          </a:p>
          <a:p>
            <a:pPr indent="0" lvl="0" marL="0" rtl="0" algn="l">
              <a:lnSpc>
                <a:spcPct val="115000"/>
              </a:lnSpc>
              <a:spcBef>
                <a:spcPts val="1200"/>
              </a:spcBef>
              <a:spcAft>
                <a:spcPts val="0"/>
              </a:spcAft>
              <a:buSzPct val="117647"/>
              <a:buNone/>
            </a:pPr>
            <a:r>
              <a:rPr lang="en"/>
              <a:t>Showed modest improvement in disease activity.</a:t>
            </a:r>
            <a:endParaRPr/>
          </a:p>
          <a:p>
            <a:pPr indent="0" lvl="0" marL="0" rtl="0" algn="l">
              <a:lnSpc>
                <a:spcPct val="115000"/>
              </a:lnSpc>
              <a:spcBef>
                <a:spcPts val="1200"/>
              </a:spcBef>
              <a:spcAft>
                <a:spcPts val="0"/>
              </a:spcAft>
              <a:buSzPct val="117647"/>
              <a:buNone/>
            </a:pPr>
            <a:r>
              <a:rPr lang="en"/>
              <a:t>Safety profile similar to placebo.</a:t>
            </a:r>
            <a:endParaRPr/>
          </a:p>
          <a:p>
            <a:pPr indent="-325755" lvl="0" marL="457200" rtl="0" algn="l">
              <a:lnSpc>
                <a:spcPct val="115000"/>
              </a:lnSpc>
              <a:spcBef>
                <a:spcPts val="1200"/>
              </a:spcBef>
              <a:spcAft>
                <a:spcPts val="0"/>
              </a:spcAft>
              <a:buSzPct val="100000"/>
              <a:buChar char="●"/>
            </a:pPr>
            <a:r>
              <a:rPr b="1" lang="en" u="sng"/>
              <a:t>Atacicept</a:t>
            </a:r>
            <a:endParaRPr b="1" u="sng"/>
          </a:p>
          <a:p>
            <a:pPr indent="0" lvl="0" marL="0" rtl="0" algn="l">
              <a:lnSpc>
                <a:spcPct val="115000"/>
              </a:lnSpc>
              <a:spcBef>
                <a:spcPts val="1200"/>
              </a:spcBef>
              <a:spcAft>
                <a:spcPts val="0"/>
              </a:spcAft>
              <a:buSzPct val="117647"/>
              <a:buNone/>
            </a:pPr>
            <a:r>
              <a:rPr lang="en"/>
              <a:t>Blocks BLyS and APRIL pathways.</a:t>
            </a:r>
            <a:endParaRPr/>
          </a:p>
          <a:p>
            <a:pPr indent="0" lvl="0" marL="0" rtl="0" algn="l">
              <a:lnSpc>
                <a:spcPct val="115000"/>
              </a:lnSpc>
              <a:spcBef>
                <a:spcPts val="1200"/>
              </a:spcBef>
              <a:spcAft>
                <a:spcPts val="0"/>
              </a:spcAft>
              <a:buSzPct val="117647"/>
              <a:buNone/>
            </a:pPr>
            <a:r>
              <a:rPr lang="en"/>
              <a:t>Development halted because of fatal infections.</a:t>
            </a:r>
            <a:endParaRPr/>
          </a:p>
          <a:p>
            <a:pPr indent="-325755" lvl="0" marL="457200" rtl="0" algn="l">
              <a:lnSpc>
                <a:spcPct val="115000"/>
              </a:lnSpc>
              <a:spcBef>
                <a:spcPts val="1200"/>
              </a:spcBef>
              <a:spcAft>
                <a:spcPts val="0"/>
              </a:spcAft>
              <a:buSzPct val="100000"/>
              <a:buChar char="●"/>
            </a:pPr>
            <a:r>
              <a:rPr b="1" lang="en" u="sng"/>
              <a:t>Blisibimod</a:t>
            </a:r>
            <a:endParaRPr b="1" u="sng"/>
          </a:p>
          <a:p>
            <a:pPr indent="0" lvl="0" marL="0" rtl="0" algn="l">
              <a:lnSpc>
                <a:spcPct val="115000"/>
              </a:lnSpc>
              <a:spcBef>
                <a:spcPts val="1200"/>
              </a:spcBef>
              <a:spcAft>
                <a:spcPts val="1200"/>
              </a:spcAft>
              <a:buSzPct val="117647"/>
              <a:buNone/>
            </a:pPr>
            <a:r>
              <a:rPr lang="en"/>
              <a:t>Inhibits soluble and membrane-bound BAFF.</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5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3600"/>
              <a:buNone/>
            </a:pPr>
            <a:r>
              <a:rPr lang="en"/>
              <a:t>THANK YOU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17"/>
          <p:cNvSpPr txBox="1"/>
          <p:nvPr>
            <p:ph idx="1" type="body"/>
          </p:nvPr>
        </p:nvSpPr>
        <p:spPr>
          <a:xfrm>
            <a:off x="311700" y="656633"/>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b="1" lang="en"/>
              <a:t>Mucocutaneous involvement </a:t>
            </a:r>
            <a:endParaRPr b="1"/>
          </a:p>
          <a:p>
            <a:pPr indent="-342900" lvl="0" marL="457200" rtl="0" algn="l">
              <a:lnSpc>
                <a:spcPct val="115000"/>
              </a:lnSpc>
              <a:spcBef>
                <a:spcPts val="0"/>
              </a:spcBef>
              <a:spcAft>
                <a:spcPts val="0"/>
              </a:spcAft>
              <a:buSzPts val="1800"/>
              <a:buChar char="●"/>
            </a:pPr>
            <a:r>
              <a:rPr b="1" lang="en"/>
              <a:t>Musculoskeletal involvement </a:t>
            </a:r>
            <a:endParaRPr b="1"/>
          </a:p>
          <a:p>
            <a:pPr indent="-342900" lvl="0" marL="457200" rtl="0" algn="l">
              <a:lnSpc>
                <a:spcPct val="115000"/>
              </a:lnSpc>
              <a:spcBef>
                <a:spcPts val="0"/>
              </a:spcBef>
              <a:spcAft>
                <a:spcPts val="0"/>
              </a:spcAft>
              <a:buSzPts val="1800"/>
              <a:buChar char="●"/>
            </a:pPr>
            <a:r>
              <a:rPr b="1" lang="en"/>
              <a:t>Renal involvement </a:t>
            </a:r>
            <a:endParaRPr b="1"/>
          </a:p>
          <a:p>
            <a:pPr indent="-342900" lvl="0" marL="457200" rtl="0" algn="l">
              <a:lnSpc>
                <a:spcPct val="115000"/>
              </a:lnSpc>
              <a:spcBef>
                <a:spcPts val="0"/>
              </a:spcBef>
              <a:spcAft>
                <a:spcPts val="0"/>
              </a:spcAft>
              <a:buSzPts val="1800"/>
              <a:buChar char="●"/>
            </a:pPr>
            <a:r>
              <a:rPr b="1" lang="en"/>
              <a:t>Pleuropulmonary involvement </a:t>
            </a:r>
            <a:endParaRPr b="1"/>
          </a:p>
          <a:p>
            <a:pPr indent="-342900" lvl="0" marL="457200" rtl="0" algn="l">
              <a:lnSpc>
                <a:spcPct val="115000"/>
              </a:lnSpc>
              <a:spcBef>
                <a:spcPts val="0"/>
              </a:spcBef>
              <a:spcAft>
                <a:spcPts val="0"/>
              </a:spcAft>
              <a:buSzPts val="1800"/>
              <a:buChar char="●"/>
            </a:pPr>
            <a:r>
              <a:rPr b="1" lang="en"/>
              <a:t>Cardiovascular involvement </a:t>
            </a:r>
            <a:endParaRPr b="1"/>
          </a:p>
          <a:p>
            <a:pPr indent="-342900" lvl="0" marL="457200" rtl="0" algn="l">
              <a:lnSpc>
                <a:spcPct val="115000"/>
              </a:lnSpc>
              <a:spcBef>
                <a:spcPts val="0"/>
              </a:spcBef>
              <a:spcAft>
                <a:spcPts val="0"/>
              </a:spcAft>
              <a:buSzPts val="1800"/>
              <a:buChar char="●"/>
            </a:pPr>
            <a:r>
              <a:rPr b="1" lang="en"/>
              <a:t>Neuropsychiatric involvement </a:t>
            </a:r>
            <a:endParaRPr b="1"/>
          </a:p>
          <a:p>
            <a:pPr indent="-342900" lvl="0" marL="457200" rtl="0" algn="l">
              <a:lnSpc>
                <a:spcPct val="115000"/>
              </a:lnSpc>
              <a:spcBef>
                <a:spcPts val="0"/>
              </a:spcBef>
              <a:spcAft>
                <a:spcPts val="0"/>
              </a:spcAft>
              <a:buSzPts val="1800"/>
              <a:buChar char="●"/>
            </a:pPr>
            <a:r>
              <a:rPr b="1" lang="en"/>
              <a:t>Gastrointestinal involvement </a:t>
            </a:r>
            <a:endParaRPr b="1"/>
          </a:p>
          <a:p>
            <a:pPr indent="-342900" lvl="0" marL="457200" rtl="0" algn="l">
              <a:lnSpc>
                <a:spcPct val="115000"/>
              </a:lnSpc>
              <a:spcBef>
                <a:spcPts val="0"/>
              </a:spcBef>
              <a:spcAft>
                <a:spcPts val="0"/>
              </a:spcAft>
              <a:buSzPts val="1800"/>
              <a:buChar char="●"/>
            </a:pPr>
            <a:r>
              <a:rPr b="1" lang="en"/>
              <a:t>Occular involvement </a:t>
            </a:r>
            <a:endParaRPr b="1"/>
          </a:p>
          <a:p>
            <a:pPr indent="-342900" lvl="0" marL="457200" rtl="0" algn="l">
              <a:lnSpc>
                <a:spcPct val="115000"/>
              </a:lnSpc>
              <a:spcBef>
                <a:spcPts val="0"/>
              </a:spcBef>
              <a:spcAft>
                <a:spcPts val="0"/>
              </a:spcAft>
              <a:buSzPts val="1800"/>
              <a:buChar char="●"/>
            </a:pPr>
            <a:r>
              <a:rPr b="1" lang="en"/>
              <a:t>Hematologic involvement </a:t>
            </a:r>
            <a:endParaRPr b="1"/>
          </a:p>
          <a:p>
            <a:pPr indent="-342900" lvl="0" marL="457200" rtl="0" algn="l">
              <a:lnSpc>
                <a:spcPct val="115000"/>
              </a:lnSpc>
              <a:spcBef>
                <a:spcPts val="0"/>
              </a:spcBef>
              <a:spcAft>
                <a:spcPts val="0"/>
              </a:spcAft>
              <a:buSzPts val="1800"/>
              <a:buChar char="●"/>
            </a:pPr>
            <a:r>
              <a:rPr b="1" lang="en"/>
              <a:t>Lymphadenopathy and splenomegaly </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Mucocutaneous involvement </a:t>
            </a:r>
            <a:endParaRPr/>
          </a:p>
        </p:txBody>
      </p:sp>
      <p:sp>
        <p:nvSpPr>
          <p:cNvPr id="565" name="Google Shape;565;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lnSpcReduction="20000"/>
          </a:bodyPr>
          <a:lstStyle/>
          <a:p>
            <a:pPr indent="-342900" lvl="0" marL="457200" rtl="0" algn="l">
              <a:lnSpc>
                <a:spcPct val="115000"/>
              </a:lnSpc>
              <a:spcBef>
                <a:spcPts val="0"/>
              </a:spcBef>
              <a:spcAft>
                <a:spcPts val="0"/>
              </a:spcAft>
              <a:buSzPts val="1800"/>
              <a:buAutoNum type="alphaUcPeriod"/>
            </a:pPr>
            <a:r>
              <a:rPr lang="en"/>
              <a:t>LE specific lesions </a:t>
            </a:r>
            <a:endParaRPr/>
          </a:p>
          <a:p>
            <a:pPr indent="0" lvl="0" marL="457200" rtl="0" algn="l">
              <a:lnSpc>
                <a:spcPct val="115000"/>
              </a:lnSpc>
              <a:spcBef>
                <a:spcPts val="1200"/>
              </a:spcBef>
              <a:spcAft>
                <a:spcPts val="0"/>
              </a:spcAft>
              <a:buSzPts val="1800"/>
              <a:buNone/>
            </a:pPr>
            <a:r>
              <a:rPr lang="en"/>
              <a:t>1. ACLE </a:t>
            </a:r>
            <a:endParaRPr/>
          </a:p>
          <a:p>
            <a:pPr indent="0" lvl="0" marL="457200" rtl="0" algn="l">
              <a:lnSpc>
                <a:spcPct val="115000"/>
              </a:lnSpc>
              <a:spcBef>
                <a:spcPts val="1200"/>
              </a:spcBef>
              <a:spcAft>
                <a:spcPts val="0"/>
              </a:spcAft>
              <a:buSzPts val="1800"/>
              <a:buNone/>
            </a:pPr>
            <a:r>
              <a:rPr lang="en"/>
              <a:t>   Localised </a:t>
            </a:r>
            <a:endParaRPr/>
          </a:p>
          <a:p>
            <a:pPr indent="0" lvl="0" marL="457200" rtl="0" algn="l">
              <a:lnSpc>
                <a:spcPct val="115000"/>
              </a:lnSpc>
              <a:spcBef>
                <a:spcPts val="1200"/>
              </a:spcBef>
              <a:spcAft>
                <a:spcPts val="0"/>
              </a:spcAft>
              <a:buSzPts val="1800"/>
              <a:buNone/>
            </a:pPr>
            <a:r>
              <a:rPr lang="en"/>
              <a:t>   Generalised </a:t>
            </a:r>
            <a:endParaRPr/>
          </a:p>
          <a:p>
            <a:pPr indent="0" lvl="0" marL="457200" rtl="0" algn="l">
              <a:lnSpc>
                <a:spcPct val="115000"/>
              </a:lnSpc>
              <a:spcBef>
                <a:spcPts val="1200"/>
              </a:spcBef>
              <a:spcAft>
                <a:spcPts val="0"/>
              </a:spcAft>
              <a:buSzPts val="1800"/>
              <a:buNone/>
            </a:pPr>
            <a:r>
              <a:rPr lang="en"/>
              <a:t>2. Subacute CLE</a:t>
            </a:r>
            <a:endParaRPr/>
          </a:p>
          <a:p>
            <a:pPr indent="0" lvl="0" marL="457200" rtl="0" algn="l">
              <a:lnSpc>
                <a:spcPct val="115000"/>
              </a:lnSpc>
              <a:spcBef>
                <a:spcPts val="1200"/>
              </a:spcBef>
              <a:spcAft>
                <a:spcPts val="0"/>
              </a:spcAft>
              <a:buSzPts val="1800"/>
              <a:buNone/>
            </a:pPr>
            <a:r>
              <a:rPr lang="en"/>
              <a:t>    Annular SCLE </a:t>
            </a:r>
            <a:endParaRPr/>
          </a:p>
          <a:p>
            <a:pPr indent="0" lvl="0" marL="457200" rtl="0" algn="l">
              <a:lnSpc>
                <a:spcPct val="115000"/>
              </a:lnSpc>
              <a:spcBef>
                <a:spcPts val="1200"/>
              </a:spcBef>
              <a:spcAft>
                <a:spcPts val="0"/>
              </a:spcAft>
              <a:buSzPts val="1800"/>
              <a:buNone/>
            </a:pPr>
            <a:r>
              <a:rPr lang="en"/>
              <a:t>    Papulosquamous SCLE </a:t>
            </a:r>
            <a:endParaRPr/>
          </a:p>
          <a:p>
            <a:pPr indent="0" lvl="0" marL="457200" rtl="0" algn="l">
              <a:lnSpc>
                <a:spcPct val="115000"/>
              </a:lnSpc>
              <a:spcBef>
                <a:spcPts val="1200"/>
              </a:spcBef>
              <a:spcAft>
                <a:spcPts val="1200"/>
              </a:spcAft>
              <a:buSzPts val="1800"/>
              <a:buNone/>
            </a:pPr>
            <a:r>
              <a:t/>
            </a:r>
            <a:endParaRPr/>
          </a:p>
        </p:txBody>
      </p:sp>
      <p:pic>
        <p:nvPicPr>
          <p:cNvPr id="566" name="Google Shape;566;p18"/>
          <p:cNvPicPr preferRelativeResize="0"/>
          <p:nvPr/>
        </p:nvPicPr>
        <p:blipFill rotWithShape="1">
          <a:blip r:embed="rId3">
            <a:alphaModFix/>
          </a:blip>
          <a:srcRect b="0" l="0" r="0" t="0"/>
          <a:stretch/>
        </p:blipFill>
        <p:spPr>
          <a:xfrm>
            <a:off x="5170174" y="1701335"/>
            <a:ext cx="3662125" cy="3105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19"/>
          <p:cNvSpPr txBox="1"/>
          <p:nvPr>
            <p:ph idx="1" type="body"/>
          </p:nvPr>
        </p:nvSpPr>
        <p:spPr>
          <a:xfrm>
            <a:off x="311700" y="650103"/>
            <a:ext cx="8520600" cy="44934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0"/>
              </a:spcBef>
              <a:spcAft>
                <a:spcPts val="0"/>
              </a:spcAft>
              <a:buSzPts val="1800"/>
              <a:buNone/>
            </a:pPr>
            <a:r>
              <a:rPr lang="en"/>
              <a:t>3. Chronic CLE </a:t>
            </a:r>
            <a:endParaRPr/>
          </a:p>
          <a:p>
            <a:pPr indent="0" lvl="0" marL="0" rtl="0" algn="l">
              <a:lnSpc>
                <a:spcPct val="115000"/>
              </a:lnSpc>
              <a:spcBef>
                <a:spcPts val="1200"/>
              </a:spcBef>
              <a:spcAft>
                <a:spcPts val="0"/>
              </a:spcAft>
              <a:buSzPts val="1800"/>
              <a:buNone/>
            </a:pPr>
            <a:r>
              <a:rPr lang="en"/>
              <a:t>Classic discoid LE (DLE): (a) localized; (b) generalized </a:t>
            </a:r>
            <a:endParaRPr/>
          </a:p>
          <a:p>
            <a:pPr indent="0" lvl="0" marL="0" rtl="0" algn="l">
              <a:lnSpc>
                <a:spcPct val="115000"/>
              </a:lnSpc>
              <a:spcBef>
                <a:spcPts val="1200"/>
              </a:spcBef>
              <a:spcAft>
                <a:spcPts val="0"/>
              </a:spcAft>
              <a:buSzPts val="1800"/>
              <a:buNone/>
            </a:pPr>
            <a:r>
              <a:rPr lang="en"/>
              <a:t>Hypertrophic DLE</a:t>
            </a:r>
            <a:endParaRPr/>
          </a:p>
          <a:p>
            <a:pPr indent="0" lvl="0" marL="0" rtl="0" algn="l">
              <a:lnSpc>
                <a:spcPct val="115000"/>
              </a:lnSpc>
              <a:spcBef>
                <a:spcPts val="1200"/>
              </a:spcBef>
              <a:spcAft>
                <a:spcPts val="0"/>
              </a:spcAft>
              <a:buSzPts val="1800"/>
              <a:buNone/>
            </a:pPr>
            <a:r>
              <a:rPr lang="en"/>
              <a:t>Verrucous DLE </a:t>
            </a:r>
            <a:endParaRPr/>
          </a:p>
          <a:p>
            <a:pPr indent="0" lvl="0" marL="0" rtl="0" algn="l">
              <a:lnSpc>
                <a:spcPct val="115000"/>
              </a:lnSpc>
              <a:spcBef>
                <a:spcPts val="1200"/>
              </a:spcBef>
              <a:spcAft>
                <a:spcPts val="0"/>
              </a:spcAft>
              <a:buSzPts val="1800"/>
              <a:buNone/>
            </a:pPr>
            <a:r>
              <a:rPr lang="en"/>
              <a:t>Lupus panniculitis</a:t>
            </a:r>
            <a:endParaRPr/>
          </a:p>
          <a:p>
            <a:pPr indent="0" lvl="0" marL="0" rtl="0" algn="l">
              <a:lnSpc>
                <a:spcPct val="115000"/>
              </a:lnSpc>
              <a:spcBef>
                <a:spcPts val="1200"/>
              </a:spcBef>
              <a:spcAft>
                <a:spcPts val="0"/>
              </a:spcAft>
              <a:buSzPts val="1800"/>
              <a:buNone/>
            </a:pPr>
            <a:r>
              <a:rPr lang="en"/>
              <a:t>Profundus Mucosal DLE</a:t>
            </a:r>
            <a:endParaRPr/>
          </a:p>
          <a:p>
            <a:pPr indent="0" lvl="0" marL="0" rtl="0" algn="l">
              <a:lnSpc>
                <a:spcPct val="115000"/>
              </a:lnSpc>
              <a:spcBef>
                <a:spcPts val="1200"/>
              </a:spcBef>
              <a:spcAft>
                <a:spcPts val="0"/>
              </a:spcAft>
              <a:buSzPts val="1800"/>
              <a:buNone/>
            </a:pPr>
            <a:r>
              <a:rPr lang="en"/>
              <a:t> LE tumidus </a:t>
            </a:r>
            <a:endParaRPr/>
          </a:p>
          <a:p>
            <a:pPr indent="0" lvl="0" marL="0" rtl="0" algn="l">
              <a:lnSpc>
                <a:spcPct val="115000"/>
              </a:lnSpc>
              <a:spcBef>
                <a:spcPts val="1200"/>
              </a:spcBef>
              <a:spcAft>
                <a:spcPts val="0"/>
              </a:spcAft>
              <a:buSzPts val="1800"/>
              <a:buNone/>
            </a:pPr>
            <a:r>
              <a:rPr lang="en"/>
              <a:t>Chilblain LE</a:t>
            </a:r>
            <a:endParaRPr/>
          </a:p>
          <a:p>
            <a:pPr indent="0" lvl="0" marL="0" rtl="0" algn="l">
              <a:lnSpc>
                <a:spcPct val="115000"/>
              </a:lnSpc>
              <a:spcBef>
                <a:spcPts val="1200"/>
              </a:spcBef>
              <a:spcAft>
                <a:spcPts val="0"/>
              </a:spcAft>
              <a:buSzPts val="1800"/>
              <a:buNone/>
            </a:pPr>
            <a:r>
              <a:rPr lang="en"/>
              <a:t>Lichenoid DLE (DLE-lichen planus overlap)</a:t>
            </a:r>
            <a:endParaRPr/>
          </a:p>
          <a:p>
            <a:pPr indent="0" lvl="0" marL="0" rtl="0" algn="l">
              <a:lnSpc>
                <a:spcPct val="115000"/>
              </a:lnSpc>
              <a:spcBef>
                <a:spcPts val="1200"/>
              </a:spcBef>
              <a:spcAft>
                <a:spcPts val="1200"/>
              </a:spcAft>
              <a:buSzPts val="18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ACLE</a:t>
            </a:r>
            <a:endParaRPr/>
          </a:p>
        </p:txBody>
      </p:sp>
      <p:sp>
        <p:nvSpPr>
          <p:cNvPr id="577" name="Google Shape;577;p20"/>
          <p:cNvSpPr txBox="1"/>
          <p:nvPr>
            <p:ph idx="1" type="body"/>
          </p:nvPr>
        </p:nvSpPr>
        <p:spPr>
          <a:xfrm>
            <a:off x="-115564" y="1326765"/>
            <a:ext cx="8520600" cy="4058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The hallmark feature of ACLE is localized to the malar region (“butterfly rash”) and is characterized by confluent, macular, or papular erythema that last days to weeks, and appearing symmetrically on the cheeks and bridge of the nose</a:t>
            </a:r>
            <a:endParaRPr/>
          </a:p>
          <a:p>
            <a:pPr indent="-342900" lvl="0" marL="457200" rtl="0" algn="l">
              <a:lnSpc>
                <a:spcPct val="115000"/>
              </a:lnSpc>
              <a:spcBef>
                <a:spcPts val="0"/>
              </a:spcBef>
              <a:spcAft>
                <a:spcPts val="0"/>
              </a:spcAft>
              <a:buSzPts val="1800"/>
              <a:buChar char="●"/>
            </a:pPr>
            <a:r>
              <a:rPr lang="en"/>
              <a:t>Induration and scaling may occur</a:t>
            </a:r>
            <a:endParaRPr/>
          </a:p>
          <a:p>
            <a:pPr indent="-342900" lvl="0" marL="457200" rtl="0" algn="l">
              <a:lnSpc>
                <a:spcPct val="115000"/>
              </a:lnSpc>
              <a:spcBef>
                <a:spcPts val="0"/>
              </a:spcBef>
              <a:spcAft>
                <a:spcPts val="0"/>
              </a:spcAft>
              <a:buSzPts val="1800"/>
              <a:buChar char="●"/>
            </a:pPr>
            <a:r>
              <a:rPr lang="en"/>
              <a:t>The malar rash of SLE can be mimicked </a:t>
            </a:r>
            <a:endParaRPr/>
          </a:p>
          <a:p>
            <a:pPr indent="0" lvl="0" marL="457200" rtl="0" algn="l">
              <a:lnSpc>
                <a:spcPct val="115000"/>
              </a:lnSpc>
              <a:spcBef>
                <a:spcPts val="1200"/>
              </a:spcBef>
              <a:spcAft>
                <a:spcPts val="0"/>
              </a:spcAft>
              <a:buSzPts val="1800"/>
              <a:buNone/>
            </a:pPr>
            <a:r>
              <a:rPr lang="en"/>
              <a:t>by a variety of other facial rashes, includ</a:t>
            </a:r>
            <a:endParaRPr/>
          </a:p>
          <a:p>
            <a:pPr indent="0" lvl="0" marL="457200" rtl="0" algn="l">
              <a:lnSpc>
                <a:spcPct val="115000"/>
              </a:lnSpc>
              <a:spcBef>
                <a:spcPts val="1200"/>
              </a:spcBef>
              <a:spcAft>
                <a:spcPts val="0"/>
              </a:spcAft>
              <a:buSzPts val="1800"/>
              <a:buNone/>
            </a:pPr>
            <a:r>
              <a:rPr lang="en"/>
              <a:t>ing acne, rosacea, seborrheic dermatitis, </a:t>
            </a:r>
            <a:endParaRPr/>
          </a:p>
          <a:p>
            <a:pPr indent="0" lvl="0" marL="457200" rtl="0" algn="l">
              <a:lnSpc>
                <a:spcPct val="115000"/>
              </a:lnSpc>
              <a:spcBef>
                <a:spcPts val="1200"/>
              </a:spcBef>
              <a:spcAft>
                <a:spcPts val="0"/>
              </a:spcAft>
              <a:buSzPts val="1800"/>
              <a:buNone/>
            </a:pPr>
            <a:r>
              <a:rPr lang="en"/>
              <a:t>perioral dermatitis, atopic dermatitis, and </a:t>
            </a:r>
            <a:endParaRPr/>
          </a:p>
          <a:p>
            <a:pPr indent="0" lvl="0" marL="457200" rtl="0" algn="l">
              <a:lnSpc>
                <a:spcPct val="115000"/>
              </a:lnSpc>
              <a:spcBef>
                <a:spcPts val="1200"/>
              </a:spcBef>
              <a:spcAft>
                <a:spcPts val="1200"/>
              </a:spcAft>
              <a:buSzPts val="1800"/>
              <a:buNone/>
            </a:pPr>
            <a:r>
              <a:rPr lang="en"/>
              <a:t>erysipelas.</a:t>
            </a:r>
            <a:endParaRPr/>
          </a:p>
        </p:txBody>
      </p:sp>
      <p:pic>
        <p:nvPicPr>
          <p:cNvPr id="578" name="Google Shape;578;p20"/>
          <p:cNvPicPr preferRelativeResize="0"/>
          <p:nvPr/>
        </p:nvPicPr>
        <p:blipFill rotWithShape="1">
          <a:blip r:embed="rId3">
            <a:alphaModFix/>
          </a:blip>
          <a:srcRect b="0" l="0" r="0" t="0"/>
          <a:stretch/>
        </p:blipFill>
        <p:spPr>
          <a:xfrm>
            <a:off x="5014500" y="2376493"/>
            <a:ext cx="3817799" cy="24357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SCLE </a:t>
            </a:r>
            <a:endParaRPr/>
          </a:p>
        </p:txBody>
      </p:sp>
      <p:sp>
        <p:nvSpPr>
          <p:cNvPr id="584" name="Google Shape;584;p21"/>
          <p:cNvSpPr txBox="1"/>
          <p:nvPr>
            <p:ph idx="1" type="body"/>
          </p:nvPr>
        </p:nvSpPr>
        <p:spPr>
          <a:xfrm>
            <a:off x="311700" y="1152475"/>
            <a:ext cx="8520600" cy="3873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n"/>
              <a:t>Nonscarring, photosensitive lesions that can take one of two distinct forms: (1) papulosquamous lesions that resemble psoriasis</a:t>
            </a:r>
            <a:endParaRPr/>
          </a:p>
          <a:p>
            <a:pPr indent="0" lvl="0" marL="0" rtl="0" algn="l">
              <a:lnSpc>
                <a:spcPct val="115000"/>
              </a:lnSpc>
              <a:spcBef>
                <a:spcPts val="1200"/>
              </a:spcBef>
              <a:spcAft>
                <a:spcPts val="0"/>
              </a:spcAft>
              <a:buSzPts val="1800"/>
              <a:buNone/>
            </a:pPr>
            <a:r>
              <a:rPr lang="en"/>
              <a:t>        (2) annular polycyclic lesions with peripheral scale and central clearing </a:t>
            </a:r>
            <a:endParaRPr/>
          </a:p>
          <a:p>
            <a:pPr indent="-342900" lvl="0" marL="457200" rtl="0" algn="l">
              <a:lnSpc>
                <a:spcPct val="115000"/>
              </a:lnSpc>
              <a:spcBef>
                <a:spcPts val="1200"/>
              </a:spcBef>
              <a:spcAft>
                <a:spcPts val="0"/>
              </a:spcAft>
              <a:buSzPts val="1800"/>
              <a:buChar char="●"/>
            </a:pPr>
            <a:r>
              <a:rPr lang="en"/>
              <a:t>SCLE has a predilection for the back, neck, shoulders, and extensor surfaces of the arms and usually spares the central face.</a:t>
            </a:r>
            <a:endParaRPr/>
          </a:p>
          <a:p>
            <a:pPr indent="-342900" lvl="0" marL="457200" rtl="0" algn="l">
              <a:lnSpc>
                <a:spcPct val="115000"/>
              </a:lnSpc>
              <a:spcBef>
                <a:spcPts val="0"/>
              </a:spcBef>
              <a:spcAft>
                <a:spcPts val="0"/>
              </a:spcAft>
              <a:buSzPts val="1800"/>
              <a:buChar char="●"/>
            </a:pPr>
            <a:r>
              <a:rPr lang="en"/>
              <a:t>associated with the presence of anti-SS-A/Ro antibody</a:t>
            </a:r>
            <a:endParaRPr/>
          </a:p>
          <a:p>
            <a:pPr indent="-342900" lvl="0" marL="457200" rtl="0" algn="l">
              <a:lnSpc>
                <a:spcPct val="115000"/>
              </a:lnSpc>
              <a:spcBef>
                <a:spcPts val="0"/>
              </a:spcBef>
              <a:spcAft>
                <a:spcPts val="0"/>
              </a:spcAft>
              <a:buSzPts val="1800"/>
              <a:buChar char="●"/>
            </a:pPr>
            <a:r>
              <a:rPr lang="en"/>
              <a:t>angiotensin-converting enzyme inhibitors, terbinafine, hydrochlorothiazide, and calcium channel blockers</a:t>
            </a:r>
            <a:endParaRPr/>
          </a:p>
          <a:p>
            <a:pPr indent="-342900" lvl="0" marL="457200" rtl="0" algn="l">
              <a:lnSpc>
                <a:spcPct val="115000"/>
              </a:lnSpc>
              <a:spcBef>
                <a:spcPts val="0"/>
              </a:spcBef>
              <a:spcAft>
                <a:spcPts val="0"/>
              </a:spcAft>
              <a:buSzPts val="1800"/>
              <a:buChar char="●"/>
            </a:pPr>
            <a:r>
              <a:rPr lang="en"/>
              <a:t>SCLE has been implicated as a paraneoplastic syndrome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