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67" r:id="rId6"/>
    <p:sldId id="268" r:id="rId7"/>
    <p:sldId id="269" r:id="rId8"/>
    <p:sldId id="261" r:id="rId9"/>
    <p:sldId id="262" r:id="rId10"/>
    <p:sldId id="263" r:id="rId11"/>
    <p:sldId id="294" r:id="rId12"/>
    <p:sldId id="264" r:id="rId13"/>
    <p:sldId id="300" r:id="rId14"/>
    <p:sldId id="265" r:id="rId15"/>
    <p:sldId id="266" r:id="rId16"/>
    <p:sldId id="290" r:id="rId17"/>
    <p:sldId id="291" r:id="rId18"/>
    <p:sldId id="292" r:id="rId19"/>
    <p:sldId id="293" r:id="rId20"/>
    <p:sldId id="299" r:id="rId21"/>
    <p:sldId id="272" r:id="rId22"/>
    <p:sldId id="273" r:id="rId23"/>
    <p:sldId id="274" r:id="rId24"/>
    <p:sldId id="275" r:id="rId25"/>
    <p:sldId id="276" r:id="rId26"/>
    <p:sldId id="285" r:id="rId27"/>
    <p:sldId id="277" r:id="rId28"/>
    <p:sldId id="278" r:id="rId29"/>
    <p:sldId id="284" r:id="rId30"/>
    <p:sldId id="279" r:id="rId31"/>
    <p:sldId id="280" r:id="rId32"/>
    <p:sldId id="282" r:id="rId33"/>
    <p:sldId id="283" r:id="rId34"/>
    <p:sldId id="305" r:id="rId35"/>
    <p:sldId id="304" r:id="rId36"/>
    <p:sldId id="286" r:id="rId37"/>
    <p:sldId id="288" r:id="rId38"/>
    <p:sldId id="287" r:id="rId39"/>
    <p:sldId id="307" r:id="rId40"/>
    <p:sldId id="313" r:id="rId41"/>
    <p:sldId id="302" r:id="rId42"/>
    <p:sldId id="309" r:id="rId43"/>
    <p:sldId id="303" r:id="rId44"/>
    <p:sldId id="289" r:id="rId45"/>
    <p:sldId id="311" r:id="rId46"/>
    <p:sldId id="297" r:id="rId47"/>
    <p:sldId id="298" r:id="rId48"/>
    <p:sldId id="30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6541A-B693-46D5-91BF-208C64B7DBD9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3A23D5AC-38F5-4499-93A0-65BB11C9F256}">
      <dgm:prSet phldrT="[Text]"/>
      <dgm:spPr/>
      <dgm:t>
        <a:bodyPr/>
        <a:lstStyle/>
        <a:p>
          <a:r>
            <a:rPr lang="en-IN" dirty="0" err="1" smtClean="0">
              <a:solidFill>
                <a:srgbClr val="FFFF00"/>
              </a:solidFill>
            </a:rPr>
            <a:t>Anemia</a:t>
          </a:r>
          <a:r>
            <a:rPr lang="en-IN" dirty="0" smtClean="0">
              <a:solidFill>
                <a:srgbClr val="FFFF00"/>
              </a:solidFill>
            </a:rPr>
            <a:t>/</a:t>
          </a:r>
          <a:r>
            <a:rPr lang="en-IN" dirty="0" err="1" smtClean="0">
              <a:solidFill>
                <a:srgbClr val="FFFF00"/>
              </a:solidFill>
            </a:rPr>
            <a:t>hyperpimentation</a:t>
          </a:r>
          <a:endParaRPr lang="en-IN" dirty="0">
            <a:solidFill>
              <a:srgbClr val="FFFF00"/>
            </a:solidFill>
          </a:endParaRPr>
        </a:p>
      </dgm:t>
    </dgm:pt>
    <dgm:pt modelId="{CB0987B1-DBF9-4B70-A8C1-C8A4A331FDA7}" type="parTrans" cxnId="{3E3FCFEC-5574-4DC9-B815-8509DE6C31B1}">
      <dgm:prSet/>
      <dgm:spPr/>
      <dgm:t>
        <a:bodyPr/>
        <a:lstStyle/>
        <a:p>
          <a:endParaRPr lang="en-IN"/>
        </a:p>
      </dgm:t>
    </dgm:pt>
    <dgm:pt modelId="{95B3EEB2-B05B-438E-94AB-96593DCA3582}" type="sibTrans" cxnId="{3E3FCFEC-5574-4DC9-B815-8509DE6C31B1}">
      <dgm:prSet/>
      <dgm:spPr/>
      <dgm:t>
        <a:bodyPr/>
        <a:lstStyle/>
        <a:p>
          <a:endParaRPr lang="en-IN"/>
        </a:p>
      </dgm:t>
    </dgm:pt>
    <dgm:pt modelId="{13C9FC9B-0A6C-4DF3-8049-26DF29287B21}">
      <dgm:prSet phldrT="[Text]"/>
      <dgm:spPr/>
      <dgm:t>
        <a:bodyPr/>
        <a:lstStyle/>
        <a:p>
          <a:r>
            <a:rPr lang="en-IN" dirty="0" smtClean="0"/>
            <a:t>Dimorphic </a:t>
          </a:r>
          <a:r>
            <a:rPr lang="en-IN" dirty="0" err="1" smtClean="0"/>
            <a:t>anemia</a:t>
          </a:r>
          <a:endParaRPr lang="en-IN" dirty="0"/>
        </a:p>
      </dgm:t>
    </dgm:pt>
    <dgm:pt modelId="{2186912D-2D38-4AEA-8075-DEAA06B9AA6D}" type="parTrans" cxnId="{91553053-61AB-410F-A8B9-F1D663B90C05}">
      <dgm:prSet/>
      <dgm:spPr/>
      <dgm:t>
        <a:bodyPr/>
        <a:lstStyle/>
        <a:p>
          <a:endParaRPr lang="en-IN"/>
        </a:p>
      </dgm:t>
    </dgm:pt>
    <dgm:pt modelId="{78BBA1F3-17AB-425B-9AED-F7AC479598BD}" type="sibTrans" cxnId="{91553053-61AB-410F-A8B9-F1D663B90C05}">
      <dgm:prSet/>
      <dgm:spPr/>
      <dgm:t>
        <a:bodyPr/>
        <a:lstStyle/>
        <a:p>
          <a:endParaRPr lang="en-IN"/>
        </a:p>
      </dgm:t>
    </dgm:pt>
    <dgm:pt modelId="{AF48F0F1-AE6D-46DD-91F8-077B96B6E84E}">
      <dgm:prSet phldrT="[Text]"/>
      <dgm:spPr/>
      <dgm:t>
        <a:bodyPr/>
        <a:lstStyle/>
        <a:p>
          <a:r>
            <a:rPr lang="en-IN" dirty="0" smtClean="0"/>
            <a:t>Low </a:t>
          </a:r>
          <a:r>
            <a:rPr lang="en-IN" dirty="0" err="1" smtClean="0"/>
            <a:t>vit</a:t>
          </a:r>
          <a:r>
            <a:rPr lang="en-IN" dirty="0" smtClean="0"/>
            <a:t> B12</a:t>
          </a:r>
          <a:endParaRPr lang="en-IN" dirty="0"/>
        </a:p>
      </dgm:t>
    </dgm:pt>
    <dgm:pt modelId="{BC118BC1-EDBD-43C6-B416-BF5739D307CC}" type="parTrans" cxnId="{15FC7980-8475-47C8-8F2E-0867B5BF6088}">
      <dgm:prSet/>
      <dgm:spPr/>
      <dgm:t>
        <a:bodyPr/>
        <a:lstStyle/>
        <a:p>
          <a:endParaRPr lang="en-IN"/>
        </a:p>
      </dgm:t>
    </dgm:pt>
    <dgm:pt modelId="{BA1FA8B7-9095-43C9-A033-7B04DE298961}" type="sibTrans" cxnId="{15FC7980-8475-47C8-8F2E-0867B5BF6088}">
      <dgm:prSet/>
      <dgm:spPr/>
      <dgm:t>
        <a:bodyPr/>
        <a:lstStyle/>
        <a:p>
          <a:endParaRPr lang="en-IN"/>
        </a:p>
      </dgm:t>
    </dgm:pt>
    <dgm:pt modelId="{46A54409-7FEA-4E98-8122-FCA3F608AE6D}">
      <dgm:prSet phldrT="[Text]"/>
      <dgm:spPr/>
      <dgm:t>
        <a:bodyPr/>
        <a:lstStyle/>
        <a:p>
          <a:r>
            <a:rPr lang="en-IN" dirty="0" smtClean="0"/>
            <a:t>Treated with </a:t>
          </a:r>
          <a:r>
            <a:rPr lang="en-IN" dirty="0" err="1" smtClean="0"/>
            <a:t>vit</a:t>
          </a:r>
          <a:r>
            <a:rPr lang="en-IN" dirty="0" smtClean="0"/>
            <a:t> B12</a:t>
          </a:r>
          <a:endParaRPr lang="en-IN" dirty="0"/>
        </a:p>
      </dgm:t>
    </dgm:pt>
    <dgm:pt modelId="{0328D341-E7E5-41F6-A756-114ED69B3154}" type="parTrans" cxnId="{5BC4E090-4879-405C-9A72-1520702BB711}">
      <dgm:prSet/>
      <dgm:spPr/>
      <dgm:t>
        <a:bodyPr/>
        <a:lstStyle/>
        <a:p>
          <a:endParaRPr lang="en-IN"/>
        </a:p>
      </dgm:t>
    </dgm:pt>
    <dgm:pt modelId="{2B8FF119-25FB-4C87-97EF-A35EC7DAFC71}" type="sibTrans" cxnId="{5BC4E090-4879-405C-9A72-1520702BB711}">
      <dgm:prSet/>
      <dgm:spPr/>
      <dgm:t>
        <a:bodyPr/>
        <a:lstStyle/>
        <a:p>
          <a:endParaRPr lang="en-IN"/>
        </a:p>
      </dgm:t>
    </dgm:pt>
    <dgm:pt modelId="{B25EA581-D76D-4505-A10C-D79D85300B9D}">
      <dgm:prSet phldrT="[Text]"/>
      <dgm:spPr/>
      <dgm:t>
        <a:bodyPr/>
        <a:lstStyle/>
        <a:p>
          <a:r>
            <a:rPr lang="en-IN" dirty="0" err="1" smtClean="0"/>
            <a:t>Hematological</a:t>
          </a:r>
          <a:r>
            <a:rPr lang="en-IN" dirty="0" smtClean="0"/>
            <a:t> manifestations improved</a:t>
          </a:r>
          <a:endParaRPr lang="en-IN" dirty="0"/>
        </a:p>
      </dgm:t>
    </dgm:pt>
    <dgm:pt modelId="{A8241859-B48C-4FB9-88B4-CA6C23B655D0}" type="parTrans" cxnId="{7E2402FA-ACAB-4F3F-AE13-1B8736F44E90}">
      <dgm:prSet/>
      <dgm:spPr/>
      <dgm:t>
        <a:bodyPr/>
        <a:lstStyle/>
        <a:p>
          <a:endParaRPr lang="en-IN"/>
        </a:p>
      </dgm:t>
    </dgm:pt>
    <dgm:pt modelId="{3F424CCF-AB98-4638-8B7E-9928479DE4B6}" type="sibTrans" cxnId="{7E2402FA-ACAB-4F3F-AE13-1B8736F44E90}">
      <dgm:prSet/>
      <dgm:spPr/>
      <dgm:t>
        <a:bodyPr/>
        <a:lstStyle/>
        <a:p>
          <a:endParaRPr lang="en-IN"/>
        </a:p>
      </dgm:t>
    </dgm:pt>
    <dgm:pt modelId="{8121265B-229D-4CCB-A4C6-839A7B75F815}">
      <dgm:prSet phldrT="[Text]"/>
      <dgm:spPr/>
      <dgm:t>
        <a:bodyPr/>
        <a:lstStyle/>
        <a:p>
          <a:r>
            <a:rPr lang="en-IN" dirty="0" smtClean="0"/>
            <a:t>Persistent proteinuria</a:t>
          </a:r>
          <a:endParaRPr lang="en-IN" dirty="0"/>
        </a:p>
      </dgm:t>
    </dgm:pt>
    <dgm:pt modelId="{1B49B111-B97E-49CA-BD62-0E94EF23C0FC}" type="parTrans" cxnId="{4D6E618B-1586-46B0-9402-2158B5AF61F7}">
      <dgm:prSet/>
      <dgm:spPr/>
      <dgm:t>
        <a:bodyPr/>
        <a:lstStyle/>
        <a:p>
          <a:endParaRPr lang="en-IN"/>
        </a:p>
      </dgm:t>
    </dgm:pt>
    <dgm:pt modelId="{D7610C60-6E8A-4724-A241-62FB14E8B675}" type="sibTrans" cxnId="{4D6E618B-1586-46B0-9402-2158B5AF61F7}">
      <dgm:prSet/>
      <dgm:spPr/>
      <dgm:t>
        <a:bodyPr/>
        <a:lstStyle/>
        <a:p>
          <a:endParaRPr lang="en-IN"/>
        </a:p>
      </dgm:t>
    </dgm:pt>
    <dgm:pt modelId="{6C6E0131-F31A-470C-B6CE-34975A1C8E00}">
      <dgm:prSet phldrT="[Text]"/>
      <dgm:spPr/>
      <dgm:t>
        <a:bodyPr/>
        <a:lstStyle/>
        <a:p>
          <a:r>
            <a:rPr lang="en-IN" dirty="0" smtClean="0"/>
            <a:t>Associated proteinuria</a:t>
          </a:r>
          <a:endParaRPr lang="en-IN" dirty="0"/>
        </a:p>
      </dgm:t>
    </dgm:pt>
    <dgm:pt modelId="{A078A5CD-70C3-4985-93D5-02BE71F56575}" type="sibTrans" cxnId="{60B455AD-0374-41FD-8EE6-B42741AD60AB}">
      <dgm:prSet/>
      <dgm:spPr/>
      <dgm:t>
        <a:bodyPr/>
        <a:lstStyle/>
        <a:p>
          <a:endParaRPr lang="en-IN"/>
        </a:p>
      </dgm:t>
    </dgm:pt>
    <dgm:pt modelId="{F0296F80-507B-4A68-87CF-A9D744E380B5}" type="parTrans" cxnId="{60B455AD-0374-41FD-8EE6-B42741AD60AB}">
      <dgm:prSet/>
      <dgm:spPr/>
      <dgm:t>
        <a:bodyPr/>
        <a:lstStyle/>
        <a:p>
          <a:endParaRPr lang="en-IN"/>
        </a:p>
      </dgm:t>
    </dgm:pt>
    <dgm:pt modelId="{5FE9E04B-AA5B-4F00-9D66-CC192A16559D}" type="pres">
      <dgm:prSet presAssocID="{3B66541A-B693-46D5-91BF-208C64B7DB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BE2229D4-0F6A-46DF-BE0F-8BE4C3ADED7C}" type="pres">
      <dgm:prSet presAssocID="{B25EA581-D76D-4505-A10C-D79D85300B9D}" presName="boxAndChildren" presStyleCnt="0"/>
      <dgm:spPr/>
    </dgm:pt>
    <dgm:pt modelId="{C1539577-2148-48B7-9CD1-0E19D2C7147F}" type="pres">
      <dgm:prSet presAssocID="{B25EA581-D76D-4505-A10C-D79D85300B9D}" presName="parentTextBox" presStyleLbl="node1" presStyleIdx="0" presStyleCnt="3"/>
      <dgm:spPr/>
      <dgm:t>
        <a:bodyPr/>
        <a:lstStyle/>
        <a:p>
          <a:endParaRPr lang="en-IN"/>
        </a:p>
      </dgm:t>
    </dgm:pt>
    <dgm:pt modelId="{8E26393A-C72C-4039-A0CA-502795487400}" type="pres">
      <dgm:prSet presAssocID="{B25EA581-D76D-4505-A10C-D79D85300B9D}" presName="entireBox" presStyleLbl="node1" presStyleIdx="0" presStyleCnt="3"/>
      <dgm:spPr/>
      <dgm:t>
        <a:bodyPr/>
        <a:lstStyle/>
        <a:p>
          <a:endParaRPr lang="en-IN"/>
        </a:p>
      </dgm:t>
    </dgm:pt>
    <dgm:pt modelId="{39EC22EC-7584-4036-B1B7-21E1787298DF}" type="pres">
      <dgm:prSet presAssocID="{B25EA581-D76D-4505-A10C-D79D85300B9D}" presName="descendantBox" presStyleCnt="0"/>
      <dgm:spPr/>
    </dgm:pt>
    <dgm:pt modelId="{5A015AE0-70AA-4252-9C34-B1FDDB47E735}" type="pres">
      <dgm:prSet presAssocID="{8121265B-229D-4CCB-A4C6-839A7B75F815}" presName="childTextBox" presStyleLbl="fgAccFollowNode1" presStyleIdx="0" presStyleCnt="4" custScaleX="200000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BD44F24-18D9-4CCF-999F-7D2433C60AA6}" type="pres">
      <dgm:prSet presAssocID="{A078A5CD-70C3-4985-93D5-02BE71F56575}" presName="sp" presStyleCnt="0"/>
      <dgm:spPr/>
    </dgm:pt>
    <dgm:pt modelId="{DE38F997-9D60-46A2-ACA1-485DEEB4125F}" type="pres">
      <dgm:prSet presAssocID="{6C6E0131-F31A-470C-B6CE-34975A1C8E00}" presName="arrowAndChildren" presStyleCnt="0"/>
      <dgm:spPr/>
    </dgm:pt>
    <dgm:pt modelId="{366C9839-42F4-42B1-95E4-9A127CBB87A5}" type="pres">
      <dgm:prSet presAssocID="{6C6E0131-F31A-470C-B6CE-34975A1C8E00}" presName="parentTextArrow" presStyleLbl="node1" presStyleIdx="0" presStyleCnt="3"/>
      <dgm:spPr/>
      <dgm:t>
        <a:bodyPr/>
        <a:lstStyle/>
        <a:p>
          <a:endParaRPr lang="en-IN"/>
        </a:p>
      </dgm:t>
    </dgm:pt>
    <dgm:pt modelId="{B8A0F383-68A9-4B62-B499-B2F05CCAE328}" type="pres">
      <dgm:prSet presAssocID="{6C6E0131-F31A-470C-B6CE-34975A1C8E00}" presName="arrow" presStyleLbl="node1" presStyleIdx="1" presStyleCnt="3"/>
      <dgm:spPr/>
      <dgm:t>
        <a:bodyPr/>
        <a:lstStyle/>
        <a:p>
          <a:endParaRPr lang="en-IN"/>
        </a:p>
      </dgm:t>
    </dgm:pt>
    <dgm:pt modelId="{93D28969-AD78-4164-B50A-69A59B68978A}" type="pres">
      <dgm:prSet presAssocID="{6C6E0131-F31A-470C-B6CE-34975A1C8E00}" presName="descendantArrow" presStyleCnt="0"/>
      <dgm:spPr/>
    </dgm:pt>
    <dgm:pt modelId="{838295A0-97D7-4304-9326-7BF412731767}" type="pres">
      <dgm:prSet presAssocID="{46A54409-7FEA-4E98-8122-FCA3F608AE6D}" presName="childTextArrow" presStyleLbl="fgAccFollowNode1" presStyleIdx="1" presStyleCnt="4" custScaleX="2000000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92303C0-46F6-4CAE-B3E6-C08A7AC6B154}" type="pres">
      <dgm:prSet presAssocID="{95B3EEB2-B05B-438E-94AB-96593DCA3582}" presName="sp" presStyleCnt="0"/>
      <dgm:spPr/>
    </dgm:pt>
    <dgm:pt modelId="{863DBA3E-58B0-4EEE-A072-DFAD656C8F42}" type="pres">
      <dgm:prSet presAssocID="{3A23D5AC-38F5-4499-93A0-65BB11C9F256}" presName="arrowAndChildren" presStyleCnt="0"/>
      <dgm:spPr/>
    </dgm:pt>
    <dgm:pt modelId="{CB900DD9-7EA8-451F-A873-9A65B0F6FF0B}" type="pres">
      <dgm:prSet presAssocID="{3A23D5AC-38F5-4499-93A0-65BB11C9F256}" presName="parentTextArrow" presStyleLbl="node1" presStyleIdx="1" presStyleCnt="3"/>
      <dgm:spPr/>
      <dgm:t>
        <a:bodyPr/>
        <a:lstStyle/>
        <a:p>
          <a:endParaRPr lang="en-IN"/>
        </a:p>
      </dgm:t>
    </dgm:pt>
    <dgm:pt modelId="{068CFACD-D15B-4EEF-AD69-A4D333091711}" type="pres">
      <dgm:prSet presAssocID="{3A23D5AC-38F5-4499-93A0-65BB11C9F256}" presName="arrow" presStyleLbl="node1" presStyleIdx="2" presStyleCnt="3"/>
      <dgm:spPr/>
      <dgm:t>
        <a:bodyPr/>
        <a:lstStyle/>
        <a:p>
          <a:endParaRPr lang="en-IN"/>
        </a:p>
      </dgm:t>
    </dgm:pt>
    <dgm:pt modelId="{820DB0E8-F932-4225-8750-F26708D7CE42}" type="pres">
      <dgm:prSet presAssocID="{3A23D5AC-38F5-4499-93A0-65BB11C9F256}" presName="descendantArrow" presStyleCnt="0"/>
      <dgm:spPr/>
    </dgm:pt>
    <dgm:pt modelId="{8E01943C-433D-400A-99FD-79A41A300989}" type="pres">
      <dgm:prSet presAssocID="{13C9FC9B-0A6C-4DF3-8049-26DF29287B21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E4CA98A-C41D-41F9-BA2D-EDAB8B0DF375}" type="pres">
      <dgm:prSet presAssocID="{AF48F0F1-AE6D-46DD-91F8-077B96B6E84E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6E9319AA-B9D8-4CEC-9EE7-EBDA8B072C66}" type="presOf" srcId="{B25EA581-D76D-4505-A10C-D79D85300B9D}" destId="{8E26393A-C72C-4039-A0CA-502795487400}" srcOrd="1" destOrd="0" presId="urn:microsoft.com/office/officeart/2005/8/layout/process4"/>
    <dgm:cxn modelId="{90D942F5-5EFC-44BB-82D9-861BAA77FC58}" type="presOf" srcId="{AF48F0F1-AE6D-46DD-91F8-077B96B6E84E}" destId="{BE4CA98A-C41D-41F9-BA2D-EDAB8B0DF375}" srcOrd="0" destOrd="0" presId="urn:microsoft.com/office/officeart/2005/8/layout/process4"/>
    <dgm:cxn modelId="{0A2F7D91-ACC0-4C7D-BA02-C354DAA57FF7}" type="presOf" srcId="{13C9FC9B-0A6C-4DF3-8049-26DF29287B21}" destId="{8E01943C-433D-400A-99FD-79A41A300989}" srcOrd="0" destOrd="0" presId="urn:microsoft.com/office/officeart/2005/8/layout/process4"/>
    <dgm:cxn modelId="{3E3FCFEC-5574-4DC9-B815-8509DE6C31B1}" srcId="{3B66541A-B693-46D5-91BF-208C64B7DBD9}" destId="{3A23D5AC-38F5-4499-93A0-65BB11C9F256}" srcOrd="0" destOrd="0" parTransId="{CB0987B1-DBF9-4B70-A8C1-C8A4A331FDA7}" sibTransId="{95B3EEB2-B05B-438E-94AB-96593DCA3582}"/>
    <dgm:cxn modelId="{5BC4E090-4879-405C-9A72-1520702BB711}" srcId="{6C6E0131-F31A-470C-B6CE-34975A1C8E00}" destId="{46A54409-7FEA-4E98-8122-FCA3F608AE6D}" srcOrd="0" destOrd="0" parTransId="{0328D341-E7E5-41F6-A756-114ED69B3154}" sibTransId="{2B8FF119-25FB-4C87-97EF-A35EC7DAFC71}"/>
    <dgm:cxn modelId="{4F33B2EB-070F-4BCB-9BDA-EF53FE67941E}" type="presOf" srcId="{3B66541A-B693-46D5-91BF-208C64B7DBD9}" destId="{5FE9E04B-AA5B-4F00-9D66-CC192A16559D}" srcOrd="0" destOrd="0" presId="urn:microsoft.com/office/officeart/2005/8/layout/process4"/>
    <dgm:cxn modelId="{15858604-29B7-4B1B-992E-3633D37AF5BE}" type="presOf" srcId="{6C6E0131-F31A-470C-B6CE-34975A1C8E00}" destId="{B8A0F383-68A9-4B62-B499-B2F05CCAE328}" srcOrd="1" destOrd="0" presId="urn:microsoft.com/office/officeart/2005/8/layout/process4"/>
    <dgm:cxn modelId="{16C5AB0C-E24E-4E26-ABC1-CF46CFA4B211}" type="presOf" srcId="{6C6E0131-F31A-470C-B6CE-34975A1C8E00}" destId="{366C9839-42F4-42B1-95E4-9A127CBB87A5}" srcOrd="0" destOrd="0" presId="urn:microsoft.com/office/officeart/2005/8/layout/process4"/>
    <dgm:cxn modelId="{4D6E618B-1586-46B0-9402-2158B5AF61F7}" srcId="{B25EA581-D76D-4505-A10C-D79D85300B9D}" destId="{8121265B-229D-4CCB-A4C6-839A7B75F815}" srcOrd="0" destOrd="0" parTransId="{1B49B111-B97E-49CA-BD62-0E94EF23C0FC}" sibTransId="{D7610C60-6E8A-4724-A241-62FB14E8B675}"/>
    <dgm:cxn modelId="{91553053-61AB-410F-A8B9-F1D663B90C05}" srcId="{3A23D5AC-38F5-4499-93A0-65BB11C9F256}" destId="{13C9FC9B-0A6C-4DF3-8049-26DF29287B21}" srcOrd="0" destOrd="0" parTransId="{2186912D-2D38-4AEA-8075-DEAA06B9AA6D}" sibTransId="{78BBA1F3-17AB-425B-9AED-F7AC479598BD}"/>
    <dgm:cxn modelId="{7E2402FA-ACAB-4F3F-AE13-1B8736F44E90}" srcId="{3B66541A-B693-46D5-91BF-208C64B7DBD9}" destId="{B25EA581-D76D-4505-A10C-D79D85300B9D}" srcOrd="2" destOrd="0" parTransId="{A8241859-B48C-4FB9-88B4-CA6C23B655D0}" sibTransId="{3F424CCF-AB98-4638-8B7E-9928479DE4B6}"/>
    <dgm:cxn modelId="{F618E5D2-EB47-40A3-8E99-FAA48D57E434}" type="presOf" srcId="{3A23D5AC-38F5-4499-93A0-65BB11C9F256}" destId="{068CFACD-D15B-4EEF-AD69-A4D333091711}" srcOrd="1" destOrd="0" presId="urn:microsoft.com/office/officeart/2005/8/layout/process4"/>
    <dgm:cxn modelId="{5E29280A-EADB-492C-BD94-69534B484AF6}" type="presOf" srcId="{8121265B-229D-4CCB-A4C6-839A7B75F815}" destId="{5A015AE0-70AA-4252-9C34-B1FDDB47E735}" srcOrd="0" destOrd="0" presId="urn:microsoft.com/office/officeart/2005/8/layout/process4"/>
    <dgm:cxn modelId="{FBE7DD09-AA31-47C6-B201-7F27A87DA816}" type="presOf" srcId="{46A54409-7FEA-4E98-8122-FCA3F608AE6D}" destId="{838295A0-97D7-4304-9326-7BF412731767}" srcOrd="0" destOrd="0" presId="urn:microsoft.com/office/officeart/2005/8/layout/process4"/>
    <dgm:cxn modelId="{FA51CB33-4D44-4D6F-9EDF-8BA100D5D28E}" type="presOf" srcId="{3A23D5AC-38F5-4499-93A0-65BB11C9F256}" destId="{CB900DD9-7EA8-451F-A873-9A65B0F6FF0B}" srcOrd="0" destOrd="0" presId="urn:microsoft.com/office/officeart/2005/8/layout/process4"/>
    <dgm:cxn modelId="{31D7ACD5-EE9E-4143-9FD3-4E959FB88F73}" type="presOf" srcId="{B25EA581-D76D-4505-A10C-D79D85300B9D}" destId="{C1539577-2148-48B7-9CD1-0E19D2C7147F}" srcOrd="0" destOrd="0" presId="urn:microsoft.com/office/officeart/2005/8/layout/process4"/>
    <dgm:cxn modelId="{15FC7980-8475-47C8-8F2E-0867B5BF6088}" srcId="{3A23D5AC-38F5-4499-93A0-65BB11C9F256}" destId="{AF48F0F1-AE6D-46DD-91F8-077B96B6E84E}" srcOrd="1" destOrd="0" parTransId="{BC118BC1-EDBD-43C6-B416-BF5739D307CC}" sibTransId="{BA1FA8B7-9095-43C9-A033-7B04DE298961}"/>
    <dgm:cxn modelId="{60B455AD-0374-41FD-8EE6-B42741AD60AB}" srcId="{3B66541A-B693-46D5-91BF-208C64B7DBD9}" destId="{6C6E0131-F31A-470C-B6CE-34975A1C8E00}" srcOrd="1" destOrd="0" parTransId="{F0296F80-507B-4A68-87CF-A9D744E380B5}" sibTransId="{A078A5CD-70C3-4985-93D5-02BE71F56575}"/>
    <dgm:cxn modelId="{8D955486-9107-47A2-8467-2FCCB3604210}" type="presParOf" srcId="{5FE9E04B-AA5B-4F00-9D66-CC192A16559D}" destId="{BE2229D4-0F6A-46DF-BE0F-8BE4C3ADED7C}" srcOrd="0" destOrd="0" presId="urn:microsoft.com/office/officeart/2005/8/layout/process4"/>
    <dgm:cxn modelId="{744B10CF-4D2E-4470-89B6-2B402CEBA981}" type="presParOf" srcId="{BE2229D4-0F6A-46DF-BE0F-8BE4C3ADED7C}" destId="{C1539577-2148-48B7-9CD1-0E19D2C7147F}" srcOrd="0" destOrd="0" presId="urn:microsoft.com/office/officeart/2005/8/layout/process4"/>
    <dgm:cxn modelId="{3257FED8-CAEF-4C01-BE29-1D3ED98169FF}" type="presParOf" srcId="{BE2229D4-0F6A-46DF-BE0F-8BE4C3ADED7C}" destId="{8E26393A-C72C-4039-A0CA-502795487400}" srcOrd="1" destOrd="0" presId="urn:microsoft.com/office/officeart/2005/8/layout/process4"/>
    <dgm:cxn modelId="{B551C311-49F9-48E3-B13C-E51390872F1E}" type="presParOf" srcId="{BE2229D4-0F6A-46DF-BE0F-8BE4C3ADED7C}" destId="{39EC22EC-7584-4036-B1B7-21E1787298DF}" srcOrd="2" destOrd="0" presId="urn:microsoft.com/office/officeart/2005/8/layout/process4"/>
    <dgm:cxn modelId="{F9E1B2CB-2491-433D-B5DE-EDDDA41083FB}" type="presParOf" srcId="{39EC22EC-7584-4036-B1B7-21E1787298DF}" destId="{5A015AE0-70AA-4252-9C34-B1FDDB47E735}" srcOrd="0" destOrd="0" presId="urn:microsoft.com/office/officeart/2005/8/layout/process4"/>
    <dgm:cxn modelId="{2F7734E6-12F1-4434-818A-FB9C653336C1}" type="presParOf" srcId="{5FE9E04B-AA5B-4F00-9D66-CC192A16559D}" destId="{2BD44F24-18D9-4CCF-999F-7D2433C60AA6}" srcOrd="1" destOrd="0" presId="urn:microsoft.com/office/officeart/2005/8/layout/process4"/>
    <dgm:cxn modelId="{2C4C6275-6CA1-49D0-AA43-821FA52C0A4E}" type="presParOf" srcId="{5FE9E04B-AA5B-4F00-9D66-CC192A16559D}" destId="{DE38F997-9D60-46A2-ACA1-485DEEB4125F}" srcOrd="2" destOrd="0" presId="urn:microsoft.com/office/officeart/2005/8/layout/process4"/>
    <dgm:cxn modelId="{97F2E55B-97FC-4B69-8885-D5FFAF0B09AF}" type="presParOf" srcId="{DE38F997-9D60-46A2-ACA1-485DEEB4125F}" destId="{366C9839-42F4-42B1-95E4-9A127CBB87A5}" srcOrd="0" destOrd="0" presId="urn:microsoft.com/office/officeart/2005/8/layout/process4"/>
    <dgm:cxn modelId="{766C3AE4-7B37-4AAD-9A69-F327E34D54D8}" type="presParOf" srcId="{DE38F997-9D60-46A2-ACA1-485DEEB4125F}" destId="{B8A0F383-68A9-4B62-B499-B2F05CCAE328}" srcOrd="1" destOrd="0" presId="urn:microsoft.com/office/officeart/2005/8/layout/process4"/>
    <dgm:cxn modelId="{FBE4DE09-F4F3-4FAE-819F-8C8A8AE834D7}" type="presParOf" srcId="{DE38F997-9D60-46A2-ACA1-485DEEB4125F}" destId="{93D28969-AD78-4164-B50A-69A59B68978A}" srcOrd="2" destOrd="0" presId="urn:microsoft.com/office/officeart/2005/8/layout/process4"/>
    <dgm:cxn modelId="{ADC9FD57-0A4E-4103-9699-42C742BACB59}" type="presParOf" srcId="{93D28969-AD78-4164-B50A-69A59B68978A}" destId="{838295A0-97D7-4304-9326-7BF412731767}" srcOrd="0" destOrd="0" presId="urn:microsoft.com/office/officeart/2005/8/layout/process4"/>
    <dgm:cxn modelId="{14573173-6AF2-4631-B0BC-09267CFFDCFC}" type="presParOf" srcId="{5FE9E04B-AA5B-4F00-9D66-CC192A16559D}" destId="{B92303C0-46F6-4CAE-B3E6-C08A7AC6B154}" srcOrd="3" destOrd="0" presId="urn:microsoft.com/office/officeart/2005/8/layout/process4"/>
    <dgm:cxn modelId="{131F5D40-19A5-4F75-AF3A-6F451ED71930}" type="presParOf" srcId="{5FE9E04B-AA5B-4F00-9D66-CC192A16559D}" destId="{863DBA3E-58B0-4EEE-A072-DFAD656C8F42}" srcOrd="4" destOrd="0" presId="urn:microsoft.com/office/officeart/2005/8/layout/process4"/>
    <dgm:cxn modelId="{25F95848-55EF-4FCA-854D-896C19BB2D6A}" type="presParOf" srcId="{863DBA3E-58B0-4EEE-A072-DFAD656C8F42}" destId="{CB900DD9-7EA8-451F-A873-9A65B0F6FF0B}" srcOrd="0" destOrd="0" presId="urn:microsoft.com/office/officeart/2005/8/layout/process4"/>
    <dgm:cxn modelId="{C1DA0169-873C-4E89-B580-A5CC01FFAC49}" type="presParOf" srcId="{863DBA3E-58B0-4EEE-A072-DFAD656C8F42}" destId="{068CFACD-D15B-4EEF-AD69-A4D333091711}" srcOrd="1" destOrd="0" presId="urn:microsoft.com/office/officeart/2005/8/layout/process4"/>
    <dgm:cxn modelId="{89E14982-DCDC-447F-B280-D921AFF2483F}" type="presParOf" srcId="{863DBA3E-58B0-4EEE-A072-DFAD656C8F42}" destId="{820DB0E8-F932-4225-8750-F26708D7CE42}" srcOrd="2" destOrd="0" presId="urn:microsoft.com/office/officeart/2005/8/layout/process4"/>
    <dgm:cxn modelId="{7EF6BA7F-D7AC-4B3B-B9A3-8ABE99F8C281}" type="presParOf" srcId="{820DB0E8-F932-4225-8750-F26708D7CE42}" destId="{8E01943C-433D-400A-99FD-79A41A300989}" srcOrd="0" destOrd="0" presId="urn:microsoft.com/office/officeart/2005/8/layout/process4"/>
    <dgm:cxn modelId="{4581CE5A-1613-4308-9ED2-9E4B028A30ED}" type="presParOf" srcId="{820DB0E8-F932-4225-8750-F26708D7CE42}" destId="{BE4CA98A-C41D-41F9-BA2D-EDAB8B0DF37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35206F-D412-410B-88B4-6865F583887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N"/>
        </a:p>
      </dgm:t>
    </dgm:pt>
    <dgm:pt modelId="{3FEA1EB5-3BA5-479F-AE01-07D9C060ADDF}">
      <dgm:prSet/>
      <dgm:spPr/>
      <dgm:t>
        <a:bodyPr/>
        <a:lstStyle/>
        <a:p>
          <a:pPr rtl="0"/>
          <a:r>
            <a:rPr lang="en-IN" b="0" i="0" smtClean="0"/>
            <a:t>TREATMENT</a:t>
          </a:r>
          <a:endParaRPr lang="en-IN"/>
        </a:p>
      </dgm:t>
    </dgm:pt>
    <dgm:pt modelId="{596B71B3-1C54-4E58-9FDA-A4737328B2E6}" type="parTrans" cxnId="{9606A938-FAA4-4D75-A5C4-74813D91E4AF}">
      <dgm:prSet/>
      <dgm:spPr/>
      <dgm:t>
        <a:bodyPr/>
        <a:lstStyle/>
        <a:p>
          <a:endParaRPr lang="en-IN"/>
        </a:p>
      </dgm:t>
    </dgm:pt>
    <dgm:pt modelId="{D29A55A2-1760-4867-A6D8-46C998D4E13B}" type="sibTrans" cxnId="{9606A938-FAA4-4D75-A5C4-74813D91E4AF}">
      <dgm:prSet/>
      <dgm:spPr/>
      <dgm:t>
        <a:bodyPr/>
        <a:lstStyle/>
        <a:p>
          <a:endParaRPr lang="en-IN"/>
        </a:p>
      </dgm:t>
    </dgm:pt>
    <dgm:pt modelId="{F0D40DED-F716-49E5-80EA-240B470A3827}" type="pres">
      <dgm:prSet presAssocID="{3435206F-D412-410B-88B4-6865F583887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9889C1FB-BB1D-427F-8210-9E16F838EE7F}" type="pres">
      <dgm:prSet presAssocID="{3435206F-D412-410B-88B4-6865F5838876}" presName="arrow" presStyleLbl="bgShp" presStyleIdx="0" presStyleCnt="1"/>
      <dgm:spPr/>
    </dgm:pt>
    <dgm:pt modelId="{B29D09DF-925B-48D3-ACF1-3D0B8BFCFDA0}" type="pres">
      <dgm:prSet presAssocID="{3435206F-D412-410B-88B4-6865F5838876}" presName="linearProcess" presStyleCnt="0"/>
      <dgm:spPr/>
    </dgm:pt>
    <dgm:pt modelId="{236A1172-2D30-42CA-86EE-F2BA143B7FF4}" type="pres">
      <dgm:prSet presAssocID="{3FEA1EB5-3BA5-479F-AE01-07D9C060ADDF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8DE143E3-973E-4BFC-85D6-6A601048E5F1}" type="presOf" srcId="{3435206F-D412-410B-88B4-6865F5838876}" destId="{F0D40DED-F716-49E5-80EA-240B470A3827}" srcOrd="0" destOrd="0" presId="urn:microsoft.com/office/officeart/2005/8/layout/hProcess9"/>
    <dgm:cxn modelId="{ADEDD26A-BE85-45E1-A361-1BC034D6C681}" type="presOf" srcId="{3FEA1EB5-3BA5-479F-AE01-07D9C060ADDF}" destId="{236A1172-2D30-42CA-86EE-F2BA143B7FF4}" srcOrd="0" destOrd="0" presId="urn:microsoft.com/office/officeart/2005/8/layout/hProcess9"/>
    <dgm:cxn modelId="{9606A938-FAA4-4D75-A5C4-74813D91E4AF}" srcId="{3435206F-D412-410B-88B4-6865F5838876}" destId="{3FEA1EB5-3BA5-479F-AE01-07D9C060ADDF}" srcOrd="0" destOrd="0" parTransId="{596B71B3-1C54-4E58-9FDA-A4737328B2E6}" sibTransId="{D29A55A2-1760-4867-A6D8-46C998D4E13B}"/>
    <dgm:cxn modelId="{2FFC8252-1316-4389-A750-33962823043D}" type="presParOf" srcId="{F0D40DED-F716-49E5-80EA-240B470A3827}" destId="{9889C1FB-BB1D-427F-8210-9E16F838EE7F}" srcOrd="0" destOrd="0" presId="urn:microsoft.com/office/officeart/2005/8/layout/hProcess9"/>
    <dgm:cxn modelId="{FD77F3FE-7639-4B84-9702-257D4F71E25A}" type="presParOf" srcId="{F0D40DED-F716-49E5-80EA-240B470A3827}" destId="{B29D09DF-925B-48D3-ACF1-3D0B8BFCFDA0}" srcOrd="1" destOrd="0" presId="urn:microsoft.com/office/officeart/2005/8/layout/hProcess9"/>
    <dgm:cxn modelId="{BB40CCA5-BFB7-4C87-8158-220E46F46678}" type="presParOf" srcId="{B29D09DF-925B-48D3-ACF1-3D0B8BFCFDA0}" destId="{236A1172-2D30-42CA-86EE-F2BA143B7FF4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6/29/2016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0015" y="875763"/>
            <a:ext cx="8825658" cy="2434107"/>
          </a:xfrm>
        </p:spPr>
        <p:txBody>
          <a:bodyPr/>
          <a:lstStyle/>
          <a:p>
            <a:r>
              <a:rPr lang="en-IN" sz="4000" dirty="0" smtClean="0">
                <a:solidFill>
                  <a:srgbClr val="FFFF00"/>
                </a:solidFill>
              </a:rPr>
              <a:t>A CASE OF VITAMIN B12 DEFICIENCY WITH PROTEINURIA – IMERSLUND GRASBECK SYNDROME</a:t>
            </a:r>
            <a:br>
              <a:rPr lang="en-IN" sz="4000" dirty="0" smtClean="0">
                <a:solidFill>
                  <a:srgbClr val="FFFF00"/>
                </a:solidFill>
              </a:rPr>
            </a:b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6248" y="3657601"/>
            <a:ext cx="5872766" cy="3928055"/>
          </a:xfrm>
        </p:spPr>
        <p:txBody>
          <a:bodyPr>
            <a:normAutofit/>
          </a:bodyPr>
          <a:lstStyle/>
          <a:p>
            <a:r>
              <a:rPr lang="en-IN" sz="2000" dirty="0" smtClean="0"/>
              <a:t>MEDICINE UNIT 3</a:t>
            </a:r>
          </a:p>
          <a:p>
            <a:r>
              <a:rPr lang="en-IN" sz="2000" dirty="0" smtClean="0"/>
              <a:t>CHIEF   prof. DR M NATARAJAN md</a:t>
            </a:r>
          </a:p>
          <a:p>
            <a:r>
              <a:rPr lang="en-IN" sz="2000" dirty="0" smtClean="0"/>
              <a:t>ASSISTANT PROFESSORS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DR p s ARUL RAJA  </a:t>
            </a:r>
            <a:r>
              <a:rPr lang="en-IN" sz="2000" dirty="0" err="1" smtClean="0"/>
              <a:t>murugan</a:t>
            </a:r>
            <a:r>
              <a:rPr lang="en-IN" sz="2000" dirty="0" smtClean="0"/>
              <a:t> md </a:t>
            </a:r>
            <a:r>
              <a:rPr lang="en-IN" sz="2000" dirty="0" err="1" smtClean="0"/>
              <a:t>dm</a:t>
            </a:r>
            <a:endParaRPr lang="en-IN" sz="2000" dirty="0" smtClean="0"/>
          </a:p>
          <a:p>
            <a:r>
              <a:rPr lang="en-IN" sz="2000" dirty="0"/>
              <a:t> </a:t>
            </a:r>
            <a:r>
              <a:rPr lang="en-IN" sz="2000" dirty="0" smtClean="0"/>
              <a:t>             DR B PALANIKUMAR md</a:t>
            </a:r>
          </a:p>
          <a:p>
            <a:r>
              <a:rPr lang="en-IN" sz="2000" dirty="0" smtClean="0"/>
              <a:t>Presented by  </a:t>
            </a:r>
            <a:r>
              <a:rPr lang="en-IN" sz="2000" dirty="0" err="1" smtClean="0"/>
              <a:t>dr</a:t>
            </a:r>
            <a:r>
              <a:rPr lang="en-IN" sz="2000" dirty="0" smtClean="0"/>
              <a:t> g. </a:t>
            </a:r>
            <a:r>
              <a:rPr lang="en-IN" sz="2000" dirty="0" err="1" smtClean="0"/>
              <a:t>sumathi</a:t>
            </a:r>
            <a:r>
              <a:rPr lang="en-IN" sz="2000" dirty="0" smtClean="0"/>
              <a:t>  1</a:t>
            </a:r>
            <a:r>
              <a:rPr lang="en-IN" sz="2000" baseline="30000" dirty="0" smtClean="0"/>
              <a:t>st</a:t>
            </a:r>
            <a:r>
              <a:rPr lang="en-IN" sz="2000" dirty="0" smtClean="0"/>
              <a:t> </a:t>
            </a:r>
            <a:r>
              <a:rPr lang="en-IN" sz="2000" dirty="0" err="1" smtClean="0"/>
              <a:t>yr</a:t>
            </a:r>
            <a:r>
              <a:rPr lang="en-IN" sz="2000" dirty="0" smtClean="0"/>
              <a:t> </a:t>
            </a:r>
            <a:r>
              <a:rPr lang="en-IN" sz="2000" dirty="0" err="1" smtClean="0"/>
              <a:t>pg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608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PERSONAL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983" y="2705637"/>
            <a:ext cx="8761412" cy="4152363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Consumes mixed diet</a:t>
            </a:r>
          </a:p>
          <a:p>
            <a:r>
              <a:rPr lang="en-IN" sz="2800" dirty="0" smtClean="0"/>
              <a:t>Sleep pattern normal</a:t>
            </a:r>
          </a:p>
          <a:p>
            <a:r>
              <a:rPr lang="en-IN" sz="2800" dirty="0" smtClean="0"/>
              <a:t>Bowel bladder habits normal</a:t>
            </a:r>
          </a:p>
          <a:p>
            <a:r>
              <a:rPr lang="en-IN" sz="2800" dirty="0" smtClean="0"/>
              <a:t>No addiction</a:t>
            </a:r>
            <a:endParaRPr lang="en-IN" sz="2800" dirty="0"/>
          </a:p>
        </p:txBody>
      </p:sp>
      <p:pic>
        <p:nvPicPr>
          <p:cNvPr id="5" name="Picture 3" descr="H:\dee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00" y="3601515"/>
            <a:ext cx="3795713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FAMILY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313" y="2770031"/>
            <a:ext cx="8761412" cy="408796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Born of non consanguineous marriage</a:t>
            </a:r>
          </a:p>
          <a:p>
            <a:r>
              <a:rPr lang="en-IN" sz="2800" dirty="0" smtClean="0"/>
              <a:t>2</a:t>
            </a:r>
            <a:r>
              <a:rPr lang="en-IN" sz="2800" baseline="30000" dirty="0" smtClean="0"/>
              <a:t>nd</a:t>
            </a:r>
            <a:r>
              <a:rPr lang="en-IN" sz="2800" dirty="0" smtClean="0"/>
              <a:t> born child</a:t>
            </a:r>
          </a:p>
          <a:p>
            <a:r>
              <a:rPr lang="en-IN" sz="2800" dirty="0" smtClean="0"/>
              <a:t>No h/o similar illness in the family members</a:t>
            </a:r>
            <a:endParaRPr lang="en-IN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45" y="381617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Menstrual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167" y="2717441"/>
            <a:ext cx="8761412" cy="3997817"/>
          </a:xfrm>
        </p:spPr>
        <p:txBody>
          <a:bodyPr>
            <a:normAutofit/>
          </a:bodyPr>
          <a:lstStyle/>
          <a:p>
            <a:r>
              <a:rPr lang="en-IN" sz="2800" dirty="0" smtClean="0"/>
              <a:t>Menarche at 12 years of age</a:t>
            </a:r>
          </a:p>
          <a:p>
            <a:r>
              <a:rPr lang="en-IN" sz="2800" dirty="0" smtClean="0"/>
              <a:t>3/30 regular cycles</a:t>
            </a:r>
          </a:p>
          <a:p>
            <a:r>
              <a:rPr lang="en-IN" sz="2800" dirty="0" smtClean="0"/>
              <a:t>No h/o menorrhagia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9767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6" y="973668"/>
            <a:ext cx="8036416" cy="5612803"/>
          </a:xfrm>
        </p:spPr>
      </p:pic>
    </p:spTree>
    <p:extLst>
      <p:ext uri="{BB962C8B-B14F-4D97-AF65-F5344CB8AC3E}">
        <p14:creationId xmlns:p14="http://schemas.microsoft.com/office/powerpoint/2010/main" val="2115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GENERAL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1983346"/>
            <a:ext cx="8761412" cy="4036454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Conscious</a:t>
            </a:r>
          </a:p>
          <a:p>
            <a:r>
              <a:rPr lang="en-IN" sz="2800" dirty="0" smtClean="0"/>
              <a:t>Oriented</a:t>
            </a:r>
          </a:p>
          <a:p>
            <a:r>
              <a:rPr lang="en-IN" sz="2800" dirty="0" smtClean="0"/>
              <a:t>Afebrile</a:t>
            </a:r>
          </a:p>
          <a:p>
            <a:r>
              <a:rPr lang="en-IN" sz="2800" dirty="0" smtClean="0"/>
              <a:t>Not dyspnoeic / not </a:t>
            </a:r>
            <a:r>
              <a:rPr lang="en-IN" sz="2800" dirty="0" err="1" smtClean="0"/>
              <a:t>tachypnoeic</a:t>
            </a:r>
            <a:endParaRPr lang="en-IN" sz="2800" dirty="0" smtClean="0"/>
          </a:p>
          <a:p>
            <a:r>
              <a:rPr lang="en-IN" sz="2800" dirty="0" smtClean="0"/>
              <a:t>Pallor+</a:t>
            </a:r>
          </a:p>
          <a:p>
            <a:r>
              <a:rPr lang="en-IN" sz="2800" dirty="0" smtClean="0"/>
              <a:t>No icterus/ cyanosis/ clubbing/ pedal </a:t>
            </a:r>
            <a:r>
              <a:rPr lang="en-IN" sz="2800" dirty="0" err="1" smtClean="0"/>
              <a:t>edema</a:t>
            </a:r>
            <a:endParaRPr lang="en-IN" sz="2800" dirty="0" smtClean="0"/>
          </a:p>
          <a:p>
            <a:r>
              <a:rPr lang="en-IN" sz="2800" dirty="0" smtClean="0"/>
              <a:t>No generalised lymphadenopathy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419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202287"/>
            <a:ext cx="8761412" cy="3817513"/>
          </a:xfrm>
        </p:spPr>
        <p:txBody>
          <a:bodyPr>
            <a:normAutofit/>
          </a:bodyPr>
          <a:lstStyle/>
          <a:p>
            <a:r>
              <a:rPr lang="en-IN" sz="2800" dirty="0" smtClean="0"/>
              <a:t>Hyperpigmentation of face, </a:t>
            </a:r>
            <a:r>
              <a:rPr lang="en-IN" sz="2800" dirty="0" err="1" smtClean="0"/>
              <a:t>palms,knuckles</a:t>
            </a:r>
            <a:r>
              <a:rPr lang="en-IN" sz="2800" dirty="0" smtClean="0"/>
              <a:t>,  soles and </a:t>
            </a:r>
            <a:r>
              <a:rPr lang="en-IN" sz="2800" dirty="0" err="1" smtClean="0"/>
              <a:t>buccal</a:t>
            </a:r>
            <a:r>
              <a:rPr lang="en-IN" sz="2800" dirty="0" smtClean="0"/>
              <a:t> mucosa  +</a:t>
            </a:r>
          </a:p>
          <a:p>
            <a:r>
              <a:rPr lang="en-IN" sz="2800" dirty="0" err="1" smtClean="0"/>
              <a:t>Graying</a:t>
            </a:r>
            <a:r>
              <a:rPr lang="en-IN" sz="2800" dirty="0" smtClean="0"/>
              <a:t> of hair +</a:t>
            </a:r>
          </a:p>
          <a:p>
            <a:r>
              <a:rPr lang="en-IN" sz="2800" dirty="0" smtClean="0"/>
              <a:t>Weight 50 kg</a:t>
            </a:r>
          </a:p>
          <a:p>
            <a:r>
              <a:rPr lang="en-IN" sz="2800" dirty="0" smtClean="0"/>
              <a:t>Height 155 cm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2930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7" y="1680632"/>
            <a:ext cx="9105363" cy="4680397"/>
          </a:xfrm>
        </p:spPr>
      </p:pic>
    </p:spTree>
    <p:extLst>
      <p:ext uri="{BB962C8B-B14F-4D97-AF65-F5344CB8AC3E}">
        <p14:creationId xmlns:p14="http://schemas.microsoft.com/office/powerpoint/2010/main" val="22673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46" y="1600058"/>
            <a:ext cx="5197854" cy="39450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3040" y="1071764"/>
            <a:ext cx="4988941" cy="521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9" y="1680632"/>
            <a:ext cx="4555066" cy="44421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4" y="1680632"/>
            <a:ext cx="4898265" cy="45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1120462"/>
            <a:ext cx="9337183" cy="4899338"/>
          </a:xfrm>
        </p:spPr>
      </p:pic>
    </p:spTree>
    <p:extLst>
      <p:ext uri="{BB962C8B-B14F-4D97-AF65-F5344CB8AC3E}">
        <p14:creationId xmlns:p14="http://schemas.microsoft.com/office/powerpoint/2010/main" val="1474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CASE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769" y="3026534"/>
            <a:ext cx="7229192" cy="4036454"/>
          </a:xfrm>
        </p:spPr>
        <p:txBody>
          <a:bodyPr>
            <a:normAutofit/>
          </a:bodyPr>
          <a:lstStyle/>
          <a:p>
            <a:r>
              <a:rPr lang="en-IN" sz="3600" dirty="0" smtClean="0"/>
              <a:t>25 YEAR FEMALE</a:t>
            </a:r>
          </a:p>
          <a:p>
            <a:r>
              <a:rPr lang="en-IN" sz="3600" dirty="0" smtClean="0"/>
              <a:t>KARUR, TAMILNADU</a:t>
            </a:r>
          </a:p>
          <a:p>
            <a:r>
              <a:rPr lang="en-IN" sz="3600" dirty="0" smtClean="0"/>
              <a:t>WORKS IN A TEXTILE INDUSTRY</a:t>
            </a:r>
            <a:endParaRPr lang="en-IN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61" y="1571222"/>
            <a:ext cx="4048527" cy="47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4" y="1899573"/>
            <a:ext cx="5672287" cy="4339168"/>
          </a:xfrm>
        </p:spPr>
      </p:pic>
    </p:spTree>
    <p:extLst>
      <p:ext uri="{BB962C8B-B14F-4D97-AF65-F5344CB8AC3E}">
        <p14:creationId xmlns:p14="http://schemas.microsoft.com/office/powerpoint/2010/main" val="29182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VITALS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299953"/>
            <a:ext cx="8761412" cy="397205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PULSE – 70 per minute, regular, normal in volume and rhythm, all peripheral pulses felt, no </a:t>
            </a:r>
            <a:r>
              <a:rPr lang="en-IN" sz="2800" dirty="0" err="1" smtClean="0"/>
              <a:t>radioradial</a:t>
            </a:r>
            <a:r>
              <a:rPr lang="en-IN" sz="2800" dirty="0" smtClean="0"/>
              <a:t> / </a:t>
            </a:r>
            <a:r>
              <a:rPr lang="en-IN" sz="2800" dirty="0" err="1" smtClean="0"/>
              <a:t>radiofemoral</a:t>
            </a:r>
            <a:r>
              <a:rPr lang="en-IN" sz="2800" dirty="0" smtClean="0"/>
              <a:t> delay</a:t>
            </a:r>
          </a:p>
          <a:p>
            <a:r>
              <a:rPr lang="en-IN" sz="2800" dirty="0" smtClean="0"/>
              <a:t>RESPIRATORY RATE – 16 per minute</a:t>
            </a:r>
          </a:p>
          <a:p>
            <a:r>
              <a:rPr lang="en-IN" sz="2800" dirty="0" smtClean="0"/>
              <a:t>BLOOD PRESSURE – 120/80 mm Hg in right upper limb in supine position, 110/80 mm Hg in standing</a:t>
            </a:r>
          </a:p>
          <a:p>
            <a:r>
              <a:rPr lang="en-IN" sz="2800" dirty="0" smtClean="0"/>
              <a:t>Spo2 – 98% in room air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3" y="4739426"/>
            <a:ext cx="2627291" cy="3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SYSTEM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37893"/>
            <a:ext cx="8761412" cy="3881907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CARDIOVASCULAR SYSTEM</a:t>
            </a:r>
          </a:p>
          <a:p>
            <a:pPr marL="0" indent="0">
              <a:buNone/>
            </a:pPr>
            <a:r>
              <a:rPr lang="en-IN" sz="2800" dirty="0" smtClean="0"/>
              <a:t>JVP not elevated</a:t>
            </a:r>
          </a:p>
          <a:p>
            <a:pPr marL="0" indent="0">
              <a:buNone/>
            </a:pPr>
            <a:r>
              <a:rPr lang="en-IN" sz="2800" dirty="0" smtClean="0"/>
              <a:t>Apical impulse in left 5</a:t>
            </a:r>
            <a:r>
              <a:rPr lang="en-IN" sz="2800" baseline="30000" dirty="0" smtClean="0"/>
              <a:t>th</a:t>
            </a:r>
            <a:r>
              <a:rPr lang="en-IN" sz="2800" dirty="0" smtClean="0"/>
              <a:t> intercostal space half an inch medial to </a:t>
            </a:r>
            <a:r>
              <a:rPr lang="en-IN" sz="2800" dirty="0" err="1" smtClean="0"/>
              <a:t>midclavicular</a:t>
            </a:r>
            <a:r>
              <a:rPr lang="en-IN" sz="2800" dirty="0" smtClean="0"/>
              <a:t> line</a:t>
            </a:r>
          </a:p>
          <a:p>
            <a:pPr marL="0" indent="0">
              <a:buNone/>
            </a:pPr>
            <a:endParaRPr lang="en-IN" sz="2800" dirty="0"/>
          </a:p>
          <a:p>
            <a:pPr marL="0" indent="0">
              <a:buNone/>
            </a:pPr>
            <a:r>
              <a:rPr lang="en-IN" sz="2800" dirty="0" smtClean="0"/>
              <a:t>Mitral, tricuspid, pulmonary , aortic area – s1s2 +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                                                    no murmur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9" y="-67174"/>
            <a:ext cx="5327561" cy="32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166" y="2465636"/>
            <a:ext cx="8761412" cy="397205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RESPIRATORY SYSTEM 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Trachea in midline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bilateral air entry equal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normal vesicular breath sounds +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16" y="513819"/>
            <a:ext cx="3140030" cy="39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266682"/>
            <a:ext cx="8761412" cy="3753118"/>
          </a:xfrm>
        </p:spPr>
        <p:txBody>
          <a:bodyPr>
            <a:normAutofit/>
          </a:bodyPr>
          <a:lstStyle/>
          <a:p>
            <a:r>
              <a:rPr lang="en-IN" sz="2800" dirty="0" smtClean="0"/>
              <a:t>ABDOMEN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soft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umbilicus in midline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distension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</a:t>
            </a:r>
            <a:r>
              <a:rPr lang="en-IN" sz="2800" dirty="0" err="1" smtClean="0"/>
              <a:t>organomegaly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no renal bruit</a:t>
            </a:r>
            <a:endParaRPr lang="en-I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3724275"/>
            <a:ext cx="34575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CENTRAL NERVOUS SYSTEM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37893"/>
            <a:ext cx="8761412" cy="3881907"/>
          </a:xfrm>
        </p:spPr>
        <p:txBody>
          <a:bodyPr>
            <a:normAutofit/>
          </a:bodyPr>
          <a:lstStyle/>
          <a:p>
            <a:r>
              <a:rPr lang="en-IN" sz="2800" dirty="0" smtClean="0"/>
              <a:t>Higher mental functions – normal</a:t>
            </a:r>
          </a:p>
          <a:p>
            <a:r>
              <a:rPr lang="en-IN" sz="2800" dirty="0" smtClean="0"/>
              <a:t>Cranial nerves – normal</a:t>
            </a:r>
          </a:p>
          <a:p>
            <a:r>
              <a:rPr lang="en-IN" sz="2800" dirty="0" smtClean="0"/>
              <a:t>Motor system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bulk , tone, power of all 4 limbs normal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superficial and deep reflexes +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SENSORY SYSTEM -  superficial , deep and cortical sensations +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52" y="-477323"/>
            <a:ext cx="3740239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99256"/>
            <a:ext cx="8761412" cy="3920544"/>
          </a:xfrm>
        </p:spPr>
        <p:txBody>
          <a:bodyPr>
            <a:normAutofit/>
          </a:bodyPr>
          <a:lstStyle/>
          <a:p>
            <a:r>
              <a:rPr lang="en-IN" sz="2800" dirty="0" err="1" smtClean="0"/>
              <a:t>Ophthal</a:t>
            </a:r>
            <a:r>
              <a:rPr lang="en-IN" sz="2800" dirty="0" smtClean="0"/>
              <a:t> evaluation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fundus-  ? </a:t>
            </a:r>
            <a:r>
              <a:rPr lang="en-IN" sz="2800" dirty="0" err="1" smtClean="0"/>
              <a:t>Bitemporal</a:t>
            </a:r>
            <a:r>
              <a:rPr lang="en-IN" sz="2800" dirty="0" smtClean="0"/>
              <a:t> </a:t>
            </a:r>
            <a:r>
              <a:rPr lang="en-IN" sz="2800" dirty="0" err="1" smtClean="0"/>
              <a:t>palor</a:t>
            </a:r>
            <a:r>
              <a:rPr lang="en-IN" sz="2800" dirty="0" smtClean="0"/>
              <a:t> ( due to nutritional optic </a:t>
            </a:r>
            <a:r>
              <a:rPr lang="en-IN" sz="2800" dirty="0" err="1" smtClean="0"/>
              <a:t>atropy</a:t>
            </a:r>
            <a:r>
              <a:rPr lang="en-IN" sz="2800" dirty="0" smtClean="0"/>
              <a:t>)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8" y="3940934"/>
            <a:ext cx="7147775" cy="278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50772"/>
            <a:ext cx="8761412" cy="3869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dirty="0" smtClean="0"/>
              <a:t>COMPLETE HEMOGRAM</a:t>
            </a:r>
          </a:p>
          <a:p>
            <a:pPr marL="0" indent="0">
              <a:buNone/>
            </a:pPr>
            <a:r>
              <a:rPr lang="en-IN" sz="2800" dirty="0" smtClean="0"/>
              <a:t>TC – 3200 cells/cu.mm</a:t>
            </a:r>
          </a:p>
          <a:p>
            <a:pPr marL="0" indent="0">
              <a:buNone/>
            </a:pPr>
            <a:r>
              <a:rPr lang="en-IN" sz="2800" dirty="0" smtClean="0"/>
              <a:t>DC- neutrophils- 54%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lymphocytes 40%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</a:t>
            </a:r>
            <a:r>
              <a:rPr lang="en-IN" sz="2800" dirty="0" err="1" smtClean="0"/>
              <a:t>eosinophils</a:t>
            </a:r>
            <a:r>
              <a:rPr lang="en-IN" sz="2800" dirty="0" smtClean="0"/>
              <a:t> 4%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monocytes 2%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72" y="1327150"/>
            <a:ext cx="52768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99256"/>
            <a:ext cx="8761412" cy="3920544"/>
          </a:xfrm>
        </p:spPr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RBC – 2.19 million/cu.mm</a:t>
            </a:r>
          </a:p>
          <a:p>
            <a:r>
              <a:rPr lang="en-IN" sz="2800" dirty="0" err="1" smtClean="0"/>
              <a:t>Hb</a:t>
            </a:r>
            <a:r>
              <a:rPr lang="en-IN" sz="2800" dirty="0" smtClean="0"/>
              <a:t> – 7.8 g/dl</a:t>
            </a:r>
          </a:p>
          <a:p>
            <a:r>
              <a:rPr lang="en-IN" sz="2800" dirty="0" err="1" smtClean="0"/>
              <a:t>Hct</a:t>
            </a:r>
            <a:r>
              <a:rPr lang="en-IN" sz="2800" dirty="0" smtClean="0"/>
              <a:t> – 23.9%</a:t>
            </a:r>
          </a:p>
          <a:p>
            <a:r>
              <a:rPr lang="en-IN" sz="2800" dirty="0" smtClean="0"/>
              <a:t>Platelets – 1.18 lakh/cu.mm</a:t>
            </a:r>
          </a:p>
          <a:p>
            <a:r>
              <a:rPr lang="en-IN" sz="2800" dirty="0" smtClean="0"/>
              <a:t>ESR – 8 mm in 1</a:t>
            </a:r>
            <a:r>
              <a:rPr lang="en-IN" sz="2800" baseline="30000" dirty="0" smtClean="0"/>
              <a:t>st</a:t>
            </a:r>
            <a:r>
              <a:rPr lang="en-IN" sz="2800" dirty="0" smtClean="0"/>
              <a:t> hour</a:t>
            </a:r>
          </a:p>
          <a:p>
            <a:r>
              <a:rPr lang="en-IN" sz="2800" dirty="0" smtClean="0"/>
              <a:t>MCV – 109 FL</a:t>
            </a:r>
          </a:p>
          <a:p>
            <a:r>
              <a:rPr lang="en-IN" sz="2800" dirty="0" smtClean="0"/>
              <a:t>MCH – 35.6 </a:t>
            </a:r>
            <a:r>
              <a:rPr lang="en-IN" sz="2800" dirty="0" err="1" smtClean="0"/>
              <a:t>pg</a:t>
            </a:r>
            <a:endParaRPr lang="en-IN" sz="2800" dirty="0" smtClean="0"/>
          </a:p>
          <a:p>
            <a:r>
              <a:rPr lang="en-IN" sz="2800" dirty="0" smtClean="0"/>
              <a:t>MCHC – 32.6 </a:t>
            </a:r>
            <a:r>
              <a:rPr lang="en-IN" sz="2800" dirty="0"/>
              <a:t>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0" y="1680632"/>
            <a:ext cx="5057104" cy="46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800" y="381000"/>
            <a:ext cx="7543800" cy="914400"/>
          </a:xfrm>
        </p:spPr>
        <p:txBody>
          <a:bodyPr/>
          <a:lstStyle/>
          <a:p>
            <a:r>
              <a:rPr lang="en-US" smtClean="0"/>
              <a:t>Peripheral smear study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911184"/>
              </p:ext>
            </p:extLst>
          </p:nvPr>
        </p:nvGraphicFramePr>
        <p:xfrm>
          <a:off x="2057400" y="2228044"/>
          <a:ext cx="7848600" cy="349450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45654"/>
                <a:gridCol w="6402946"/>
              </a:tblGrid>
              <a:tr h="1760049">
                <a:tc>
                  <a:txBody>
                    <a:bodyPr/>
                    <a:lstStyle/>
                    <a:p>
                      <a:r>
                        <a:rPr lang="en-US" sz="2400" b="0" dirty="0" smtClean="0"/>
                        <a:t>RBC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baseline="0" dirty="0" smtClean="0"/>
                        <a:t>Microcytic hypochromic to macrocytic normochromic cells, </a:t>
                      </a:r>
                      <a:r>
                        <a:rPr lang="en-US" sz="2400" b="0" baseline="0" dirty="0" err="1" smtClean="0"/>
                        <a:t>anisopoikilocytosis</a:t>
                      </a:r>
                      <a:r>
                        <a:rPr lang="en-US" sz="2400" b="0" baseline="0" dirty="0" smtClean="0"/>
                        <a:t>, elongated cells and tear drop cells seen</a:t>
                      </a:r>
                    </a:p>
                  </a:txBody>
                  <a:tcPr/>
                </a:tc>
              </a:tr>
              <a:tr h="738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WBC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Count diminished. No atypical cells</a:t>
                      </a:r>
                    </a:p>
                  </a:txBody>
                  <a:tcPr/>
                </a:tc>
              </a:tr>
              <a:tr h="99600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Platelets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Normal in count and morphology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4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710" y="2987899"/>
            <a:ext cx="8761412" cy="4010696"/>
          </a:xfrm>
        </p:spPr>
        <p:txBody>
          <a:bodyPr>
            <a:normAutofit/>
          </a:bodyPr>
          <a:lstStyle/>
          <a:p>
            <a:r>
              <a:rPr lang="en-IN" sz="2800" dirty="0" smtClean="0"/>
              <a:t>c/o loss of appetite</a:t>
            </a:r>
          </a:p>
          <a:p>
            <a:r>
              <a:rPr lang="en-IN" sz="2800" dirty="0" smtClean="0"/>
              <a:t>Easy </a:t>
            </a:r>
            <a:r>
              <a:rPr lang="en-IN" sz="2800" dirty="0" err="1" smtClean="0"/>
              <a:t>fatiguability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intermittently for the past 15 years</a:t>
            </a:r>
          </a:p>
          <a:p>
            <a:pPr marL="0" indent="0">
              <a:buNone/>
            </a:pPr>
            <a:endParaRPr lang="en-IN" sz="2800" dirty="0" smtClean="0"/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 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121">
            <a:off x="8960677" y="4410074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50772"/>
            <a:ext cx="8761412" cy="3869028"/>
          </a:xfrm>
        </p:spPr>
        <p:txBody>
          <a:bodyPr>
            <a:normAutofit/>
          </a:bodyPr>
          <a:lstStyle/>
          <a:p>
            <a:r>
              <a:rPr lang="en-IN" sz="2800" dirty="0" smtClean="0"/>
              <a:t>Reticulocyte count 1%</a:t>
            </a:r>
          </a:p>
          <a:p>
            <a:r>
              <a:rPr lang="en-IN" sz="2800" dirty="0" smtClean="0"/>
              <a:t>IMPRESSION – dimorphic </a:t>
            </a:r>
            <a:r>
              <a:rPr lang="en-IN" sz="2800" dirty="0" err="1" smtClean="0"/>
              <a:t>anemia</a:t>
            </a:r>
            <a:r>
              <a:rPr lang="en-IN" sz="2800" dirty="0" smtClean="0"/>
              <a:t> with mild leukopenia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66" y="3928057"/>
            <a:ext cx="4191000" cy="25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113763"/>
            <a:ext cx="7543800" cy="914400"/>
          </a:xfrm>
        </p:spPr>
        <p:txBody>
          <a:bodyPr/>
          <a:lstStyle/>
          <a:p>
            <a:r>
              <a:rPr lang="en-US" dirty="0" smtClean="0"/>
              <a:t>Biochemistry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2068685"/>
              </p:ext>
            </p:extLst>
          </p:nvPr>
        </p:nvGraphicFramePr>
        <p:xfrm>
          <a:off x="1579808" y="2176529"/>
          <a:ext cx="8305800" cy="448989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52900"/>
                <a:gridCol w="4152900"/>
              </a:tblGrid>
              <a:tr h="603697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RBS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60</a:t>
                      </a:r>
                      <a:r>
                        <a:rPr lang="en-US" sz="3200" b="0" baseline="0" dirty="0" smtClean="0"/>
                        <a:t> mg/dl</a:t>
                      </a:r>
                      <a:endParaRPr lang="en-US" sz="3200" b="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Urea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18</a:t>
                      </a:r>
                      <a:r>
                        <a:rPr lang="en-US" sz="3200" baseline="0" dirty="0" smtClean="0"/>
                        <a:t> mg/dl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Creatinine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0.9 mg/dl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Total</a:t>
                      </a:r>
                      <a:r>
                        <a:rPr lang="en-US" sz="3200" baseline="0" dirty="0" smtClean="0"/>
                        <a:t> protein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6.3 g/dl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S.Albumin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3.3 g/dl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Globulin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 g/dl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SGOT/SGPT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17/9 IU/L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7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152400"/>
            <a:ext cx="7543800" cy="914400"/>
          </a:xfrm>
        </p:spPr>
        <p:txBody>
          <a:bodyPr/>
          <a:lstStyle/>
          <a:p>
            <a:r>
              <a:rPr lang="en-US" dirty="0" smtClean="0"/>
              <a:t>Biochemistry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54814707"/>
              </p:ext>
            </p:extLst>
          </p:nvPr>
        </p:nvGraphicFramePr>
        <p:xfrm>
          <a:off x="1425262" y="2356833"/>
          <a:ext cx="8305800" cy="437667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51290"/>
                <a:gridCol w="4154510"/>
              </a:tblGrid>
              <a:tr h="785612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Total </a:t>
                      </a:r>
                      <a:r>
                        <a:rPr lang="en-US" sz="3200" b="0" dirty="0" err="1" smtClean="0"/>
                        <a:t>bilurubin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/>
                        <a:t>1.7mg/dl</a:t>
                      </a:r>
                    </a:p>
                  </a:txBody>
                  <a:tcPr/>
                </a:tc>
              </a:tr>
              <a:tr h="695459">
                <a:tc>
                  <a:txBody>
                    <a:bodyPr/>
                    <a:lstStyle/>
                    <a:p>
                      <a:r>
                        <a:rPr lang="en-US" sz="3200" b="0" dirty="0" smtClean="0"/>
                        <a:t>Direct </a:t>
                      </a:r>
                      <a:r>
                        <a:rPr lang="en-US" sz="3200" b="0" dirty="0" err="1" smtClean="0"/>
                        <a:t>bilurubin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0.7mg/dl</a:t>
                      </a:r>
                    </a:p>
                  </a:txBody>
                  <a:tcPr/>
                </a:tc>
              </a:tr>
              <a:tr h="5367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Indirect </a:t>
                      </a:r>
                      <a:r>
                        <a:rPr lang="en-US" sz="3200" dirty="0" err="1" smtClean="0"/>
                        <a:t>bilurubin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1mg/dl</a:t>
                      </a:r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baseline="0" dirty="0" smtClean="0"/>
                        <a:t>Serum electrolytes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Meq</a:t>
                      </a:r>
                      <a:r>
                        <a:rPr lang="en-US" sz="3200" dirty="0" smtClean="0"/>
                        <a:t>/l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sodium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154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potassium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4.4</a:t>
                      </a:r>
                      <a:endParaRPr lang="en-US" sz="3200" dirty="0"/>
                    </a:p>
                  </a:txBody>
                  <a:tcPr/>
                </a:tc>
              </a:tr>
              <a:tr h="57393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chloride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115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5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Urine - 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086377"/>
            <a:ext cx="8761412" cy="3933423"/>
          </a:xfrm>
        </p:spPr>
        <p:txBody>
          <a:bodyPr>
            <a:normAutofit/>
          </a:bodyPr>
          <a:lstStyle/>
          <a:p>
            <a:r>
              <a:rPr lang="en-IN" sz="2800" dirty="0" smtClean="0"/>
              <a:t>Urine albumin 4 +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sugar nil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   deposits 2-4 pus cells</a:t>
            </a:r>
          </a:p>
          <a:p>
            <a:r>
              <a:rPr lang="en-IN" sz="2800" dirty="0" smtClean="0"/>
              <a:t>URINE SPOT PCR – 2.28</a:t>
            </a:r>
          </a:p>
          <a:p>
            <a:r>
              <a:rPr lang="en-IN" sz="2800" dirty="0" smtClean="0"/>
              <a:t>24 HOURS URINE PROTEIN – 750mg/day</a:t>
            </a:r>
          </a:p>
          <a:p>
            <a:r>
              <a:rPr lang="en-IN" sz="2800" dirty="0" smtClean="0"/>
              <a:t>URINE CULTURE – NO GROWTH</a:t>
            </a:r>
            <a:endParaRPr lang="en-IN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42" y="495702"/>
            <a:ext cx="47625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Investigations  - </a:t>
            </a:r>
            <a:r>
              <a:rPr lang="en-IN" dirty="0" err="1" smtClean="0"/>
              <a:t>contd</a:t>
            </a:r>
            <a:r>
              <a:rPr lang="en-IN" dirty="0" smtClean="0"/>
              <a:t>….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Blood grouping – O positive</a:t>
            </a:r>
          </a:p>
          <a:p>
            <a:r>
              <a:rPr lang="en-IN" sz="2800" dirty="0" smtClean="0"/>
              <a:t>Bleeding time – 2 </a:t>
            </a:r>
            <a:r>
              <a:rPr lang="en-IN" sz="2800" dirty="0" err="1" smtClean="0"/>
              <a:t>mins</a:t>
            </a:r>
            <a:r>
              <a:rPr lang="en-IN" sz="2800" dirty="0" smtClean="0"/>
              <a:t> 30 </a:t>
            </a:r>
            <a:r>
              <a:rPr lang="en-IN" sz="2800" dirty="0" err="1" smtClean="0"/>
              <a:t>secs</a:t>
            </a:r>
            <a:endParaRPr lang="en-IN" sz="2800" dirty="0" smtClean="0"/>
          </a:p>
          <a:p>
            <a:r>
              <a:rPr lang="en-IN" sz="2800" dirty="0" smtClean="0"/>
              <a:t>Clotting time – 4 </a:t>
            </a:r>
            <a:r>
              <a:rPr lang="en-IN" sz="2800" dirty="0" err="1" smtClean="0"/>
              <a:t>mins</a:t>
            </a:r>
            <a:r>
              <a:rPr lang="en-IN" sz="2800" dirty="0" smtClean="0"/>
              <a:t> 30 </a:t>
            </a:r>
            <a:r>
              <a:rPr lang="en-IN" sz="2800" dirty="0" err="1" smtClean="0"/>
              <a:t>secs</a:t>
            </a:r>
            <a:endParaRPr lang="en-IN" sz="2800" dirty="0" smtClean="0"/>
          </a:p>
          <a:p>
            <a:r>
              <a:rPr lang="en-IN" sz="2800" dirty="0" smtClean="0"/>
              <a:t>PT – INR 1.1</a:t>
            </a:r>
          </a:p>
          <a:p>
            <a:r>
              <a:rPr lang="en-IN" sz="2800" dirty="0" smtClean="0"/>
              <a:t>Stool microscopy- no ova, cyst</a:t>
            </a:r>
          </a:p>
          <a:p>
            <a:r>
              <a:rPr lang="en-IN" sz="2800" dirty="0" smtClean="0"/>
              <a:t>Stool occult blood - negative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</a:t>
            </a:r>
          </a:p>
          <a:p>
            <a:pPr marL="0" indent="0">
              <a:buNone/>
            </a:pP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1439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r>
              <a:rPr lang="en-IN" sz="2800" dirty="0" smtClean="0"/>
              <a:t>Serum amylase – 54 U/L</a:t>
            </a:r>
            <a:endParaRPr lang="en-IN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169565"/>
              </p:ext>
            </p:extLst>
          </p:nvPr>
        </p:nvGraphicFramePr>
        <p:xfrm>
          <a:off x="1606998" y="1976476"/>
          <a:ext cx="8128000" cy="275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592429">
                <a:tc>
                  <a:txBody>
                    <a:bodyPr/>
                    <a:lstStyle/>
                    <a:p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Fasting</a:t>
                      </a:r>
                      <a:r>
                        <a:rPr lang="en-IN" sz="2800" baseline="0" dirty="0" smtClean="0">
                          <a:solidFill>
                            <a:srgbClr val="FF0000"/>
                          </a:solidFill>
                        </a:rPr>
                        <a:t> lipid profile</a:t>
                      </a:r>
                      <a:endParaRPr lang="en-IN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>
                          <a:solidFill>
                            <a:srgbClr val="FF0000"/>
                          </a:solidFill>
                        </a:rPr>
                        <a:t>             mg/dl</a:t>
                      </a:r>
                      <a:endParaRPr lang="en-IN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66671">
                <a:tc>
                  <a:txBody>
                    <a:bodyPr/>
                    <a:lstStyle/>
                    <a:p>
                      <a:r>
                        <a:rPr lang="en-IN" sz="2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Serum</a:t>
                      </a:r>
                      <a:r>
                        <a:rPr lang="en-IN" sz="28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IN" sz="28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cholestrol</a:t>
                      </a:r>
                      <a:endParaRPr lang="en-I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                125</a:t>
                      </a:r>
                      <a:endParaRPr lang="en-IN" sz="2800" dirty="0"/>
                    </a:p>
                  </a:txBody>
                  <a:tcPr/>
                </a:tc>
              </a:tr>
              <a:tr h="798491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triglycerides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                      </a:t>
                      </a:r>
                      <a:r>
                        <a:rPr lang="en-IN" sz="2800" dirty="0" smtClean="0"/>
                        <a:t>64</a:t>
                      </a:r>
                      <a:endParaRPr lang="en-IN" dirty="0"/>
                    </a:p>
                  </a:txBody>
                  <a:tcPr/>
                </a:tc>
              </a:tr>
              <a:tr h="566669">
                <a:tc>
                  <a:txBody>
                    <a:bodyPr/>
                    <a:lstStyle/>
                    <a:p>
                      <a:r>
                        <a:rPr lang="en-IN" sz="2800" dirty="0" smtClean="0"/>
                        <a:t>HDL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 </a:t>
                      </a:r>
                      <a:r>
                        <a:rPr lang="en-IN" sz="2800" dirty="0" smtClean="0"/>
                        <a:t>               40</a:t>
                      </a:r>
                    </a:p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742381"/>
              </p:ext>
            </p:extLst>
          </p:nvPr>
        </p:nvGraphicFramePr>
        <p:xfrm>
          <a:off x="1594120" y="4700789"/>
          <a:ext cx="8128000" cy="57954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4000"/>
                <a:gridCol w="4064000"/>
              </a:tblGrid>
              <a:tr h="579549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7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BONE MARROW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75" y="2331075"/>
            <a:ext cx="8761412" cy="3933423"/>
          </a:xfrm>
        </p:spPr>
        <p:txBody>
          <a:bodyPr>
            <a:normAutofit/>
          </a:bodyPr>
          <a:lstStyle/>
          <a:p>
            <a:r>
              <a:rPr lang="en-IN" sz="2800" dirty="0" err="1" smtClean="0"/>
              <a:t>Erythroid</a:t>
            </a:r>
            <a:r>
              <a:rPr lang="en-IN" sz="2800" dirty="0" smtClean="0"/>
              <a:t> series active with </a:t>
            </a:r>
            <a:r>
              <a:rPr lang="en-IN" sz="2800" dirty="0" err="1" smtClean="0"/>
              <a:t>micronormoblasts</a:t>
            </a:r>
            <a:r>
              <a:rPr lang="en-IN" sz="2800" dirty="0" smtClean="0"/>
              <a:t> and </a:t>
            </a:r>
            <a:r>
              <a:rPr lang="en-IN" sz="2800" dirty="0" err="1" smtClean="0"/>
              <a:t>megaloblastic</a:t>
            </a:r>
            <a:r>
              <a:rPr lang="en-IN" sz="2800" dirty="0" smtClean="0"/>
              <a:t> maturation</a:t>
            </a:r>
          </a:p>
          <a:p>
            <a:r>
              <a:rPr lang="en-IN" sz="2800" dirty="0" smtClean="0"/>
              <a:t>Leucopoiesis show normal pattern of maturation. Blasts&lt; 3% . giant band forms seen</a:t>
            </a:r>
          </a:p>
          <a:p>
            <a:r>
              <a:rPr lang="en-IN" sz="2800" dirty="0" smtClean="0"/>
              <a:t>Megakaryocytes seen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26" y="4168797"/>
            <a:ext cx="36195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dirty="0" smtClean="0">
                <a:solidFill>
                  <a:srgbClr val="FF0000"/>
                </a:solidFill>
              </a:rPr>
              <a:t>Serum vitamin B12 – 97 </a:t>
            </a:r>
            <a:r>
              <a:rPr lang="en-IN" sz="2800" dirty="0" err="1" smtClean="0">
                <a:solidFill>
                  <a:srgbClr val="FF0000"/>
                </a:solidFill>
              </a:rPr>
              <a:t>pg</a:t>
            </a:r>
            <a:r>
              <a:rPr lang="en-IN" sz="2800" dirty="0" smtClean="0">
                <a:solidFill>
                  <a:srgbClr val="FF0000"/>
                </a:solidFill>
              </a:rPr>
              <a:t>/ml  </a:t>
            </a:r>
            <a:r>
              <a:rPr lang="en-IN" sz="2800" dirty="0" smtClean="0"/>
              <a:t>(211- 911pg/ml)</a:t>
            </a:r>
          </a:p>
          <a:p>
            <a:pPr marL="0" indent="0">
              <a:buNone/>
            </a:pPr>
            <a:r>
              <a:rPr lang="en-IN" sz="2800" dirty="0" smtClean="0"/>
              <a:t>Serum ferritin – 358.2 </a:t>
            </a:r>
            <a:r>
              <a:rPr lang="en-IN" sz="2800" dirty="0" err="1" smtClean="0"/>
              <a:t>ng</a:t>
            </a:r>
            <a:r>
              <a:rPr lang="en-IN" sz="2800" dirty="0" smtClean="0"/>
              <a:t>/ml</a:t>
            </a:r>
          </a:p>
          <a:p>
            <a:pPr marL="0" indent="0">
              <a:buNone/>
            </a:pPr>
            <a:r>
              <a:rPr lang="en-IN" sz="2800" dirty="0" smtClean="0"/>
              <a:t>ANA </a:t>
            </a:r>
            <a:r>
              <a:rPr lang="en-IN" sz="2800" dirty="0" smtClean="0"/>
              <a:t>– positive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 smtClean="0"/>
              <a:t>ANA profile </a:t>
            </a:r>
            <a:r>
              <a:rPr lang="en-IN" sz="2800" dirty="0" smtClean="0"/>
              <a:t>- negative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 smtClean="0"/>
              <a:t>Thyroid status – </a:t>
            </a:r>
            <a:r>
              <a:rPr lang="en-IN" sz="2800" smtClean="0"/>
              <a:t>euthyroid</a:t>
            </a:r>
            <a:endParaRPr lang="en-IN" sz="2800" dirty="0" smtClean="0"/>
          </a:p>
          <a:p>
            <a:pPr marL="0" indent="0">
              <a:buNone/>
            </a:pPr>
            <a:r>
              <a:rPr lang="en-IN" sz="2800" dirty="0" smtClean="0"/>
              <a:t>Viral markers for hepatitis B,C and HIV negative</a:t>
            </a:r>
          </a:p>
          <a:p>
            <a:pPr marL="0" indent="0">
              <a:buNone/>
            </a:pPr>
            <a:endParaRPr lang="en-IN" sz="2800" dirty="0" smtClean="0"/>
          </a:p>
          <a:p>
            <a:pPr marL="0" indent="0">
              <a:buNone/>
            </a:pP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7560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524" y="533401"/>
            <a:ext cx="75438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5402" y="2364548"/>
            <a:ext cx="7543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ECG                  WNL</a:t>
            </a:r>
          </a:p>
          <a:p>
            <a:endParaRPr lang="en-US" sz="3200" dirty="0"/>
          </a:p>
          <a:p>
            <a:r>
              <a:rPr lang="en-US" sz="3200" dirty="0"/>
              <a:t>ECHO               NAD</a:t>
            </a:r>
          </a:p>
          <a:p>
            <a:endParaRPr lang="en-US" sz="3200" dirty="0"/>
          </a:p>
          <a:p>
            <a:r>
              <a:rPr lang="en-US" sz="3200" dirty="0"/>
              <a:t>USG Abdomen and Pelvis- </a:t>
            </a:r>
            <a:r>
              <a:rPr lang="en-US" sz="3200" dirty="0" smtClean="0"/>
              <a:t>NAD</a:t>
            </a:r>
          </a:p>
          <a:p>
            <a:endParaRPr lang="en-US" sz="3200" dirty="0"/>
          </a:p>
          <a:p>
            <a:r>
              <a:rPr lang="en-US" sz="3200" dirty="0" smtClean="0"/>
              <a:t>OGD </a:t>
            </a:r>
            <a:r>
              <a:rPr lang="en-US" sz="3200" dirty="0" err="1" smtClean="0"/>
              <a:t>scopy</a:t>
            </a:r>
            <a:r>
              <a:rPr lang="en-US" sz="3200" dirty="0" smtClean="0"/>
              <a:t> – normal study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79" y="244699"/>
            <a:ext cx="4153303" cy="42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Nephrologist opinion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Suggested  renal biopsy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6860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107" y="2446986"/>
            <a:ext cx="8761412" cy="3894786"/>
          </a:xfrm>
        </p:spPr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h/o loss of appetite</a:t>
            </a:r>
          </a:p>
          <a:p>
            <a:r>
              <a:rPr lang="en-IN" sz="2800" dirty="0" smtClean="0"/>
              <a:t>h/o easy </a:t>
            </a:r>
            <a:r>
              <a:rPr lang="en-IN" sz="2800" dirty="0" err="1" smtClean="0"/>
              <a:t>fatiguability</a:t>
            </a:r>
            <a:endParaRPr lang="en-IN" sz="2800" dirty="0" smtClean="0"/>
          </a:p>
          <a:p>
            <a:r>
              <a:rPr lang="en-IN" sz="2800" dirty="0" smtClean="0"/>
              <a:t>h/o diffuse hyperpigmentation of skin</a:t>
            </a:r>
          </a:p>
          <a:p>
            <a:r>
              <a:rPr lang="en-IN" sz="2800" dirty="0" smtClean="0"/>
              <a:t>h/o multiple intramuscular injections</a:t>
            </a:r>
          </a:p>
          <a:p>
            <a:r>
              <a:rPr lang="en-IN" sz="2800" dirty="0" smtClean="0"/>
              <a:t>h/o sense of well being after the treatment for few months</a:t>
            </a:r>
          </a:p>
          <a:p>
            <a:r>
              <a:rPr lang="en-IN" sz="2800" dirty="0" smtClean="0"/>
              <a:t>h/o multiple similar episodes in the past 15 years</a:t>
            </a:r>
          </a:p>
          <a:p>
            <a:r>
              <a:rPr lang="en-IN" sz="2800" dirty="0" smtClean="0"/>
              <a:t>h/o bleeding gums – on and off</a:t>
            </a:r>
          </a:p>
          <a:p>
            <a:endParaRPr lang="en-IN" sz="2800" dirty="0" smtClean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0872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Course of treatment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Treated with inj. </a:t>
            </a:r>
            <a:r>
              <a:rPr lang="en-IN" sz="2800" dirty="0" err="1" smtClean="0"/>
              <a:t>Vit</a:t>
            </a:r>
            <a:r>
              <a:rPr lang="en-IN" sz="2800" dirty="0" smtClean="0"/>
              <a:t> B12 100 microgram </a:t>
            </a:r>
            <a:r>
              <a:rPr lang="en-IN" sz="2800" dirty="0" err="1" smtClean="0"/>
              <a:t>im</a:t>
            </a:r>
            <a:r>
              <a:rPr lang="en-IN" sz="2800" smtClean="0"/>
              <a:t> -      </a:t>
            </a:r>
          </a:p>
          <a:p>
            <a:r>
              <a:rPr lang="en-IN" sz="2800" smtClean="0"/>
              <a:t>1 week</a:t>
            </a:r>
            <a:endParaRPr lang="en-IN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0" y="3541690"/>
            <a:ext cx="3949520" cy="30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Follow up 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924" y="1805010"/>
            <a:ext cx="8761412" cy="3416300"/>
          </a:xfrm>
        </p:spPr>
        <p:txBody>
          <a:bodyPr>
            <a:normAutofit/>
          </a:bodyPr>
          <a:lstStyle/>
          <a:p>
            <a:endParaRPr lang="en-IN" sz="2800" dirty="0"/>
          </a:p>
          <a:p>
            <a:r>
              <a:rPr lang="en-IN" sz="2800" dirty="0" smtClean="0"/>
              <a:t>Complete </a:t>
            </a:r>
            <a:r>
              <a:rPr lang="en-IN" sz="2800" dirty="0" err="1" smtClean="0"/>
              <a:t>hemogram</a:t>
            </a:r>
            <a:endParaRPr lang="en-IN" sz="280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05058"/>
              </p:ext>
            </p:extLst>
          </p:nvPr>
        </p:nvGraphicFramePr>
        <p:xfrm>
          <a:off x="1154953" y="3271233"/>
          <a:ext cx="7513997" cy="3036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447"/>
                <a:gridCol w="5151550"/>
              </a:tblGrid>
              <a:tr h="476517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en-IN" baseline="0" dirty="0" smtClean="0">
                          <a:solidFill>
                            <a:srgbClr val="FF0000"/>
                          </a:solidFill>
                        </a:rPr>
                        <a:t> count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rgbClr val="FF0000"/>
                          </a:solidFill>
                        </a:rPr>
                        <a:t>5900</a:t>
                      </a:r>
                      <a:r>
                        <a:rPr lang="en-IN" baseline="0" dirty="0" smtClean="0">
                          <a:solidFill>
                            <a:srgbClr val="FF0000"/>
                          </a:solidFill>
                        </a:rPr>
                        <a:t> cells/cu.mm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0070C0"/>
                          </a:solidFill>
                        </a:rPr>
                        <a:t>RBC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0070C0"/>
                          </a:solidFill>
                        </a:rPr>
                        <a:t>3.3</a:t>
                      </a:r>
                      <a:r>
                        <a:rPr lang="en-IN" b="1" baseline="0" dirty="0" smtClean="0">
                          <a:solidFill>
                            <a:srgbClr val="0070C0"/>
                          </a:solidFill>
                        </a:rPr>
                        <a:t> million/cu.mm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err="1" smtClean="0">
                          <a:solidFill>
                            <a:srgbClr val="0070C0"/>
                          </a:solidFill>
                        </a:rPr>
                        <a:t>Hb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en-IN" b="1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IN" b="1" baseline="0" dirty="0" err="1" smtClean="0">
                          <a:solidFill>
                            <a:srgbClr val="0070C0"/>
                          </a:solidFill>
                        </a:rPr>
                        <a:t>gm</a:t>
                      </a:r>
                      <a:r>
                        <a:rPr lang="en-IN" b="1" baseline="0" dirty="0" smtClean="0">
                          <a:solidFill>
                            <a:srgbClr val="0070C0"/>
                          </a:solidFill>
                        </a:rPr>
                        <a:t>/dl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err="1" smtClean="0">
                          <a:solidFill>
                            <a:srgbClr val="C00000"/>
                          </a:solidFill>
                        </a:rPr>
                        <a:t>hematocrit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33%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platelets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2.3</a:t>
                      </a:r>
                      <a:r>
                        <a:rPr lang="en-IN" b="1" baseline="0" dirty="0" smtClean="0">
                          <a:solidFill>
                            <a:srgbClr val="C00000"/>
                          </a:solidFill>
                        </a:rPr>
                        <a:t> lakhs/cu.mm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DC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N 46% L 43% M 6% E</a:t>
                      </a:r>
                      <a:r>
                        <a:rPr lang="en-IN" b="1" baseline="0" dirty="0" smtClean="0">
                          <a:solidFill>
                            <a:srgbClr val="C00000"/>
                          </a:solidFill>
                        </a:rPr>
                        <a:t> 5%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FF0000"/>
                          </a:solidFill>
                        </a:rPr>
                        <a:t>ESR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IN" b="1" baseline="0" dirty="0" smtClean="0">
                          <a:solidFill>
                            <a:srgbClr val="C00000"/>
                          </a:solidFill>
                        </a:rPr>
                        <a:t> mm/</a:t>
                      </a:r>
                      <a:r>
                        <a:rPr lang="en-IN" b="1" baseline="0" dirty="0" err="1" smtClean="0">
                          <a:solidFill>
                            <a:srgbClr val="C00000"/>
                          </a:solidFill>
                        </a:rPr>
                        <a:t>hr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22728"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0070C0"/>
                          </a:solidFill>
                        </a:rPr>
                        <a:t>RETICULOCYTE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 smtClean="0">
                          <a:solidFill>
                            <a:srgbClr val="0070C0"/>
                          </a:solidFill>
                        </a:rPr>
                        <a:t>8%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5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MCV  100fl</a:t>
            </a:r>
          </a:p>
          <a:p>
            <a:r>
              <a:rPr lang="en-IN" sz="3200" dirty="0" smtClean="0"/>
              <a:t>MCH  30.3 </a:t>
            </a:r>
            <a:r>
              <a:rPr lang="en-IN" sz="3200" dirty="0" err="1" smtClean="0"/>
              <a:t>pg</a:t>
            </a:r>
            <a:endParaRPr lang="en-IN" sz="3200" dirty="0" smtClean="0"/>
          </a:p>
          <a:p>
            <a:r>
              <a:rPr lang="en-IN" sz="3200" dirty="0" smtClean="0"/>
              <a:t>MCHC 30.3 %</a:t>
            </a:r>
          </a:p>
          <a:p>
            <a:pPr marL="0" indent="0">
              <a:buNone/>
            </a:pP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3152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FOLLOW UP INVESTIGATIONS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URINE PROTEIN CREATININE RATIO   1.8</a:t>
            </a:r>
          </a:p>
          <a:p>
            <a:r>
              <a:rPr lang="en-IN" sz="3200" dirty="0" smtClean="0">
                <a:solidFill>
                  <a:srgbClr val="FF0000"/>
                </a:solidFill>
              </a:rPr>
              <a:t>24 hour urinary protein 700 mg/day</a:t>
            </a:r>
            <a:endParaRPr lang="en-I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9600" dirty="0" smtClean="0"/>
              <a:t>?????</a:t>
            </a:r>
            <a:endParaRPr lang="en-IN" sz="9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16" y="489398"/>
            <a:ext cx="3605646" cy="42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701042"/>
              </p:ext>
            </p:extLst>
          </p:nvPr>
        </p:nvGraphicFramePr>
        <p:xfrm>
          <a:off x="1155700" y="450761"/>
          <a:ext cx="8761413" cy="5569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57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7200" dirty="0" smtClean="0"/>
              <a:t>IMERSLUND</a:t>
            </a:r>
          </a:p>
          <a:p>
            <a:pPr marL="0" indent="0">
              <a:buNone/>
            </a:pPr>
            <a:r>
              <a:rPr lang="en-IN" sz="7200" dirty="0" smtClean="0"/>
              <a:t>GRASBECK </a:t>
            </a:r>
          </a:p>
          <a:p>
            <a:pPr marL="0" indent="0">
              <a:buNone/>
            </a:pPr>
            <a:r>
              <a:rPr lang="en-IN" sz="7200" dirty="0" smtClean="0"/>
              <a:t>SYNDROME</a:t>
            </a:r>
            <a:endParaRPr lang="en-IN" sz="7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51" y="553792"/>
            <a:ext cx="3515932" cy="41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691636"/>
              </p:ext>
            </p:extLst>
          </p:nvPr>
        </p:nvGraphicFramePr>
        <p:xfrm>
          <a:off x="5781146" y="1447800"/>
          <a:ext cx="519006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8" y="978794"/>
            <a:ext cx="3322750" cy="50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6000" dirty="0" smtClean="0">
                <a:solidFill>
                  <a:srgbClr val="FF0000"/>
                </a:solidFill>
              </a:rPr>
              <a:t>THANK U </a:t>
            </a:r>
            <a:r>
              <a:rPr lang="en-IN" sz="6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</a:t>
            </a:r>
            <a:endParaRPr lang="en-IN" sz="6000" dirty="0">
              <a:solidFill>
                <a:srgbClr val="FF00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5666704" y="2253803"/>
            <a:ext cx="6143223" cy="3765997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3" y="0"/>
            <a:ext cx="4984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356834"/>
            <a:ext cx="8761412" cy="3662966"/>
          </a:xfrm>
        </p:spPr>
        <p:txBody>
          <a:bodyPr>
            <a:normAutofit fontScale="92500" lnSpcReduction="20000"/>
          </a:bodyPr>
          <a:lstStyle/>
          <a:p>
            <a:r>
              <a:rPr lang="en-IN" sz="2800" dirty="0" smtClean="0"/>
              <a:t>No h/o breathlessness</a:t>
            </a:r>
          </a:p>
          <a:p>
            <a:r>
              <a:rPr lang="en-IN" sz="2800" dirty="0" smtClean="0"/>
              <a:t>No h/o fever / joint pain /rashes / oral ulcers</a:t>
            </a:r>
          </a:p>
          <a:p>
            <a:r>
              <a:rPr lang="en-IN" sz="2800" dirty="0" smtClean="0"/>
              <a:t>No h/o constipation / </a:t>
            </a:r>
            <a:r>
              <a:rPr lang="en-IN" sz="2800" dirty="0" err="1" smtClean="0"/>
              <a:t>diarrhea</a:t>
            </a:r>
            <a:endParaRPr lang="en-IN" sz="2800" dirty="0" smtClean="0"/>
          </a:p>
          <a:p>
            <a:r>
              <a:rPr lang="en-IN" sz="2800" dirty="0" smtClean="0"/>
              <a:t>No h/o </a:t>
            </a:r>
            <a:r>
              <a:rPr lang="en-IN" sz="2800" dirty="0" err="1" smtClean="0"/>
              <a:t>steatorrhea</a:t>
            </a:r>
            <a:endParaRPr lang="en-IN" sz="2800" dirty="0" smtClean="0"/>
          </a:p>
          <a:p>
            <a:r>
              <a:rPr lang="en-IN" sz="2800" dirty="0" smtClean="0"/>
              <a:t>No h/o loss of weight</a:t>
            </a:r>
          </a:p>
          <a:p>
            <a:r>
              <a:rPr lang="en-IN" sz="2800" dirty="0" smtClean="0"/>
              <a:t>No h/o </a:t>
            </a:r>
            <a:r>
              <a:rPr lang="en-IN" sz="2800" dirty="0" err="1" smtClean="0"/>
              <a:t>malena</a:t>
            </a:r>
            <a:endParaRPr lang="en-IN" sz="2800" dirty="0" smtClean="0"/>
          </a:p>
          <a:p>
            <a:r>
              <a:rPr lang="en-IN" sz="2800" dirty="0" smtClean="0"/>
              <a:t>No h/o recurrent infections</a:t>
            </a:r>
          </a:p>
          <a:p>
            <a:r>
              <a:rPr lang="en-IN" sz="2800" dirty="0" smtClean="0"/>
              <a:t>No h/o swelling / pain in lymph nodes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59" y="3657600"/>
            <a:ext cx="326694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952" y="2511380"/>
            <a:ext cx="8761412" cy="4049332"/>
          </a:xfrm>
        </p:spPr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No h/o high coloured urine</a:t>
            </a:r>
          </a:p>
          <a:p>
            <a:r>
              <a:rPr lang="en-IN" sz="2800" dirty="0" smtClean="0"/>
              <a:t>No h/o cold intolerance</a:t>
            </a:r>
          </a:p>
          <a:p>
            <a:r>
              <a:rPr lang="en-IN" sz="2800" dirty="0" smtClean="0"/>
              <a:t>No h/o abdominal pain / distension/ swelling</a:t>
            </a:r>
          </a:p>
          <a:p>
            <a:r>
              <a:rPr lang="en-IN" sz="2800" dirty="0" smtClean="0"/>
              <a:t>No h/o leg swelling</a:t>
            </a:r>
          </a:p>
          <a:p>
            <a:r>
              <a:rPr lang="en-IN" sz="2800" dirty="0" smtClean="0"/>
              <a:t>No h/o dysphagia</a:t>
            </a:r>
          </a:p>
          <a:p>
            <a:r>
              <a:rPr lang="en-IN" sz="2800" dirty="0" smtClean="0"/>
              <a:t>No h/o pica</a:t>
            </a:r>
          </a:p>
          <a:p>
            <a:r>
              <a:rPr lang="en-IN" sz="2800" dirty="0" smtClean="0"/>
              <a:t>No h/o </a:t>
            </a:r>
            <a:r>
              <a:rPr lang="en-IN" sz="2800" dirty="0" err="1" smtClean="0"/>
              <a:t>pruritis</a:t>
            </a:r>
            <a:r>
              <a:rPr lang="en-IN" sz="2800" dirty="0" smtClean="0"/>
              <a:t> / jaundice/ skin lesions</a:t>
            </a:r>
          </a:p>
          <a:p>
            <a:r>
              <a:rPr lang="en-IN" sz="2800" dirty="0" smtClean="0"/>
              <a:t>No h/o giddiness</a:t>
            </a:r>
          </a:p>
          <a:p>
            <a:pPr marL="0" indent="0">
              <a:buNone/>
            </a:pP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59" y="3657600"/>
            <a:ext cx="326694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499" y="2665927"/>
            <a:ext cx="8761412" cy="4049332"/>
          </a:xfrm>
        </p:spPr>
        <p:txBody>
          <a:bodyPr>
            <a:normAutofit/>
          </a:bodyPr>
          <a:lstStyle/>
          <a:p>
            <a:r>
              <a:rPr lang="en-IN" sz="2800" dirty="0" smtClean="0"/>
              <a:t>No h/o increased forgetfulness</a:t>
            </a:r>
          </a:p>
          <a:p>
            <a:r>
              <a:rPr lang="en-IN" sz="2800" dirty="0" smtClean="0"/>
              <a:t>No h/o stumbling while walking in the dark</a:t>
            </a:r>
          </a:p>
          <a:p>
            <a:r>
              <a:rPr lang="en-IN" sz="2800" dirty="0" smtClean="0"/>
              <a:t>No h/o </a:t>
            </a:r>
            <a:r>
              <a:rPr lang="en-IN" sz="2800" dirty="0" err="1" smtClean="0"/>
              <a:t>paresthesia</a:t>
            </a:r>
            <a:endParaRPr lang="en-IN" sz="2800" dirty="0" smtClean="0"/>
          </a:p>
          <a:p>
            <a:r>
              <a:rPr lang="en-IN" sz="2800" dirty="0" smtClean="0"/>
              <a:t>No h/o visual disturbances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59" y="3657600"/>
            <a:ext cx="326694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PAST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194" y="2369713"/>
            <a:ext cx="8761412" cy="42242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2800" dirty="0" smtClean="0"/>
          </a:p>
          <a:p>
            <a:r>
              <a:rPr lang="en-IN" sz="2800" dirty="0" smtClean="0"/>
              <a:t>Not a diabetic/ hypertensive</a:t>
            </a:r>
          </a:p>
          <a:p>
            <a:r>
              <a:rPr lang="en-IN" sz="2800" dirty="0" smtClean="0"/>
              <a:t>No h/o Tb/ epilepsy/ bronchial asthma</a:t>
            </a:r>
          </a:p>
          <a:p>
            <a:r>
              <a:rPr lang="en-IN" sz="2800" dirty="0" smtClean="0"/>
              <a:t>No h/o abdominal surgery / transplants</a:t>
            </a:r>
          </a:p>
          <a:p>
            <a:r>
              <a:rPr lang="en-IN" sz="2800" dirty="0" smtClean="0"/>
              <a:t>h/o blood transfusions + (twice)</a:t>
            </a:r>
          </a:p>
          <a:p>
            <a:pPr marL="0" indent="0">
              <a:buNone/>
            </a:pPr>
            <a:endParaRPr lang="en-IN" sz="2800" dirty="0" smtClean="0"/>
          </a:p>
          <a:p>
            <a:pPr marL="0" indent="0">
              <a:buNone/>
            </a:pPr>
            <a:endParaRPr lang="en-IN" sz="2800" dirty="0"/>
          </a:p>
          <a:p>
            <a:pPr marL="0" indent="0">
              <a:buNone/>
            </a:pPr>
            <a:endParaRPr lang="en-IN" sz="2800" dirty="0"/>
          </a:p>
          <a:p>
            <a:pPr marL="0" indent="0">
              <a:buNone/>
            </a:pPr>
            <a:endParaRPr lang="en-IN" sz="2800" dirty="0" smtClean="0"/>
          </a:p>
          <a:p>
            <a:pPr marL="0" indent="0">
              <a:buNone/>
            </a:pP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3159">
            <a:off x="8630858" y="2062587"/>
            <a:ext cx="19621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DRUG HISTORY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922" y="2601533"/>
            <a:ext cx="8761412" cy="4087969"/>
          </a:xfrm>
        </p:spPr>
        <p:txBody>
          <a:bodyPr>
            <a:normAutofit/>
          </a:bodyPr>
          <a:lstStyle/>
          <a:p>
            <a:r>
              <a:rPr lang="en-IN" sz="2800" dirty="0" smtClean="0"/>
              <a:t>h/o intake of iron tablets – on and off</a:t>
            </a:r>
          </a:p>
          <a:p>
            <a:r>
              <a:rPr lang="en-IN" sz="2800" dirty="0" smtClean="0"/>
              <a:t>h/o frequent intramuscular injections</a:t>
            </a:r>
          </a:p>
          <a:p>
            <a:r>
              <a:rPr lang="en-IN" sz="2800" dirty="0" smtClean="0"/>
              <a:t>No h/o steroid abuse</a:t>
            </a:r>
          </a:p>
          <a:p>
            <a:r>
              <a:rPr lang="en-IN" sz="2800" dirty="0" smtClean="0"/>
              <a:t>No drug allergies</a:t>
            </a:r>
            <a:endParaRPr lang="en-IN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64" y="3594413"/>
            <a:ext cx="38576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549</TotalTime>
  <Words>956</Words>
  <Application>Microsoft Office PowerPoint</Application>
  <PresentationFormat>Widescreen</PresentationFormat>
  <Paragraphs>260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Century Gothic</vt:lpstr>
      <vt:lpstr>Wingdings</vt:lpstr>
      <vt:lpstr>Wingdings 3</vt:lpstr>
      <vt:lpstr>Ion Boardroom</vt:lpstr>
      <vt:lpstr>A CASE OF VITAMIN B12 DEFICIENCY WITH PROTEINURIA – IMERSLUND GRASBECK SYNDROME </vt:lpstr>
      <vt:lpstr>CASE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 HISTORY</vt:lpstr>
      <vt:lpstr>DRUG HISTORY</vt:lpstr>
      <vt:lpstr>PERSONAL HISTORY</vt:lpstr>
      <vt:lpstr>FAMILY HISTORY</vt:lpstr>
      <vt:lpstr>Menstrual history</vt:lpstr>
      <vt:lpstr>PowerPoint Presentation</vt:lpstr>
      <vt:lpstr>GENERAL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VITALS</vt:lpstr>
      <vt:lpstr>SYSTEM EXAMINATION</vt:lpstr>
      <vt:lpstr>PowerPoint Presentation</vt:lpstr>
      <vt:lpstr>PowerPoint Presentation</vt:lpstr>
      <vt:lpstr>CENTRAL NERVOUS SYSTEM</vt:lpstr>
      <vt:lpstr>PowerPoint Presentation</vt:lpstr>
      <vt:lpstr>INVESTIGATIONS</vt:lpstr>
      <vt:lpstr>PowerPoint Presentation</vt:lpstr>
      <vt:lpstr>Peripheral smear study</vt:lpstr>
      <vt:lpstr>PowerPoint Presentation</vt:lpstr>
      <vt:lpstr>Biochemistry </vt:lpstr>
      <vt:lpstr>Biochemistry </vt:lpstr>
      <vt:lpstr>Urine - investigations</vt:lpstr>
      <vt:lpstr>Investigations  - contd….</vt:lpstr>
      <vt:lpstr>PowerPoint Presentation</vt:lpstr>
      <vt:lpstr>BONE MARROW</vt:lpstr>
      <vt:lpstr>PowerPoint Presentation</vt:lpstr>
      <vt:lpstr>PowerPoint Presentation</vt:lpstr>
      <vt:lpstr>Nephrologist opinion</vt:lpstr>
      <vt:lpstr>Course of treatment</vt:lpstr>
      <vt:lpstr>Follow up investigations</vt:lpstr>
      <vt:lpstr>PowerPoint Presentation</vt:lpstr>
      <vt:lpstr>FOLLOW UP INVESTIGATIONS</vt:lpstr>
      <vt:lpstr>PowerPoint Presentation</vt:lpstr>
      <vt:lpstr>PowerPoint Presentation</vt:lpstr>
      <vt:lpstr>PowerPoint Presentation</vt:lpstr>
      <vt:lpstr>PowerPoint Presentation</vt:lpstr>
      <vt:lpstr>THANK U 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CASE OF MEGALOBLASTIC ANEMIA WITH PROTEINURIA</dc:title>
  <dc:creator>Windows User</dc:creator>
  <cp:lastModifiedBy>Windows User</cp:lastModifiedBy>
  <cp:revision>64</cp:revision>
  <dcterms:created xsi:type="dcterms:W3CDTF">2016-06-19T17:54:43Z</dcterms:created>
  <dcterms:modified xsi:type="dcterms:W3CDTF">2016-06-29T07:23:40Z</dcterms:modified>
</cp:coreProperties>
</file>