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77" r:id="rId4"/>
    <p:sldId id="258" r:id="rId5"/>
    <p:sldId id="278" r:id="rId6"/>
    <p:sldId id="291" r:id="rId7"/>
    <p:sldId id="259" r:id="rId8"/>
    <p:sldId id="272" r:id="rId9"/>
    <p:sldId id="280" r:id="rId10"/>
    <p:sldId id="281" r:id="rId11"/>
    <p:sldId id="279" r:id="rId12"/>
    <p:sldId id="284" r:id="rId13"/>
    <p:sldId id="285" r:id="rId14"/>
    <p:sldId id="286" r:id="rId15"/>
    <p:sldId id="293" r:id="rId16"/>
    <p:sldId id="260" r:id="rId17"/>
    <p:sldId id="261" r:id="rId18"/>
    <p:sldId id="262" r:id="rId19"/>
    <p:sldId id="263" r:id="rId20"/>
    <p:sldId id="265" r:id="rId21"/>
    <p:sldId id="301" r:id="rId22"/>
    <p:sldId id="266" r:id="rId23"/>
    <p:sldId id="302" r:id="rId24"/>
    <p:sldId id="292" r:id="rId25"/>
    <p:sldId id="273" r:id="rId26"/>
    <p:sldId id="299" r:id="rId27"/>
    <p:sldId id="268" r:id="rId28"/>
    <p:sldId id="298" r:id="rId29"/>
    <p:sldId id="274" r:id="rId30"/>
    <p:sldId id="297" r:id="rId31"/>
    <p:sldId id="275" r:id="rId32"/>
    <p:sldId id="276" r:id="rId33"/>
    <p:sldId id="296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2995E-2812-4FD9-8C56-AA8CBD20A6D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7C3F4-B474-44CB-B285-6B2A59DD12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41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8D2F82-4A72-4849-8390-4E1C4657DC96}" type="datetimeFigureOut">
              <a:rPr lang="en-IN" smtClean="0"/>
              <a:t>19-10-2016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E05776-2B69-44F7-8E78-1AC61F480AC4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268760"/>
            <a:ext cx="7406640" cy="14401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 INTERSTING CASE OF HYPERLIPIDEMIA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356992"/>
            <a:ext cx="7406640" cy="2880320"/>
          </a:xfrm>
        </p:spPr>
        <p:txBody>
          <a:bodyPr/>
          <a:lstStyle/>
          <a:p>
            <a:r>
              <a:rPr lang="en-IN" dirty="0"/>
              <a:t>SECOND MEDICAL UNIT</a:t>
            </a:r>
          </a:p>
          <a:p>
            <a:r>
              <a:rPr lang="en-IN" dirty="0" smtClean="0"/>
              <a:t>CHIEF  PROF : DR.R.BALAJINATHAN </a:t>
            </a:r>
            <a:r>
              <a:rPr lang="en-IN" dirty="0"/>
              <a:t>MD</a:t>
            </a:r>
          </a:p>
          <a:p>
            <a:r>
              <a:rPr lang="en-IN" dirty="0"/>
              <a:t>ASSIST </a:t>
            </a:r>
            <a:r>
              <a:rPr lang="en-IN" dirty="0" smtClean="0"/>
              <a:t>PROF : DR.V.N.ALAGA </a:t>
            </a:r>
            <a:r>
              <a:rPr lang="en-IN" dirty="0"/>
              <a:t>VENKATESAN MD</a:t>
            </a:r>
          </a:p>
          <a:p>
            <a:r>
              <a:rPr lang="en-IN" dirty="0"/>
              <a:t>ASSIST </a:t>
            </a:r>
            <a:r>
              <a:rPr lang="en-IN" dirty="0" smtClean="0"/>
              <a:t>PROF : DR.P.V.BALAMURUGAN </a:t>
            </a:r>
            <a:r>
              <a:rPr lang="en-IN" dirty="0"/>
              <a:t>MD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81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802838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XANTHOMAS IN TENDO ACHILIS AND FOOT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DELL\Desktop\New folder\z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/>
        </p:blipFill>
        <p:spPr bwMode="auto">
          <a:xfrm>
            <a:off x="1043608" y="1457164"/>
            <a:ext cx="373311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New folder\x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4809" r="15090" b="10361"/>
          <a:stretch/>
        </p:blipFill>
        <p:spPr bwMode="auto">
          <a:xfrm>
            <a:off x="4932040" y="1439238"/>
            <a:ext cx="4139952" cy="52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2480"/>
            <a:ext cx="8028384" cy="1143000"/>
          </a:xfrm>
        </p:spPr>
        <p:txBody>
          <a:bodyPr/>
          <a:lstStyle/>
          <a:p>
            <a:r>
              <a:rPr lang="en-US" dirty="0" smtClean="0"/>
              <a:t>XANTHOMAS IN KNUCKLES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DELL\Downloads\20160915_1431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29092"/>
          <a:stretch/>
        </p:blipFill>
        <p:spPr bwMode="auto">
          <a:xfrm>
            <a:off x="5076056" y="1412776"/>
            <a:ext cx="3923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2" y="1412776"/>
            <a:ext cx="397708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1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DELL\Desktop\New folder\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6552728" cy="50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TUBEROUS XANTHOMA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 descr="C:\Users\DELL\Desktop\New folder\IMG_20160929_1534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r="22424"/>
          <a:stretch/>
        </p:blipFill>
        <p:spPr bwMode="auto">
          <a:xfrm>
            <a:off x="1763688" y="1484784"/>
            <a:ext cx="6408712" cy="49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876256" y="4797152"/>
            <a:ext cx="1296144" cy="28803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60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XANTHOMA IN OLECRANAN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C:\Users\DELL\Desktop\New folder\z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/>
          <a:stretch/>
        </p:blipFill>
        <p:spPr bwMode="auto">
          <a:xfrm>
            <a:off x="1259632" y="1412776"/>
            <a:ext cx="766851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916832"/>
            <a:ext cx="5310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rgbClr val="FF0000"/>
                </a:solidFill>
              </a:rPr>
              <a:t>VITALS</a:t>
            </a:r>
          </a:p>
          <a:p>
            <a:r>
              <a:rPr lang="sv-SE" sz="3600" dirty="0"/>
              <a:t>    </a:t>
            </a:r>
            <a:r>
              <a:rPr lang="sv-SE" sz="3600" dirty="0" smtClean="0"/>
              <a:t>Pulse  </a:t>
            </a:r>
            <a:r>
              <a:rPr lang="sv-SE" sz="3600" dirty="0"/>
              <a:t>-110/min</a:t>
            </a:r>
          </a:p>
          <a:p>
            <a:r>
              <a:rPr lang="sv-SE" sz="3600" dirty="0"/>
              <a:t>    BP      -130/70 mmhg</a:t>
            </a:r>
          </a:p>
          <a:p>
            <a:r>
              <a:rPr lang="sv-SE" sz="3600" dirty="0"/>
              <a:t>    RR     -16/min</a:t>
            </a:r>
          </a:p>
          <a:p>
            <a:r>
              <a:rPr lang="sv-SE" sz="3600" dirty="0"/>
              <a:t>    SPO2- 98%</a:t>
            </a:r>
          </a:p>
        </p:txBody>
      </p:sp>
    </p:spTree>
    <p:extLst>
      <p:ext uri="{BB962C8B-B14F-4D97-AF65-F5344CB8AC3E}">
        <p14:creationId xmlns:p14="http://schemas.microsoft.com/office/powerpoint/2010/main" val="23698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900" dirty="0" smtClean="0"/>
          </a:p>
          <a:p>
            <a:pPr marL="82296" indent="0">
              <a:buNone/>
            </a:pPr>
            <a:r>
              <a:rPr lang="en-US" sz="2900" dirty="0" smtClean="0"/>
              <a:t>CARDIOVASCULAR SYSTEM</a:t>
            </a:r>
          </a:p>
          <a:p>
            <a:pPr marL="82296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S1S2 heard</a:t>
            </a:r>
          </a:p>
          <a:p>
            <a:pPr marL="82296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Gr 3/6 ESM in aortic area</a:t>
            </a:r>
          </a:p>
          <a:p>
            <a:pPr marL="82296" indent="0">
              <a:buNone/>
            </a:pPr>
            <a:endParaRPr lang="en-US" sz="2900" dirty="0"/>
          </a:p>
          <a:p>
            <a:pPr marL="82296" indent="0">
              <a:buNone/>
            </a:pPr>
            <a:r>
              <a:rPr lang="en-US" sz="2900" dirty="0" smtClean="0"/>
              <a:t>RESPIRATORY SYSTEM</a:t>
            </a:r>
          </a:p>
          <a:p>
            <a:pPr marL="82296" indent="0">
              <a:buNone/>
            </a:pPr>
            <a:r>
              <a:rPr lang="en-US" sz="2900" dirty="0" smtClean="0"/>
              <a:t>    B/L  NVBS </a:t>
            </a:r>
          </a:p>
          <a:p>
            <a:pPr marL="82296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No added sounds</a:t>
            </a:r>
          </a:p>
          <a:p>
            <a:pPr marL="82296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83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/>
              <a:t>ABDOMEN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soft 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non tender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no organomegaly</a:t>
            </a:r>
            <a:endParaRPr lang="en-US" sz="2800" dirty="0"/>
          </a:p>
          <a:p>
            <a:pPr marL="82296" indent="0">
              <a:buNone/>
            </a:pPr>
            <a:r>
              <a:rPr lang="en-US" sz="2800" dirty="0" smtClean="0"/>
              <a:t>    bowel sounds +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</a:p>
          <a:p>
            <a:pPr marL="82296" indent="0">
              <a:buNone/>
            </a:pPr>
            <a:r>
              <a:rPr lang="en-US" sz="2800" dirty="0" smtClean="0"/>
              <a:t>CENTRAL NERVOUS SYSTEM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/>
              <a:t>N</a:t>
            </a:r>
            <a:r>
              <a:rPr lang="en-US" sz="2800" dirty="0" smtClean="0"/>
              <a:t>o FND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fundus - normal</a:t>
            </a:r>
          </a:p>
        </p:txBody>
      </p:sp>
    </p:spTree>
    <p:extLst>
      <p:ext uri="{BB962C8B-B14F-4D97-AF65-F5344CB8AC3E}">
        <p14:creationId xmlns:p14="http://schemas.microsoft.com/office/powerpoint/2010/main" val="25789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sz="4000" dirty="0" smtClean="0"/>
              <a:t>INVESTIGATIONS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3657600" cy="466344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8000" dirty="0" smtClean="0"/>
              <a:t>URINE EXAMINATION</a:t>
            </a:r>
          </a:p>
          <a:p>
            <a:pPr marL="82296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albumin –nil</a:t>
            </a:r>
          </a:p>
          <a:p>
            <a:pPr marL="82296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sugar –nil</a:t>
            </a:r>
          </a:p>
          <a:p>
            <a:pPr marL="82296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deposits- 0-2 pus cells/</a:t>
            </a:r>
            <a:r>
              <a:rPr lang="en-US" sz="8000" dirty="0" err="1" smtClean="0"/>
              <a:t>hpf</a:t>
            </a:r>
            <a:endParaRPr lang="en-US" sz="8000" dirty="0" smtClean="0"/>
          </a:p>
          <a:p>
            <a:pPr marL="82296" indent="0">
              <a:buNone/>
            </a:pPr>
            <a:endParaRPr lang="en-US" sz="8000" dirty="0" smtClean="0"/>
          </a:p>
          <a:p>
            <a:pPr marL="82296" indent="0">
              <a:buNone/>
            </a:pPr>
            <a:r>
              <a:rPr lang="en-US" sz="8000" dirty="0" smtClean="0"/>
              <a:t>BLOOD  SUGAR – 69mg/dl</a:t>
            </a:r>
          </a:p>
          <a:p>
            <a:pPr marL="82296" indent="0">
              <a:buNone/>
            </a:pPr>
            <a:endParaRPr lang="en-US" sz="8000" dirty="0" smtClean="0"/>
          </a:p>
          <a:p>
            <a:pPr marL="82296" indent="0">
              <a:buNone/>
            </a:pPr>
            <a:r>
              <a:rPr lang="en-US" sz="8000" dirty="0" smtClean="0"/>
              <a:t>RENAL FUNCTION TEST</a:t>
            </a:r>
          </a:p>
          <a:p>
            <a:pPr marL="82296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urea -30 mg/dl</a:t>
            </a:r>
          </a:p>
          <a:p>
            <a:pPr marL="82296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creainine-1.0 mg/dl</a:t>
            </a:r>
          </a:p>
          <a:p>
            <a:pPr marL="82296" indent="0">
              <a:buNone/>
            </a:pPr>
            <a:r>
              <a:rPr lang="pt-BR" sz="8000" dirty="0" smtClean="0"/>
              <a:t>      Sr</a:t>
            </a:r>
            <a:r>
              <a:rPr lang="pt-BR" sz="8000" dirty="0"/>
              <a:t>. Electrolytes</a:t>
            </a:r>
          </a:p>
          <a:p>
            <a:pPr marL="82296" indent="0">
              <a:buNone/>
            </a:pPr>
            <a:r>
              <a:rPr lang="pt-BR" sz="8000" dirty="0"/>
              <a:t>             Na - 140 meq</a:t>
            </a:r>
          </a:p>
          <a:p>
            <a:pPr marL="82296" indent="0">
              <a:buNone/>
            </a:pPr>
            <a:r>
              <a:rPr lang="pt-BR" sz="8000" dirty="0"/>
              <a:t>             k    -4.8 meq</a:t>
            </a:r>
          </a:p>
          <a:p>
            <a:pPr marL="82296" indent="0">
              <a:buNone/>
            </a:pPr>
            <a:r>
              <a:rPr lang="pt-BR" sz="8000" dirty="0"/>
              <a:t>             cl    -90 meq</a:t>
            </a:r>
          </a:p>
          <a:p>
            <a:pPr marL="82296" indent="0">
              <a:buNone/>
            </a:pPr>
            <a:endParaRPr lang="en-US" sz="8000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700808"/>
            <a:ext cx="4355976" cy="4663440"/>
          </a:xfrm>
        </p:spPr>
        <p:txBody>
          <a:bodyPr>
            <a:normAutofit fontScale="25000" lnSpcReduction="20000"/>
          </a:bodyPr>
          <a:lstStyle/>
          <a:p>
            <a:r>
              <a:rPr lang="en-IN" sz="8600" dirty="0"/>
              <a:t>COMPLETE BLOOD COUNT</a:t>
            </a:r>
          </a:p>
          <a:p>
            <a:r>
              <a:rPr lang="en-IN" sz="8600" dirty="0"/>
              <a:t>     HB-14.4 g/dl</a:t>
            </a:r>
          </a:p>
          <a:p>
            <a:r>
              <a:rPr lang="en-IN" sz="8600" dirty="0"/>
              <a:t>     TC-8200 cells/</a:t>
            </a:r>
            <a:r>
              <a:rPr lang="en-IN" sz="8600" dirty="0" err="1"/>
              <a:t>cumm</a:t>
            </a:r>
            <a:endParaRPr lang="en-IN" sz="8600" dirty="0"/>
          </a:p>
          <a:p>
            <a:r>
              <a:rPr lang="en-IN" sz="8600" dirty="0"/>
              <a:t>     DC –P65%,L33%,M 2%</a:t>
            </a:r>
          </a:p>
          <a:p>
            <a:r>
              <a:rPr lang="en-IN" sz="8600" dirty="0"/>
              <a:t>     PCV -45%</a:t>
            </a:r>
          </a:p>
          <a:p>
            <a:r>
              <a:rPr lang="en-IN" sz="8600" dirty="0"/>
              <a:t>     PLT -2.13 lakh/</a:t>
            </a:r>
            <a:r>
              <a:rPr lang="en-IN" sz="8600" dirty="0" err="1"/>
              <a:t>cumm</a:t>
            </a:r>
            <a:endParaRPr lang="en-IN" sz="8600" dirty="0"/>
          </a:p>
          <a:p>
            <a:r>
              <a:rPr lang="en-IN" sz="8600" dirty="0"/>
              <a:t>     ESR -12mm in </a:t>
            </a:r>
            <a:r>
              <a:rPr lang="en-IN" sz="8600" dirty="0" smtClean="0"/>
              <a:t>1hr</a:t>
            </a:r>
          </a:p>
          <a:p>
            <a:endParaRPr lang="en-US" sz="8600" dirty="0"/>
          </a:p>
          <a:p>
            <a:r>
              <a:rPr lang="en-US" sz="8600" dirty="0" smtClean="0"/>
              <a:t>PERIPHERAL SMEAR</a:t>
            </a:r>
          </a:p>
          <a:p>
            <a:pPr marL="82296" indent="0">
              <a:buNone/>
            </a:pPr>
            <a:r>
              <a:rPr lang="en-US" sz="8600" dirty="0"/>
              <a:t> </a:t>
            </a:r>
            <a:r>
              <a:rPr lang="en-US" sz="8600" dirty="0" smtClean="0"/>
              <a:t>       Normal study</a:t>
            </a:r>
            <a:endParaRPr lang="en-IN" sz="86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06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en-US" sz="4400" dirty="0" smtClean="0"/>
              <a:t>LIVER FUNCTION TEST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412776"/>
            <a:ext cx="4432536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400" dirty="0" err="1" smtClean="0"/>
              <a:t>Sr.Bilirubin</a:t>
            </a:r>
            <a:r>
              <a:rPr lang="en-US" sz="2400" dirty="0" smtClean="0"/>
              <a:t>    Total       -1.5mg/dl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Direct     -1.0 mg/dl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Indirect  -0.5mg/dl </a:t>
            </a:r>
          </a:p>
          <a:p>
            <a:pPr marL="82296" indent="0">
              <a:buNone/>
            </a:pPr>
            <a:r>
              <a:rPr lang="en-US" sz="2400" dirty="0" smtClean="0"/>
              <a:t>SGOT  -20 u/l</a:t>
            </a:r>
          </a:p>
          <a:p>
            <a:pPr marL="82296" indent="0">
              <a:buNone/>
            </a:pPr>
            <a:r>
              <a:rPr lang="en-US" sz="2400" dirty="0" smtClean="0"/>
              <a:t>SGPT  -10 u/l</a:t>
            </a:r>
          </a:p>
          <a:p>
            <a:pPr marL="82296" indent="0">
              <a:buNone/>
            </a:pPr>
            <a:r>
              <a:rPr lang="en-US" sz="2400" dirty="0" smtClean="0"/>
              <a:t>Total protein     -6.5 g/dl 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albumin     -3.5 g/dl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globulin     -3.0 g/dl</a:t>
            </a:r>
          </a:p>
        </p:txBody>
      </p:sp>
    </p:spTree>
    <p:extLst>
      <p:ext uri="{BB962C8B-B14F-4D97-AF65-F5344CB8AC3E}">
        <p14:creationId xmlns:p14="http://schemas.microsoft.com/office/powerpoint/2010/main" val="22067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564904"/>
            <a:ext cx="7498080" cy="194421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000" dirty="0" smtClean="0"/>
              <a:t>    </a:t>
            </a:r>
            <a:r>
              <a:rPr lang="en-US" sz="2400" dirty="0" smtClean="0"/>
              <a:t>56 years old </a:t>
            </a:r>
            <a:r>
              <a:rPr lang="en-US" sz="2400" dirty="0"/>
              <a:t>M</a:t>
            </a:r>
            <a:r>
              <a:rPr lang="en-US" sz="2400" dirty="0" smtClean="0"/>
              <a:t>r. </a:t>
            </a:r>
            <a:r>
              <a:rPr lang="en-US" sz="2400" dirty="0" err="1" smtClean="0"/>
              <a:t>Alagarsamy</a:t>
            </a:r>
            <a:r>
              <a:rPr lang="en-US" sz="2400" dirty="0" smtClean="0"/>
              <a:t>, hailing from </a:t>
            </a:r>
            <a:r>
              <a:rPr lang="en-US" sz="2400" dirty="0" err="1" smtClean="0"/>
              <a:t>Sivagangai</a:t>
            </a:r>
            <a:r>
              <a:rPr lang="en-US" sz="2400" dirty="0"/>
              <a:t> </a:t>
            </a:r>
            <a:r>
              <a:rPr lang="en-US" sz="2400" dirty="0" smtClean="0"/>
              <a:t>came with  complaints of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- breathing difficulty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- decreased urine output -  for one month duration</a:t>
            </a:r>
          </a:p>
        </p:txBody>
      </p:sp>
    </p:spTree>
    <p:extLst>
      <p:ext uri="{BB962C8B-B14F-4D97-AF65-F5344CB8AC3E}">
        <p14:creationId xmlns:p14="http://schemas.microsoft.com/office/powerpoint/2010/main" val="31675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  FASTING LIPID PROFILE</a:t>
            </a:r>
            <a:endParaRPr lang="en-IN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15484"/>
              </p:ext>
            </p:extLst>
          </p:nvPr>
        </p:nvGraphicFramePr>
        <p:xfrm>
          <a:off x="1403648" y="1484782"/>
          <a:ext cx="7499350" cy="403245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7499350"/>
              </a:tblGrid>
              <a:tr h="806490">
                <a:tc>
                  <a:txBody>
                    <a:bodyPr/>
                    <a:lstStyle/>
                    <a:p>
                      <a:pPr algn="l"/>
                      <a:r>
                        <a:rPr lang="en-US" sz="2800" b="0" u="sng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r>
                        <a:rPr lang="en-US" sz="2800" b="0" u="sng" baseline="0" dirty="0" smtClean="0">
                          <a:solidFill>
                            <a:srgbClr val="FF0000"/>
                          </a:solidFill>
                        </a:rPr>
                        <a:t> CHOLESTROL -389 mg%</a:t>
                      </a:r>
                      <a:endParaRPr lang="en-IN" sz="2800" b="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</a:t>
                      </a:r>
                      <a:r>
                        <a:rPr lang="en-US" sz="2800" dirty="0" smtClean="0"/>
                        <a:t>TGL</a:t>
                      </a:r>
                      <a:r>
                        <a:rPr lang="en-US" sz="2800" baseline="0" dirty="0" smtClean="0"/>
                        <a:t>           -60 mg%</a:t>
                      </a:r>
                      <a:endParaRPr lang="en-IN" sz="2800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</a:t>
                      </a:r>
                      <a:r>
                        <a:rPr lang="en-US" sz="2800" dirty="0" smtClean="0"/>
                        <a:t>HDL</a:t>
                      </a:r>
                      <a:r>
                        <a:rPr lang="en-US" sz="2800" baseline="0" dirty="0" smtClean="0"/>
                        <a:t>           -40 mg%</a:t>
                      </a:r>
                      <a:endParaRPr lang="en-IN" sz="2800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</a:t>
                      </a:r>
                      <a:r>
                        <a:rPr lang="en-US" sz="2800" dirty="0" smtClean="0"/>
                        <a:t>VLDL</a:t>
                      </a:r>
                      <a:r>
                        <a:rPr lang="en-US" sz="2800" baseline="0" dirty="0" smtClean="0"/>
                        <a:t>           -12 mg%</a:t>
                      </a:r>
                      <a:endParaRPr lang="en-IN" sz="2800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LDL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           -337 mg%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9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  FASTING LIPID PROFILE</a:t>
            </a:r>
            <a:endParaRPr lang="en-IN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421900"/>
              </p:ext>
            </p:extLst>
          </p:nvPr>
        </p:nvGraphicFramePr>
        <p:xfrm>
          <a:off x="1403648" y="1484782"/>
          <a:ext cx="7499350" cy="403245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7499350"/>
              </a:tblGrid>
              <a:tr h="806490">
                <a:tc>
                  <a:txBody>
                    <a:bodyPr/>
                    <a:lstStyle/>
                    <a:p>
                      <a:pPr algn="l"/>
                      <a:r>
                        <a:rPr lang="en-US" sz="2800" b="0" u="sng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r>
                        <a:rPr lang="en-US" sz="2800" b="0" u="sng" baseline="0" dirty="0" smtClean="0">
                          <a:solidFill>
                            <a:srgbClr val="FF0000"/>
                          </a:solidFill>
                        </a:rPr>
                        <a:t> CHOLESTROL -420 mg%</a:t>
                      </a:r>
                      <a:endParaRPr lang="en-IN" sz="2800" b="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</a:t>
                      </a:r>
                      <a:r>
                        <a:rPr lang="en-US" sz="2800" dirty="0" smtClean="0"/>
                        <a:t>TGL</a:t>
                      </a:r>
                      <a:r>
                        <a:rPr lang="en-US" sz="2800" baseline="0" dirty="0" smtClean="0"/>
                        <a:t>           -98 mg%</a:t>
                      </a:r>
                      <a:endParaRPr lang="en-IN" sz="2800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</a:t>
                      </a:r>
                      <a:r>
                        <a:rPr lang="en-US" sz="2800" dirty="0" smtClean="0"/>
                        <a:t>HDL</a:t>
                      </a:r>
                      <a:r>
                        <a:rPr lang="en-US" sz="2800" baseline="0" dirty="0" smtClean="0"/>
                        <a:t>           -84 mg%</a:t>
                      </a:r>
                      <a:endParaRPr lang="en-IN" sz="2800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</a:t>
                      </a:r>
                      <a:r>
                        <a:rPr lang="en-US" sz="2800" dirty="0" smtClean="0"/>
                        <a:t>VLDL</a:t>
                      </a:r>
                      <a:r>
                        <a:rPr lang="en-US" sz="2800" baseline="0" dirty="0" smtClean="0"/>
                        <a:t>           -20 mg%</a:t>
                      </a:r>
                      <a:endParaRPr lang="en-IN" sz="2800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LDL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           -316 mg%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3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35832"/>
            <a:ext cx="2488320" cy="183718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400" dirty="0" smtClean="0"/>
              <a:t>ECG 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LAE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LVH 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Old AWMI</a:t>
            </a:r>
          </a:p>
        </p:txBody>
      </p:sp>
      <p:pic>
        <p:nvPicPr>
          <p:cNvPr id="11266" name="Picture 2" descr="C:\Users\DELL\Desktop\New folder\IMG_20160929_1538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8182" r="2953" b="21010"/>
          <a:stretch/>
        </p:blipFill>
        <p:spPr bwMode="auto">
          <a:xfrm>
            <a:off x="3923928" y="692696"/>
            <a:ext cx="499510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USG ABDOMEN &amp; PELVIS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normal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44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</a:t>
            </a:r>
            <a:r>
              <a:rPr lang="en-US" dirty="0" smtClean="0"/>
              <a:t>Provisionally </a:t>
            </a:r>
            <a:r>
              <a:rPr lang="en-US" dirty="0" smtClean="0"/>
              <a:t>diagnosed as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HYPERCHOLOESTROLEMIA</a:t>
            </a:r>
          </a:p>
          <a:p>
            <a:pPr marL="82296" indent="0">
              <a:buNone/>
            </a:pPr>
            <a:r>
              <a:rPr lang="en-US" dirty="0" smtClean="0"/>
              <a:t> TENDON </a:t>
            </a:r>
            <a:r>
              <a:rPr lang="en-US" dirty="0"/>
              <a:t>XANTHOMA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 ISCHEMIC DCM </a:t>
            </a:r>
          </a:p>
          <a:p>
            <a:pPr marL="82296" indent="0">
              <a:buNone/>
            </a:pPr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627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548680"/>
            <a:ext cx="7498080" cy="59157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CARDIOLOGY OPINION</a:t>
            </a: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ECHO</a:t>
            </a:r>
            <a:endParaRPr lang="en-US" u="sng" dirty="0"/>
          </a:p>
          <a:p>
            <a:pPr marL="82296" indent="0">
              <a:buNone/>
            </a:pPr>
            <a:r>
              <a:rPr lang="en-US" dirty="0"/>
              <a:t>     Global hypokinesia in </a:t>
            </a:r>
            <a:r>
              <a:rPr lang="en-US" dirty="0" smtClean="0"/>
              <a:t>LV </a:t>
            </a:r>
            <a:r>
              <a:rPr lang="en-US" dirty="0"/>
              <a:t>at </a:t>
            </a:r>
            <a:r>
              <a:rPr lang="en-US" dirty="0" smtClean="0"/>
              <a:t>IW &gt;</a:t>
            </a:r>
            <a:r>
              <a:rPr lang="en-US" dirty="0"/>
              <a:t> </a:t>
            </a:r>
            <a:r>
              <a:rPr lang="en-US" dirty="0" smtClean="0"/>
              <a:t>AW</a:t>
            </a:r>
            <a:endParaRPr lang="en-US" dirty="0"/>
          </a:p>
          <a:p>
            <a:pPr marL="82296" indent="0">
              <a:buNone/>
            </a:pPr>
            <a:r>
              <a:rPr lang="en-US" dirty="0"/>
              <a:t>     </a:t>
            </a:r>
            <a:r>
              <a:rPr lang="en-US" dirty="0" smtClean="0"/>
              <a:t>Aortic </a:t>
            </a:r>
            <a:r>
              <a:rPr lang="en-US" dirty="0"/>
              <a:t>valve calcified</a:t>
            </a:r>
          </a:p>
          <a:p>
            <a:pPr marL="82296" indent="0">
              <a:buNone/>
            </a:pPr>
            <a:r>
              <a:rPr lang="en-US" dirty="0"/>
              <a:t>     </a:t>
            </a:r>
            <a:r>
              <a:rPr lang="en-US" dirty="0" smtClean="0"/>
              <a:t>Moderate </a:t>
            </a:r>
            <a:r>
              <a:rPr lang="en-US" dirty="0"/>
              <a:t>AS, mild AR</a:t>
            </a:r>
          </a:p>
          <a:p>
            <a:pPr marL="82296" indent="0">
              <a:buNone/>
            </a:pPr>
            <a:r>
              <a:rPr lang="en-US" dirty="0"/>
              <a:t>     </a:t>
            </a:r>
            <a:r>
              <a:rPr lang="en-US" dirty="0" smtClean="0"/>
              <a:t>Moderate </a:t>
            </a:r>
            <a:r>
              <a:rPr lang="en-US" dirty="0"/>
              <a:t>LV systolic dysfunction</a:t>
            </a:r>
          </a:p>
          <a:p>
            <a:pPr marL="82296" indent="0">
              <a:buNone/>
            </a:pPr>
            <a:r>
              <a:rPr lang="en-US" dirty="0"/>
              <a:t>     grade III LV diastolic dysfunction</a:t>
            </a:r>
          </a:p>
          <a:p>
            <a:pPr marL="82296" indent="0">
              <a:buNone/>
            </a:pPr>
            <a:r>
              <a:rPr lang="en-US" dirty="0"/>
              <a:t>     TAPSE-12mm, RV dysfunction +</a:t>
            </a:r>
          </a:p>
          <a:p>
            <a:pPr marL="82296" indent="0">
              <a:buNone/>
            </a:pPr>
            <a:r>
              <a:rPr lang="en-US" dirty="0"/>
              <a:t>     EF – 38% ,LVID (d) -5.5 ,LVID (s) -4.4 </a:t>
            </a:r>
            <a:endParaRPr lang="en-IN" dirty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32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DERMATOLOGIST OPINION</a:t>
            </a:r>
          </a:p>
          <a:p>
            <a:pPr marL="82296" indent="0">
              <a:buNone/>
            </a:pPr>
            <a:r>
              <a:rPr lang="en-IN" dirty="0" smtClean="0"/>
              <a:t>       </a:t>
            </a:r>
            <a:r>
              <a:rPr lang="en-IN" dirty="0"/>
              <a:t>? </a:t>
            </a:r>
            <a:r>
              <a:rPr lang="en-IN" dirty="0" err="1"/>
              <a:t>Plexiform</a:t>
            </a:r>
            <a:r>
              <a:rPr lang="en-IN" dirty="0"/>
              <a:t> </a:t>
            </a:r>
            <a:r>
              <a:rPr lang="en-IN" dirty="0" err="1"/>
              <a:t>neurofibroma</a:t>
            </a:r>
            <a:endParaRPr lang="en-IN" dirty="0"/>
          </a:p>
          <a:p>
            <a:pPr marL="82296" indent="0">
              <a:buNone/>
            </a:pPr>
            <a:r>
              <a:rPr lang="en-IN" dirty="0"/>
              <a:t>       </a:t>
            </a:r>
            <a:r>
              <a:rPr lang="en-IN" dirty="0" smtClean="0"/>
              <a:t>? </a:t>
            </a:r>
            <a:r>
              <a:rPr lang="en-IN" dirty="0"/>
              <a:t>Tuberous </a:t>
            </a:r>
            <a:r>
              <a:rPr lang="en-IN" dirty="0" err="1"/>
              <a:t>tendinous</a:t>
            </a:r>
            <a:r>
              <a:rPr lang="en-IN" dirty="0"/>
              <a:t> </a:t>
            </a:r>
            <a:r>
              <a:rPr lang="en-IN" dirty="0" err="1"/>
              <a:t>xanthoma</a:t>
            </a:r>
            <a:endParaRPr lang="en-IN" dirty="0"/>
          </a:p>
          <a:p>
            <a:pPr marL="82296" indent="0">
              <a:buNone/>
            </a:pPr>
            <a:r>
              <a:rPr lang="en-IN" dirty="0"/>
              <a:t>    </a:t>
            </a:r>
            <a:r>
              <a:rPr lang="en-IN" dirty="0" smtClean="0"/>
              <a:t>   suggested   </a:t>
            </a:r>
            <a:r>
              <a:rPr lang="en-IN" dirty="0"/>
              <a:t>-biopsy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04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en-US" sz="2000" dirty="0" smtClean="0"/>
          </a:p>
          <a:p>
            <a:pPr marL="82296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ENDOCRINOLOGIST OPINION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TSH -9.17 </a:t>
            </a:r>
            <a:r>
              <a:rPr lang="en-US" sz="2800" dirty="0" err="1" smtClean="0"/>
              <a:t>miu</a:t>
            </a:r>
            <a:r>
              <a:rPr lang="en-US" sz="2800" dirty="0" smtClean="0"/>
              <a:t>/l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?tuberous/tendon xanthoma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hypercholestrolemia</a:t>
            </a:r>
            <a:endParaRPr lang="en-US" sz="2800" dirty="0" smtClean="0"/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subclinical hypothyroidism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suggested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T.Atorvastatin  10 mg 4 HS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T.Thyroxin   100 mcg 1 od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6521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OPTHALMOLOGY OPINION</a:t>
            </a:r>
          </a:p>
          <a:p>
            <a:pPr marL="82296" indent="0">
              <a:buNone/>
            </a:pPr>
            <a:r>
              <a:rPr lang="en-IN" dirty="0"/>
              <a:t>   </a:t>
            </a:r>
            <a:r>
              <a:rPr lang="en-IN" dirty="0" smtClean="0"/>
              <a:t>  </a:t>
            </a:r>
            <a:r>
              <a:rPr lang="en-IN" dirty="0" err="1" smtClean="0"/>
              <a:t>Arcus</a:t>
            </a:r>
            <a:r>
              <a:rPr lang="en-IN" dirty="0" smtClean="0"/>
              <a:t> </a:t>
            </a:r>
            <a:r>
              <a:rPr lang="en-IN" dirty="0" err="1"/>
              <a:t>senilis</a:t>
            </a:r>
            <a:r>
              <a:rPr lang="en-IN" dirty="0"/>
              <a:t> +</a:t>
            </a:r>
          </a:p>
          <a:p>
            <a:pPr marL="82296" indent="0">
              <a:buNone/>
            </a:pPr>
            <a:r>
              <a:rPr lang="en-IN" dirty="0" smtClean="0"/>
              <a:t> </a:t>
            </a:r>
            <a:r>
              <a:rPr lang="en-IN" dirty="0" smtClean="0"/>
              <a:t>    Fundus - normal</a:t>
            </a:r>
            <a:endParaRPr lang="en-IN" dirty="0"/>
          </a:p>
          <a:p>
            <a:pPr marL="82296" indent="0">
              <a:buNone/>
            </a:pPr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SURGEON </a:t>
            </a:r>
            <a:r>
              <a:rPr lang="en-IN" dirty="0">
                <a:solidFill>
                  <a:srgbClr val="FF0000"/>
                </a:solidFill>
              </a:rPr>
              <a:t>OPINION</a:t>
            </a:r>
          </a:p>
          <a:p>
            <a:pPr marL="82296" indent="0">
              <a:buNone/>
            </a:pPr>
            <a:r>
              <a:rPr lang="en-IN" dirty="0"/>
              <a:t>       suggested- excision biopsy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16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012974"/>
          </a:xfrm>
        </p:spPr>
        <p:txBody>
          <a:bodyPr>
            <a:noAutofit/>
          </a:bodyPr>
          <a:lstStyle/>
          <a:p>
            <a:r>
              <a:rPr lang="en-IN" sz="3200" dirty="0"/>
              <a:t>HISTOPATHOLOGICAL EXAMINATION</a:t>
            </a:r>
            <a:br>
              <a:rPr lang="en-IN" sz="3200" dirty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/>
              <a:t>Microscopic appearance: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Section show a nodular lesion with proliferation of thick band of </a:t>
            </a:r>
            <a:r>
              <a:rPr lang="en-US" sz="2400" dirty="0" smtClean="0">
                <a:solidFill>
                  <a:srgbClr val="FF0000"/>
                </a:solidFill>
              </a:rPr>
              <a:t>fibrous tissue and diffuse sheets of lipid containing </a:t>
            </a:r>
            <a:r>
              <a:rPr lang="en-US" sz="2400" dirty="0" err="1" smtClean="0">
                <a:solidFill>
                  <a:srgbClr val="FF0000"/>
                </a:solidFill>
              </a:rPr>
              <a:t>histiocytes</a:t>
            </a:r>
            <a:r>
              <a:rPr lang="en-US" sz="2400" dirty="0" smtClean="0"/>
              <a:t> and occasional giant cells. There is no malignancy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Resected ends of attached tendon appear normal</a:t>
            </a:r>
          </a:p>
          <a:p>
            <a:pPr marL="82296" indent="0">
              <a:buNone/>
            </a:pPr>
            <a:endParaRPr lang="en-US" sz="2400" dirty="0" smtClean="0"/>
          </a:p>
          <a:p>
            <a:pPr marL="82296" indent="0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Impression 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In correlation with clinical history of hyperlipidemia, the picture is suggestive of  </a:t>
            </a:r>
            <a:r>
              <a:rPr lang="en-US" sz="2400" dirty="0" smtClean="0">
                <a:solidFill>
                  <a:srgbClr val="FF0000"/>
                </a:solidFill>
              </a:rPr>
              <a:t>TUBEROUS XANTHOMA </a:t>
            </a:r>
            <a:r>
              <a:rPr lang="en-US" sz="2400" dirty="0" smtClean="0"/>
              <a:t>attached to tendon</a:t>
            </a:r>
          </a:p>
          <a:p>
            <a:pPr marL="82296" indent="0">
              <a:buNone/>
            </a:pP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5645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HISTORY OF PRESENTING ILLNESS</a:t>
            </a:r>
          </a:p>
          <a:p>
            <a:pPr marL="82296" indent="0">
              <a:buNone/>
            </a:pPr>
            <a:r>
              <a:rPr lang="en-US" sz="2400" dirty="0"/>
              <a:t> He is a known case of CAD/DCM for past one year on treatment</a:t>
            </a:r>
            <a:r>
              <a:rPr lang="en-US" sz="2400" dirty="0" smtClean="0"/>
              <a:t>, admitted </a:t>
            </a:r>
            <a:r>
              <a:rPr lang="en-US" sz="2400" dirty="0"/>
              <a:t>with</a:t>
            </a:r>
          </a:p>
          <a:p>
            <a:pPr marL="82296" indent="0">
              <a:buNone/>
            </a:pPr>
            <a:r>
              <a:rPr lang="en-US" sz="2400" dirty="0"/>
              <a:t>h/o breathing difficulty –one month</a:t>
            </a:r>
          </a:p>
          <a:p>
            <a:pPr marL="82296" indent="0">
              <a:buNone/>
            </a:pPr>
            <a:r>
              <a:rPr lang="en-US" sz="2400" dirty="0"/>
              <a:t>       NYHA class –III</a:t>
            </a:r>
          </a:p>
          <a:p>
            <a:pPr marL="82296" indent="0">
              <a:buNone/>
            </a:pPr>
            <a:r>
              <a:rPr lang="en-US" sz="2400" dirty="0"/>
              <a:t>h/o decreased urine output- one month</a:t>
            </a:r>
          </a:p>
          <a:p>
            <a:pPr marL="82296" indent="0">
              <a:buNone/>
            </a:pPr>
            <a:r>
              <a:rPr lang="en-US" sz="2400" dirty="0"/>
              <a:t>h/o swelling of both legs</a:t>
            </a:r>
          </a:p>
          <a:p>
            <a:pPr marL="82296" indent="0">
              <a:buNone/>
            </a:pPr>
            <a:r>
              <a:rPr lang="en-US" sz="2400" dirty="0"/>
              <a:t>h/o chest pain –left sided, </a:t>
            </a:r>
            <a:r>
              <a:rPr lang="en-US" sz="2400" dirty="0" err="1"/>
              <a:t>exertional</a:t>
            </a:r>
            <a:r>
              <a:rPr lang="en-US" sz="2400" dirty="0"/>
              <a:t> ,non radiating</a:t>
            </a:r>
          </a:p>
          <a:p>
            <a:pPr marL="82296" indent="0">
              <a:buNone/>
            </a:pPr>
            <a:r>
              <a:rPr lang="en-US" sz="2400" dirty="0"/>
              <a:t>h/o multiple swellings present in the hands </a:t>
            </a:r>
            <a:r>
              <a:rPr lang="en-US" sz="2400" dirty="0" smtClean="0"/>
              <a:t>,feet </a:t>
            </a:r>
            <a:r>
              <a:rPr lang="en-US" sz="2400" dirty="0"/>
              <a:t>,shoulder and gluteal </a:t>
            </a:r>
            <a:r>
              <a:rPr lang="en-US" sz="2400" dirty="0" smtClean="0"/>
              <a:t>region for past 10 years.</a:t>
            </a: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733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FINAL DIAGNOSIS</a:t>
            </a:r>
          </a:p>
          <a:p>
            <a:pPr marL="82296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it-IT" dirty="0"/>
              <a:t>HYPERCHOLOESTROLEMIA</a:t>
            </a:r>
          </a:p>
          <a:p>
            <a:r>
              <a:rPr lang="it-IT" dirty="0"/>
              <a:t> TENDON </a:t>
            </a:r>
            <a:r>
              <a:rPr lang="it-IT" dirty="0" smtClean="0"/>
              <a:t>&amp; TUBEROUS XANTHOMA</a:t>
            </a:r>
            <a:endParaRPr lang="it-IT" dirty="0"/>
          </a:p>
          <a:p>
            <a:r>
              <a:rPr lang="it-IT" dirty="0"/>
              <a:t> ISCHEMIC DCM </a:t>
            </a:r>
          </a:p>
          <a:p>
            <a:r>
              <a:rPr lang="it-IT" dirty="0"/>
              <a:t> </a:t>
            </a:r>
            <a:r>
              <a:rPr lang="it-IT" dirty="0" smtClean="0"/>
              <a:t>ATHEROSCLEROTIC  </a:t>
            </a:r>
            <a:r>
              <a:rPr lang="it-IT" dirty="0" smtClean="0"/>
              <a:t>AS</a:t>
            </a:r>
          </a:p>
          <a:p>
            <a:r>
              <a:rPr lang="it-IT" dirty="0" smtClean="0"/>
              <a:t>SUBCLINICAL HYPOTHYROIDISM</a:t>
            </a:r>
            <a:endParaRPr lang="it-IT" dirty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99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      TREATMENT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/>
              <a:t>Life style modifications</a:t>
            </a:r>
          </a:p>
          <a:p>
            <a:pPr marL="82296" indent="0">
              <a:buNone/>
            </a:pPr>
            <a:r>
              <a:rPr lang="en-US" sz="2400" dirty="0" smtClean="0"/>
              <a:t>Diet modification</a:t>
            </a:r>
          </a:p>
          <a:p>
            <a:pPr marL="82296" indent="0">
              <a:buNone/>
            </a:pPr>
            <a:r>
              <a:rPr lang="en-US" sz="2400" dirty="0" smtClean="0"/>
              <a:t>T. Atorvastatin  10 mg 4 </a:t>
            </a:r>
            <a:r>
              <a:rPr lang="en-US" sz="2400" dirty="0" err="1" smtClean="0"/>
              <a:t>hs</a:t>
            </a:r>
            <a:endParaRPr lang="en-US" sz="2400" dirty="0" smtClean="0"/>
          </a:p>
          <a:p>
            <a:pPr marL="82296" indent="0">
              <a:buNone/>
            </a:pPr>
            <a:r>
              <a:rPr lang="en-US" sz="2400" dirty="0" smtClean="0"/>
              <a:t>T. </a:t>
            </a:r>
            <a:r>
              <a:rPr lang="en-US" sz="2400" dirty="0" err="1" smtClean="0"/>
              <a:t>Asprin</a:t>
            </a:r>
            <a:r>
              <a:rPr lang="en-US" sz="2400" dirty="0" smtClean="0"/>
              <a:t>  150 mg  ½ od</a:t>
            </a:r>
          </a:p>
          <a:p>
            <a:pPr marL="82296" indent="0">
              <a:buNone/>
            </a:pPr>
            <a:r>
              <a:rPr lang="en-US" sz="2400" dirty="0" smtClean="0"/>
              <a:t>T. </a:t>
            </a:r>
            <a:r>
              <a:rPr lang="en-US" sz="2400" dirty="0" err="1" smtClean="0"/>
              <a:t>Enalapril</a:t>
            </a:r>
            <a:r>
              <a:rPr lang="en-US" sz="2400" dirty="0" smtClean="0"/>
              <a:t>  2.5 mg 1bd</a:t>
            </a:r>
          </a:p>
          <a:p>
            <a:pPr marL="82296" indent="0">
              <a:buNone/>
            </a:pPr>
            <a:r>
              <a:rPr lang="en-US" sz="2400" dirty="0" smtClean="0"/>
              <a:t>T. </a:t>
            </a:r>
            <a:r>
              <a:rPr lang="en-US" sz="2400" dirty="0" err="1" smtClean="0"/>
              <a:t>Carvedilol</a:t>
            </a:r>
            <a:r>
              <a:rPr lang="en-US" sz="2400" dirty="0" smtClean="0"/>
              <a:t>  6.25 mg  ½ </a:t>
            </a:r>
            <a:r>
              <a:rPr lang="en-US" sz="2400" dirty="0" err="1" smtClean="0"/>
              <a:t>bd</a:t>
            </a:r>
            <a:endParaRPr lang="en-US" sz="2400" dirty="0" smtClean="0"/>
          </a:p>
          <a:p>
            <a:pPr marL="82296" indent="0">
              <a:buNone/>
            </a:pPr>
            <a:r>
              <a:rPr lang="en-US" sz="2400" dirty="0" smtClean="0"/>
              <a:t>T. Spironolactone  25 mg 2 od</a:t>
            </a:r>
          </a:p>
          <a:p>
            <a:pPr marL="82296" indent="0">
              <a:buNone/>
            </a:pPr>
            <a:r>
              <a:rPr lang="en-US" sz="2400" dirty="0" err="1" smtClean="0"/>
              <a:t>T.Furosemide</a:t>
            </a:r>
            <a:r>
              <a:rPr lang="en-US" sz="2400" dirty="0" smtClean="0"/>
              <a:t>  40 mg ½ </a:t>
            </a:r>
            <a:r>
              <a:rPr lang="en-US" sz="2400" dirty="0" err="1" smtClean="0"/>
              <a:t>bd</a:t>
            </a:r>
            <a:endParaRPr lang="en-US" sz="2400" dirty="0" smtClean="0"/>
          </a:p>
          <a:p>
            <a:pPr marL="82296" indent="0">
              <a:buNone/>
            </a:pPr>
            <a:r>
              <a:rPr lang="en-US" sz="2400" dirty="0" err="1" smtClean="0"/>
              <a:t>T.Thyroxine</a:t>
            </a:r>
            <a:r>
              <a:rPr lang="en-US" sz="2400" dirty="0" smtClean="0"/>
              <a:t> 100mcg ½</a:t>
            </a:r>
            <a:r>
              <a:rPr lang="en-US" sz="2000" dirty="0" smtClean="0"/>
              <a:t> </a:t>
            </a:r>
            <a:r>
              <a:rPr lang="en-US" sz="2400" dirty="0" smtClean="0"/>
              <a:t>od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3558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2708920"/>
            <a:ext cx="3168352" cy="5760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</a:t>
            </a:r>
            <a:r>
              <a:rPr lang="en-US" dirty="0" smtClean="0">
                <a:latin typeface="Arial Black" pitchFamily="34" charset="0"/>
              </a:rPr>
              <a:t>THANK U</a:t>
            </a:r>
            <a:endParaRPr lang="en-IN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1"/>
                </a:solidFill>
              </a:rPr>
              <a:t>Clinical markers of atherosclerosis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5040560"/>
          </a:xfrm>
        </p:spPr>
        <p:txBody>
          <a:bodyPr>
            <a:normAutofit fontScale="77500" lnSpcReduction="20000"/>
          </a:bodyPr>
          <a:lstStyle/>
          <a:p>
            <a:r>
              <a:rPr lang="en-IN" dirty="0" err="1"/>
              <a:t>Xanthelasma</a:t>
            </a:r>
            <a:r>
              <a:rPr lang="en-IN" dirty="0"/>
              <a:t>, </a:t>
            </a:r>
            <a:r>
              <a:rPr lang="en-IN" dirty="0" err="1"/>
              <a:t>xanthoma</a:t>
            </a:r>
            <a:r>
              <a:rPr lang="en-IN" dirty="0"/>
              <a:t>/giant gluteal </a:t>
            </a:r>
            <a:r>
              <a:rPr lang="en-IN" dirty="0" err="1"/>
              <a:t>xanthoma</a:t>
            </a:r>
            <a:endParaRPr lang="en-IN" dirty="0"/>
          </a:p>
          <a:p>
            <a:r>
              <a:rPr lang="en-IN" dirty="0" err="1" smtClean="0"/>
              <a:t>Arcus</a:t>
            </a:r>
            <a:r>
              <a:rPr lang="en-IN" dirty="0" smtClean="0"/>
              <a:t> </a:t>
            </a:r>
            <a:r>
              <a:rPr lang="en-IN" dirty="0" err="1"/>
              <a:t>juvenilis</a:t>
            </a:r>
            <a:endParaRPr lang="en-IN" dirty="0"/>
          </a:p>
          <a:p>
            <a:r>
              <a:rPr lang="en-IN" dirty="0" err="1" smtClean="0"/>
              <a:t>Acanthosis</a:t>
            </a:r>
            <a:r>
              <a:rPr lang="en-IN" dirty="0" smtClean="0"/>
              <a:t> </a:t>
            </a:r>
            <a:r>
              <a:rPr lang="en-IN" dirty="0" err="1"/>
              <a:t>nigricans</a:t>
            </a:r>
            <a:endParaRPr lang="en-IN" dirty="0"/>
          </a:p>
          <a:p>
            <a:r>
              <a:rPr lang="en-IN" dirty="0" smtClean="0"/>
              <a:t>Skin </a:t>
            </a:r>
            <a:r>
              <a:rPr lang="en-IN" dirty="0"/>
              <a:t>tags</a:t>
            </a:r>
          </a:p>
          <a:p>
            <a:r>
              <a:rPr lang="en-IN" dirty="0" smtClean="0"/>
              <a:t>Premature </a:t>
            </a:r>
            <a:r>
              <a:rPr lang="en-IN" dirty="0" err="1"/>
              <a:t>graying</a:t>
            </a:r>
            <a:r>
              <a:rPr lang="en-IN" dirty="0"/>
              <a:t> and balding in smokers</a:t>
            </a:r>
          </a:p>
          <a:p>
            <a:r>
              <a:rPr lang="en-IN" dirty="0" smtClean="0"/>
              <a:t>Ear </a:t>
            </a:r>
            <a:r>
              <a:rPr lang="en-IN" dirty="0"/>
              <a:t>lobe crease</a:t>
            </a:r>
          </a:p>
          <a:p>
            <a:r>
              <a:rPr lang="en-IN" dirty="0" smtClean="0"/>
              <a:t>Nicotine stains</a:t>
            </a:r>
            <a:endParaRPr lang="en-IN" dirty="0"/>
          </a:p>
          <a:p>
            <a:r>
              <a:rPr lang="en-IN" dirty="0" smtClean="0"/>
              <a:t>Central </a:t>
            </a:r>
            <a:r>
              <a:rPr lang="en-IN" dirty="0"/>
              <a:t>obesity-flabs and folds</a:t>
            </a:r>
          </a:p>
          <a:p>
            <a:r>
              <a:rPr lang="en-IN" dirty="0" smtClean="0"/>
              <a:t>Signs </a:t>
            </a:r>
            <a:r>
              <a:rPr lang="en-IN" dirty="0"/>
              <a:t>of peripheral vascular </a:t>
            </a:r>
            <a:r>
              <a:rPr lang="en-IN" dirty="0" smtClean="0"/>
              <a:t>disease (</a:t>
            </a:r>
            <a:r>
              <a:rPr lang="en-IN" dirty="0" err="1" smtClean="0"/>
              <a:t>pulselessness</a:t>
            </a:r>
            <a:r>
              <a:rPr lang="en-IN" dirty="0"/>
              <a:t>, paralysis, </a:t>
            </a:r>
            <a:r>
              <a:rPr lang="en-IN" dirty="0" err="1"/>
              <a:t>paresthesia</a:t>
            </a:r>
            <a:r>
              <a:rPr lang="en-IN" dirty="0"/>
              <a:t>, pain and </a:t>
            </a:r>
            <a:r>
              <a:rPr lang="en-IN" dirty="0" smtClean="0"/>
              <a:t>pallor)</a:t>
            </a:r>
            <a:endParaRPr lang="en-IN" dirty="0"/>
          </a:p>
          <a:p>
            <a:r>
              <a:rPr lang="en-IN" dirty="0" smtClean="0"/>
              <a:t>Gouty </a:t>
            </a:r>
            <a:r>
              <a:rPr lang="en-IN" dirty="0"/>
              <a:t>arthritis</a:t>
            </a:r>
          </a:p>
          <a:p>
            <a:r>
              <a:rPr lang="en-IN" dirty="0" smtClean="0"/>
              <a:t>Rheumatoid </a:t>
            </a:r>
            <a:r>
              <a:rPr lang="en-IN" dirty="0"/>
              <a:t>arthritis</a:t>
            </a:r>
          </a:p>
          <a:p>
            <a:r>
              <a:rPr lang="en-IN" dirty="0" smtClean="0"/>
              <a:t>Psoriasis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3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Xanthomas</a:t>
            </a:r>
            <a:r>
              <a:rPr lang="en-IN" dirty="0"/>
              <a:t> on the Achilles tendon are specific to Familial </a:t>
            </a:r>
            <a:r>
              <a:rPr lang="en-IN" dirty="0" smtClean="0"/>
              <a:t>Hypercholesterolemia.</a:t>
            </a:r>
          </a:p>
          <a:p>
            <a:endParaRPr lang="en-IN" dirty="0"/>
          </a:p>
          <a:p>
            <a:pPr marL="82296" indent="0">
              <a:buNone/>
            </a:pPr>
            <a:endParaRPr lang="en-IN" dirty="0" smtClean="0"/>
          </a:p>
          <a:p>
            <a:r>
              <a:rPr lang="en-IN" dirty="0" err="1"/>
              <a:t>Intertriginous</a:t>
            </a:r>
            <a:r>
              <a:rPr lang="en-IN" dirty="0"/>
              <a:t> </a:t>
            </a:r>
            <a:r>
              <a:rPr lang="en-IN" dirty="0" err="1"/>
              <a:t>xanthomas</a:t>
            </a:r>
            <a:r>
              <a:rPr lang="en-IN" dirty="0"/>
              <a:t> are rare, but if present are pathognomonic</a:t>
            </a:r>
          </a:p>
        </p:txBody>
      </p:sp>
    </p:spTree>
    <p:extLst>
      <p:ext uri="{BB962C8B-B14F-4D97-AF65-F5344CB8AC3E}">
        <p14:creationId xmlns:p14="http://schemas.microsoft.com/office/powerpoint/2010/main" val="5064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no h/o palpitation</a:t>
            </a:r>
            <a:endParaRPr lang="en-IN" dirty="0" smtClean="0"/>
          </a:p>
          <a:p>
            <a:pPr marL="82296" indent="0">
              <a:buNone/>
            </a:pPr>
            <a:r>
              <a:rPr lang="en-US" dirty="0" smtClean="0"/>
              <a:t>no h/o syncope</a:t>
            </a:r>
          </a:p>
          <a:p>
            <a:pPr marL="82296" indent="0">
              <a:buNone/>
            </a:pPr>
            <a:r>
              <a:rPr lang="en-US" dirty="0" smtClean="0"/>
              <a:t>no h/o visual disturbances</a:t>
            </a:r>
          </a:p>
          <a:p>
            <a:pPr marL="82296" indent="0">
              <a:buNone/>
            </a:pPr>
            <a:r>
              <a:rPr lang="en-US" dirty="0" smtClean="0"/>
              <a:t>no h/o any bleeding manifestations  </a:t>
            </a:r>
          </a:p>
          <a:p>
            <a:pPr marL="82296" indent="0">
              <a:buNone/>
            </a:pPr>
            <a:r>
              <a:rPr lang="en-US" dirty="0" smtClean="0"/>
              <a:t>no h/o fever</a:t>
            </a:r>
          </a:p>
          <a:p>
            <a:pPr marL="82296" indent="0">
              <a:buNone/>
            </a:pPr>
            <a:r>
              <a:rPr lang="en-US" dirty="0" smtClean="0"/>
              <a:t>no h/o seizures</a:t>
            </a:r>
          </a:p>
          <a:p>
            <a:pPr marL="82296" indent="0">
              <a:buNone/>
            </a:pPr>
            <a:r>
              <a:rPr lang="en-US" dirty="0" smtClean="0"/>
              <a:t>no h/o abdominal pain </a:t>
            </a:r>
          </a:p>
          <a:p>
            <a:pPr marL="82296" indent="0">
              <a:buNone/>
            </a:pPr>
            <a:r>
              <a:rPr lang="en-US" dirty="0" smtClean="0"/>
              <a:t>no h/o constipation or loose stool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73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988840"/>
            <a:ext cx="7498080" cy="334935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PAST HISTORY</a:t>
            </a:r>
          </a:p>
          <a:p>
            <a:pPr marL="82296" indent="0">
              <a:buNone/>
            </a:pPr>
            <a:r>
              <a:rPr lang="en-US" sz="2800" dirty="0"/>
              <a:t>  </a:t>
            </a:r>
            <a:r>
              <a:rPr lang="en-US" sz="2800" dirty="0" smtClean="0"/>
              <a:t>k/c/o </a:t>
            </a:r>
            <a:r>
              <a:rPr lang="en-US" sz="2800" dirty="0"/>
              <a:t>CAD/DCM diagnosed 1</a:t>
            </a:r>
            <a:r>
              <a:rPr lang="en-US" sz="2800" dirty="0" smtClean="0"/>
              <a:t> </a:t>
            </a:r>
            <a:r>
              <a:rPr lang="en-US" sz="2800" dirty="0"/>
              <a:t>year back ,on regular </a:t>
            </a:r>
            <a:r>
              <a:rPr lang="en-US" sz="2800" dirty="0" smtClean="0"/>
              <a:t>treatment</a:t>
            </a:r>
          </a:p>
          <a:p>
            <a:pPr marL="82296" indent="0">
              <a:buNone/>
            </a:pPr>
            <a:endParaRPr lang="en-US" sz="2800" dirty="0" smtClean="0"/>
          </a:p>
          <a:p>
            <a:pPr marL="82296" indent="0">
              <a:buNone/>
            </a:pPr>
            <a:r>
              <a:rPr lang="en-US" sz="2800" dirty="0" smtClean="0"/>
              <a:t>h/o multiple swellings for which surgery was done but no records were </a:t>
            </a:r>
            <a:r>
              <a:rPr lang="en-US" sz="2800" dirty="0" smtClean="0"/>
              <a:t>available</a:t>
            </a:r>
          </a:p>
          <a:p>
            <a:pPr marL="82296" indent="0">
              <a:buNone/>
            </a:pPr>
            <a:endParaRPr lang="en-US" sz="2800" dirty="0"/>
          </a:p>
          <a:p>
            <a:pPr marL="82296" indent="0">
              <a:buNone/>
            </a:pPr>
            <a:r>
              <a:rPr lang="en-US" sz="2800" dirty="0"/>
              <a:t>Not a known HT/DM/ASTHMA/TB/EPILEPSY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275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Personal history</a:t>
            </a:r>
          </a:p>
          <a:p>
            <a:pPr marL="82296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    </a:t>
            </a:r>
            <a:r>
              <a:rPr lang="en-IN" dirty="0" smtClean="0"/>
              <a:t>Taking mixed diet </a:t>
            </a:r>
          </a:p>
          <a:p>
            <a:pPr marL="82296" indent="0">
              <a:buNone/>
            </a:pPr>
            <a:r>
              <a:rPr lang="en-IN" dirty="0" smtClean="0"/>
              <a:t>    Not a smoker/alcoholic</a:t>
            </a:r>
          </a:p>
          <a:p>
            <a:pPr marL="82296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Family history</a:t>
            </a:r>
          </a:p>
          <a:p>
            <a:pPr marL="82296" indent="0">
              <a:buNone/>
            </a:pPr>
            <a:r>
              <a:rPr lang="en-US" dirty="0" smtClean="0"/>
              <a:t>    No other family members are suffering from CAD or PVD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48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GENERAL EXAMINATION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sz="2800" dirty="0" smtClean="0"/>
              <a:t>Pt. Conscious </a:t>
            </a:r>
          </a:p>
          <a:p>
            <a:pPr marL="82296" indent="0">
              <a:buNone/>
            </a:pPr>
            <a:r>
              <a:rPr lang="en-US" sz="2800" dirty="0" smtClean="0"/>
              <a:t>    Oriented </a:t>
            </a:r>
          </a:p>
          <a:p>
            <a:pPr marL="82296" indent="0">
              <a:buNone/>
            </a:pPr>
            <a:r>
              <a:rPr lang="en-US" sz="2800" dirty="0" smtClean="0"/>
              <a:t>    Afebrile</a:t>
            </a:r>
          </a:p>
          <a:p>
            <a:pPr marL="82296" indent="0">
              <a:buNone/>
            </a:pPr>
            <a:r>
              <a:rPr lang="en-US" sz="2800" dirty="0" smtClean="0"/>
              <a:t>    No Pallor</a:t>
            </a:r>
          </a:p>
          <a:p>
            <a:pPr marL="82296" indent="0">
              <a:buNone/>
            </a:pPr>
            <a:r>
              <a:rPr lang="en-US" sz="2800" dirty="0" smtClean="0"/>
              <a:t>    Not Icteric </a:t>
            </a:r>
          </a:p>
          <a:p>
            <a:pPr marL="82296" indent="0">
              <a:buNone/>
            </a:pPr>
            <a:r>
              <a:rPr lang="en-US" sz="2800" dirty="0" smtClean="0"/>
              <a:t>    </a:t>
            </a:r>
            <a:r>
              <a:rPr lang="en-US" sz="2800" dirty="0" err="1" smtClean="0">
                <a:solidFill>
                  <a:srgbClr val="FF0000"/>
                </a:solidFill>
              </a:rPr>
              <a:t>Arcus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Senilis</a:t>
            </a:r>
            <a:r>
              <a:rPr lang="en-US" sz="2800" dirty="0" smtClean="0">
                <a:solidFill>
                  <a:srgbClr val="FF0000"/>
                </a:solidFill>
              </a:rPr>
              <a:t> +</a:t>
            </a:r>
          </a:p>
          <a:p>
            <a:pPr marL="82296" indent="0">
              <a:buNone/>
            </a:pPr>
            <a:r>
              <a:rPr lang="en-US" sz="2800" dirty="0" smtClean="0"/>
              <a:t>    No Clubbing</a:t>
            </a:r>
          </a:p>
          <a:p>
            <a:pPr marL="82296" indent="0">
              <a:buNone/>
            </a:pPr>
            <a:r>
              <a:rPr lang="en-US" sz="2800" dirty="0" smtClean="0"/>
              <a:t>    Not Cyanosed</a:t>
            </a:r>
          </a:p>
          <a:p>
            <a:pPr marL="82296" indent="0">
              <a:buNone/>
            </a:pPr>
            <a:r>
              <a:rPr lang="en-US" sz="2800" dirty="0" smtClean="0"/>
              <a:t>    No Lymphadenopathy</a:t>
            </a:r>
          </a:p>
          <a:p>
            <a:pPr marL="82296" indent="0">
              <a:buNone/>
            </a:pPr>
            <a:r>
              <a:rPr lang="en-US" sz="2800" dirty="0" smtClean="0"/>
              <a:t>    B/L Minimal Edema Legs</a:t>
            </a:r>
            <a:endParaRPr lang="en-IN" sz="2800" dirty="0"/>
          </a:p>
        </p:txBody>
      </p:sp>
      <p:pic>
        <p:nvPicPr>
          <p:cNvPr id="2050" name="Picture 2" descr="C:\Users\DELL\Desktop\New folder\IMG_20160929_1531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 r="4174"/>
          <a:stretch/>
        </p:blipFill>
        <p:spPr bwMode="auto">
          <a:xfrm>
            <a:off x="5868144" y="1556792"/>
            <a:ext cx="296487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flipV="1">
            <a:off x="6732240" y="2201433"/>
            <a:ext cx="936104" cy="9829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0872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15x5x4 cm </a:t>
            </a:r>
            <a:r>
              <a:rPr lang="en-US" sz="2400" dirty="0" err="1" smtClean="0"/>
              <a:t>pedunculated</a:t>
            </a:r>
            <a:r>
              <a:rPr lang="en-US" sz="2400" dirty="0" smtClean="0"/>
              <a:t> ,</a:t>
            </a:r>
            <a:r>
              <a:rPr lang="en-US" sz="2400" dirty="0" err="1" smtClean="0"/>
              <a:t>multilobulated</a:t>
            </a:r>
            <a:r>
              <a:rPr lang="en-US" sz="2400" dirty="0" smtClean="0"/>
              <a:t> firm mass with base attached over left shoulder region </a:t>
            </a:r>
          </a:p>
          <a:p>
            <a:r>
              <a:rPr lang="en-US" sz="2400" dirty="0" smtClean="0"/>
              <a:t>10x5x4 </a:t>
            </a:r>
            <a:r>
              <a:rPr lang="en-US" sz="2400" dirty="0"/>
              <a:t>cm </a:t>
            </a:r>
            <a:r>
              <a:rPr lang="en-US" sz="2400" dirty="0" err="1"/>
              <a:t>pedunculated</a:t>
            </a:r>
            <a:r>
              <a:rPr lang="en-US" sz="2400" dirty="0"/>
              <a:t> ,</a:t>
            </a:r>
            <a:r>
              <a:rPr lang="en-US" sz="2400" dirty="0" err="1"/>
              <a:t>multilobulated</a:t>
            </a:r>
            <a:r>
              <a:rPr lang="en-US" sz="2400" dirty="0"/>
              <a:t> </a:t>
            </a:r>
            <a:r>
              <a:rPr lang="en-US" sz="2400" dirty="0" smtClean="0"/>
              <a:t>,firm mass over right shoulder</a:t>
            </a:r>
          </a:p>
          <a:p>
            <a:r>
              <a:rPr lang="en-US" sz="2400" dirty="0" smtClean="0"/>
              <a:t>10x8x4 cm firm </a:t>
            </a:r>
            <a:r>
              <a:rPr lang="en-US" sz="2400" dirty="0" err="1" smtClean="0"/>
              <a:t>multilobulated</a:t>
            </a:r>
            <a:r>
              <a:rPr lang="en-US" sz="2400" dirty="0" smtClean="0"/>
              <a:t> lesion over lateral aspect of </a:t>
            </a:r>
            <a:r>
              <a:rPr lang="en-US" sz="2400" dirty="0" err="1" smtClean="0"/>
              <a:t>b/l</a:t>
            </a:r>
            <a:r>
              <a:rPr lang="en-US" sz="2400" dirty="0" smtClean="0"/>
              <a:t> thigh</a:t>
            </a:r>
          </a:p>
          <a:p>
            <a:r>
              <a:rPr lang="en-US" sz="2400" dirty="0" smtClean="0"/>
              <a:t>3x3x2 cm </a:t>
            </a:r>
            <a:r>
              <a:rPr lang="en-IN" sz="2400" dirty="0" smtClean="0"/>
              <a:t> </a:t>
            </a:r>
            <a:r>
              <a:rPr lang="en-IN" sz="2400" dirty="0"/>
              <a:t>firm </a:t>
            </a:r>
            <a:r>
              <a:rPr lang="en-IN" sz="2400" dirty="0" err="1"/>
              <a:t>multilobulated</a:t>
            </a:r>
            <a:r>
              <a:rPr lang="en-IN" sz="2400" dirty="0"/>
              <a:t> lesion </a:t>
            </a:r>
            <a:r>
              <a:rPr lang="en-IN" sz="2400" dirty="0" smtClean="0"/>
              <a:t>over extensor aspect of </a:t>
            </a:r>
            <a:r>
              <a:rPr lang="en-IN" sz="2400" dirty="0" err="1" smtClean="0"/>
              <a:t>b/l</a:t>
            </a:r>
            <a:r>
              <a:rPr lang="en-IN" sz="2400" dirty="0" smtClean="0"/>
              <a:t> elbow</a:t>
            </a:r>
          </a:p>
          <a:p>
            <a:r>
              <a:rPr lang="en-US" sz="2400" dirty="0" smtClean="0"/>
              <a:t>Multiple firm swellings present over extensor aspect of both hand </a:t>
            </a:r>
            <a:r>
              <a:rPr lang="en-US" sz="2400" dirty="0" smtClean="0"/>
              <a:t>and over </a:t>
            </a:r>
            <a:r>
              <a:rPr lang="en-US" sz="2400" dirty="0" err="1" smtClean="0"/>
              <a:t>tendo</a:t>
            </a:r>
            <a:r>
              <a:rPr lang="en-US" sz="2400" dirty="0" smtClean="0"/>
              <a:t> </a:t>
            </a:r>
            <a:r>
              <a:rPr lang="en-US" sz="2400" dirty="0" err="1" smtClean="0"/>
              <a:t>achilis</a:t>
            </a:r>
            <a:r>
              <a:rPr lang="en-US" sz="2400" dirty="0" smtClean="0"/>
              <a:t> &amp; </a:t>
            </a:r>
            <a:r>
              <a:rPr lang="en-US" sz="2400" dirty="0" smtClean="0"/>
              <a:t>dorsal aspect of both foot</a:t>
            </a:r>
            <a:endParaRPr lang="en-IN" sz="2400" dirty="0" smtClean="0"/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0033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ARCUS SENILIS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DELL\Desktop\New folder\x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/>
          <a:stretch/>
        </p:blipFill>
        <p:spPr bwMode="auto">
          <a:xfrm>
            <a:off x="1482436" y="1422229"/>
            <a:ext cx="74100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945</Words>
  <Application>Microsoft Office PowerPoint</Application>
  <PresentationFormat>On-screen Show (4:3)</PresentationFormat>
  <Paragraphs>209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AN INTERSTING CASE OF HYPERLIPIDEMIA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GENERAL EXAMINATION</vt:lpstr>
      <vt:lpstr>PowerPoint Presentation</vt:lpstr>
      <vt:lpstr>            ARCUS SENILIS</vt:lpstr>
      <vt:lpstr>XANTHOMAS IN TENDO ACHILIS AND FOOT</vt:lpstr>
      <vt:lpstr>XANTHOMAS IN KNUCKLES</vt:lpstr>
      <vt:lpstr>PowerPoint Presentation</vt:lpstr>
      <vt:lpstr>     TUBEROUS XANTHOMA</vt:lpstr>
      <vt:lpstr>  XANTHOMA IN OLECRANAN</vt:lpstr>
      <vt:lpstr>PowerPoint Presentation</vt:lpstr>
      <vt:lpstr>PowerPoint Presentation</vt:lpstr>
      <vt:lpstr>PowerPoint Presentation</vt:lpstr>
      <vt:lpstr>      INVESTIGATIONS</vt:lpstr>
      <vt:lpstr>    LIVER FUNCTION TEST </vt:lpstr>
      <vt:lpstr>       FASTING LIPID PROFILE</vt:lpstr>
      <vt:lpstr>       FASTING LIPID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HISTOPATHOLOGICAL EXAMINATION </vt:lpstr>
      <vt:lpstr>PowerPoint Presentation</vt:lpstr>
      <vt:lpstr>           TREATMENT</vt:lpstr>
      <vt:lpstr>                THANK U</vt:lpstr>
      <vt:lpstr>Clinical markers of atherosclerosis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HYPERCHOLESTROLEMIA</dc:title>
  <dc:creator>DELL</dc:creator>
  <cp:lastModifiedBy>DELL</cp:lastModifiedBy>
  <cp:revision>96</cp:revision>
  <dcterms:created xsi:type="dcterms:W3CDTF">2016-10-08T14:58:02Z</dcterms:created>
  <dcterms:modified xsi:type="dcterms:W3CDTF">2016-10-18T20:03:46Z</dcterms:modified>
</cp:coreProperties>
</file>