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1" r:id="rId2"/>
    <p:sldId id="272" r:id="rId3"/>
    <p:sldId id="257" r:id="rId4"/>
    <p:sldId id="259" r:id="rId5"/>
    <p:sldId id="258" r:id="rId6"/>
    <p:sldId id="261" r:id="rId7"/>
    <p:sldId id="262" r:id="rId8"/>
    <p:sldId id="263" r:id="rId9"/>
    <p:sldId id="276" r:id="rId10"/>
    <p:sldId id="264" r:id="rId11"/>
    <p:sldId id="267" r:id="rId12"/>
    <p:sldId id="265" r:id="rId13"/>
    <p:sldId id="268" r:id="rId14"/>
    <p:sldId id="277" r:id="rId15"/>
    <p:sldId id="270" r:id="rId16"/>
    <p:sldId id="269" r:id="rId17"/>
    <p:sldId id="274" r:id="rId18"/>
    <p:sldId id="279" r:id="rId19"/>
    <p:sldId id="27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upa" initials="K" lastIdx="1" clrIdx="0">
    <p:extLst>
      <p:ext uri="{19B8F6BF-5375-455C-9EA6-DF929625EA0E}">
        <p15:presenceInfo xmlns:p15="http://schemas.microsoft.com/office/powerpoint/2012/main" userId="9c12e647b275c1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53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1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1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9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9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732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51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4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9F31-14FF-4D23-81E8-10A8256F0D33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CD221E-BB76-4C03-9623-8E8C414C04D6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2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4F23-8441-492A-9165-C25E765A3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8F115-70C7-43D0-B2AE-723DF4859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320EB-FD2C-4CD2-A101-CDFF89D0A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" y="0"/>
            <a:ext cx="12120978" cy="67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7480-DAA0-46E8-AA95-D6AB9DA0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investigations: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E184-870F-4EE0-A084-1811A69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802" y="1997977"/>
            <a:ext cx="9603275" cy="345061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CBC : Hb-15.9g%, TC-7800cells/mm3, platelet- 2.5 lakhs</a:t>
            </a:r>
          </a:p>
          <a:p>
            <a:r>
              <a:rPr lang="en-US" sz="2800" dirty="0"/>
              <a:t>RFT- Urea – 26mg%,creatinine-1.0mg%</a:t>
            </a:r>
          </a:p>
          <a:p>
            <a:r>
              <a:rPr lang="en-US" sz="2800" dirty="0"/>
              <a:t>RBS ;95 mg/</a:t>
            </a:r>
            <a:r>
              <a:rPr lang="en-US" sz="2800" dirty="0" err="1"/>
              <a:t>gl</a:t>
            </a:r>
            <a:endParaRPr lang="en-US" sz="2800" dirty="0"/>
          </a:p>
          <a:p>
            <a:r>
              <a:rPr lang="en-US" sz="2800" dirty="0"/>
              <a:t>ELECTROLYTES:  Sodium : 135 </a:t>
            </a:r>
            <a:r>
              <a:rPr lang="en-US" sz="2800" dirty="0" err="1"/>
              <a:t>meq</a:t>
            </a:r>
            <a:r>
              <a:rPr lang="en-US" sz="2800" dirty="0"/>
              <a:t>/l   Potassium : 4.5 </a:t>
            </a:r>
            <a:r>
              <a:rPr lang="en-US" sz="2800" dirty="0" err="1"/>
              <a:t>meq</a:t>
            </a:r>
            <a:r>
              <a:rPr lang="en-US" sz="2800" dirty="0"/>
              <a:t>/l</a:t>
            </a:r>
          </a:p>
          <a:p>
            <a:r>
              <a:rPr lang="en-US" sz="2800" dirty="0"/>
              <a:t>CPK:52 microgram/l</a:t>
            </a:r>
          </a:p>
          <a:p>
            <a:r>
              <a:rPr lang="en-US" sz="2800" dirty="0"/>
              <a:t>FASTING LIPID PROFILE; CHOLESTROL;185 mg/dl. TRIGLYCERIDES:135 mg/dl. HDL ;50 mg/dl. LDL;90 mg/dl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306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AE2F-2F71-475E-89E6-52F9F781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BAF3D-D4BC-46AB-BBA1-F4532FCD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Urine pigments –Nil</a:t>
            </a:r>
          </a:p>
          <a:p>
            <a:r>
              <a:rPr lang="en-US" sz="2800" dirty="0"/>
              <a:t>VCTC – NR</a:t>
            </a:r>
          </a:p>
          <a:p>
            <a:r>
              <a:rPr lang="en-US" sz="2800" dirty="0"/>
              <a:t>VIRAL MARKERS -  NEGATIVE</a:t>
            </a:r>
          </a:p>
          <a:p>
            <a:r>
              <a:rPr lang="en-US" sz="2800" dirty="0"/>
              <a:t>ECHO  - EF-62% ; No RWMA; No thrombus ; no pericardial effusion, regular rhythm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6950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B5CA-F673-45A2-B040-7EACA200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BRAIN:</a:t>
            </a:r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A0595E1-975C-47E2-A22C-B5115F486F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18956" r="1333" b="13079"/>
          <a:stretch/>
        </p:blipFill>
        <p:spPr>
          <a:xfrm>
            <a:off x="8124389" y="1129513"/>
            <a:ext cx="2791171" cy="38242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26DDF-28F1-40FF-A29E-7C4138B28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HYPODENSITY NOTED IN LEFT CAPSULOGANGLIONIC REGION SUGGESTIVE OF ACUTE INFARCT.</a:t>
            </a:r>
          </a:p>
          <a:p>
            <a:r>
              <a:rPr lang="en-US" dirty="0"/>
              <a:t>ATROPHIC CHANGES NOTED IN BILATERAL FRONTOPARIETAL REGIONS.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444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5B35D4-5BD0-46BA-B5D3-554E9CAF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3" y="3237000"/>
            <a:ext cx="9603275" cy="1049235"/>
          </a:xfrm>
        </p:spPr>
        <p:txBody>
          <a:bodyPr>
            <a:noAutofit/>
          </a:bodyPr>
          <a:lstStyle/>
          <a:p>
            <a:r>
              <a:rPr lang="en-US" sz="2000" dirty="0"/>
              <a:t>HYPODENSITY NOTED IN LEFT CAPSULOGANGLIONIC</a:t>
            </a:r>
            <a:br>
              <a:rPr lang="en-US" sz="2000" dirty="0"/>
            </a:br>
            <a:r>
              <a:rPr lang="en-US" sz="2000" dirty="0"/>
              <a:t> REGION SUGGESTIVE OF ACUTE INFARCT.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ATROPHIC CHANGES NOTED IN BILATERAL </a:t>
            </a:r>
            <a:br>
              <a:rPr lang="en-US" sz="2000" dirty="0"/>
            </a:br>
            <a:r>
              <a:rPr lang="en-US" sz="2000" dirty="0"/>
              <a:t>FRONTOPARIETAL REGIONS.</a:t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29F935-28BB-4E14-9E0F-C7119C2FE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28618" r="8824" b="13379"/>
          <a:stretch/>
        </p:blipFill>
        <p:spPr>
          <a:xfrm>
            <a:off x="7459398" y="532660"/>
            <a:ext cx="3595456" cy="5140172"/>
          </a:xfrm>
        </p:spPr>
      </p:pic>
    </p:spTree>
    <p:extLst>
      <p:ext uri="{BB962C8B-B14F-4D97-AF65-F5344CB8AC3E}">
        <p14:creationId xmlns:p14="http://schemas.microsoft.com/office/powerpoint/2010/main" val="339995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EA96-AB31-4EA3-B850-DF8538BC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NEUROLOGY OPINION;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4415-A721-49DA-95A7-D55C2ADCE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DIAGNOSIS:CVA / RIGHT HEMPARESIS.</a:t>
            </a:r>
          </a:p>
          <a:p>
            <a:r>
              <a:rPr lang="en-US" dirty="0"/>
              <a:t>ADVICE:</a:t>
            </a:r>
          </a:p>
          <a:p>
            <a:r>
              <a:rPr lang="en-US" dirty="0"/>
              <a:t>T.ASPIRIN 150 MG 1-0-0</a:t>
            </a:r>
          </a:p>
          <a:p>
            <a:r>
              <a:rPr lang="en-US" dirty="0"/>
              <a:t>T,ATORVOSTATIN 10MG 0-0-4</a:t>
            </a:r>
          </a:p>
          <a:p>
            <a:r>
              <a:rPr lang="en-US" dirty="0"/>
              <a:t>MRI BRAIN WITH MRA AND MRV</a:t>
            </a:r>
          </a:p>
          <a:p>
            <a:r>
              <a:rPr lang="en-US" dirty="0"/>
              <a:t>LIPID PROFILE AND ECHO.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03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5563-D372-46C4-B1AF-1E250B56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7532-2454-46E3-B222-4AA31196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CV doppler done</a:t>
            </a:r>
          </a:p>
          <a:p>
            <a:r>
              <a:rPr lang="en-US" dirty="0"/>
              <a:t>Normal phasic flow</a:t>
            </a:r>
          </a:p>
          <a:p>
            <a:r>
              <a:rPr lang="en-US" dirty="0"/>
              <a:t>No stenosis</a:t>
            </a:r>
          </a:p>
          <a:p>
            <a:r>
              <a:rPr lang="en-US" dirty="0"/>
              <a:t>No plaques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448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AB62-5579-485A-A439-D3858ADE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DB74-639E-491E-A1D0-B3E7C5EB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was treated with anti platelets &amp; statins</a:t>
            </a:r>
          </a:p>
          <a:p>
            <a:r>
              <a:rPr lang="en-US" dirty="0"/>
              <a:t>Physiotherapy given</a:t>
            </a:r>
          </a:p>
          <a:p>
            <a:r>
              <a:rPr lang="en-US" dirty="0"/>
              <a:t>The weakness was static and the power didn’t improve till discharge</a:t>
            </a:r>
          </a:p>
          <a:p>
            <a:r>
              <a:rPr lang="en-US" dirty="0"/>
              <a:t>No sensory or autonomic disturbances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38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79EC-A5D9-4FE8-A84A-BF4AA541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3D06-3631-4F48-826E-AF370674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8576"/>
            <a:ext cx="9603275" cy="5217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DD for weakness following electrical injury</a:t>
            </a:r>
          </a:p>
          <a:p>
            <a:endParaRPr lang="en-US" sz="2400" dirty="0"/>
          </a:p>
          <a:p>
            <a:r>
              <a:rPr lang="en-US" sz="2400" dirty="0"/>
              <a:t>DEHYDRATION</a:t>
            </a:r>
          </a:p>
          <a:p>
            <a:r>
              <a:rPr lang="en-US" sz="2400" dirty="0"/>
              <a:t>CERBRAL HYPOPERFUSION</a:t>
            </a:r>
          </a:p>
          <a:p>
            <a:r>
              <a:rPr lang="en-US" sz="2400" dirty="0"/>
              <a:t>ARRHYTHMIA</a:t>
            </a:r>
          </a:p>
          <a:p>
            <a:r>
              <a:rPr lang="en-US" sz="2400" dirty="0"/>
              <a:t>ELECTROLYTE IMBALANCE</a:t>
            </a:r>
          </a:p>
          <a:p>
            <a:r>
              <a:rPr lang="en-US" sz="2400" dirty="0"/>
              <a:t>RHABDOMYOLYSIS</a:t>
            </a:r>
          </a:p>
          <a:p>
            <a:r>
              <a:rPr lang="en-US" sz="2400" dirty="0"/>
              <a:t>HYPOXIC ENCEPHALOPATHY</a:t>
            </a:r>
          </a:p>
          <a:p>
            <a:r>
              <a:rPr lang="en-IN" sz="2400" dirty="0"/>
              <a:t>KERAUNOPARALYSIS</a:t>
            </a:r>
          </a:p>
          <a:p>
            <a:r>
              <a:rPr lang="en-IN" sz="2400" dirty="0"/>
              <a:t>VASCULAR INSULTS</a:t>
            </a:r>
          </a:p>
        </p:txBody>
      </p:sp>
    </p:spTree>
    <p:extLst>
      <p:ext uri="{BB962C8B-B14F-4D97-AF65-F5344CB8AC3E}">
        <p14:creationId xmlns:p14="http://schemas.microsoft.com/office/powerpoint/2010/main" val="168200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2AEA-2097-4BC0-BA35-7BF8279A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Final diagnosis: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F1B4-E22C-462F-BD6B-560D3692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ACUTE ISCHAEMIC STROKE; RIGHT HEMIPARESIS POSSIBLY CAUSED OR TRIGGERED BY ELECTROCUTION.</a:t>
            </a:r>
          </a:p>
          <a:p>
            <a:endParaRPr lang="en-IN" dirty="0"/>
          </a:p>
          <a:p>
            <a:r>
              <a:rPr lang="en-IN" sz="3600" dirty="0"/>
              <a:t>AIM OF THE PRESENTATION:</a:t>
            </a:r>
          </a:p>
          <a:p>
            <a:pPr marL="0" indent="0">
              <a:buNone/>
            </a:pPr>
            <a:r>
              <a:rPr lang="en-IN" dirty="0"/>
              <a:t>TO DISCUSS VARIOUS NEURONAL INJURIES CAUSED BY ELECTROCUTION.</a:t>
            </a:r>
          </a:p>
        </p:txBody>
      </p:sp>
    </p:spTree>
    <p:extLst>
      <p:ext uri="{BB962C8B-B14F-4D97-AF65-F5344CB8AC3E}">
        <p14:creationId xmlns:p14="http://schemas.microsoft.com/office/powerpoint/2010/main" val="338603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66B4-D486-4349-B436-AE198583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reads: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F7076C-B06F-4AEC-9FD6-6A1AE74E81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5" y="2011363"/>
            <a:ext cx="4931992" cy="3448050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3CA903-E91E-4AB1-B432-4597083BB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086999"/>
            <a:ext cx="4645025" cy="3303128"/>
          </a:xfrm>
        </p:spPr>
      </p:pic>
    </p:spTree>
    <p:extLst>
      <p:ext uri="{BB962C8B-B14F-4D97-AF65-F5344CB8AC3E}">
        <p14:creationId xmlns:p14="http://schemas.microsoft.com/office/powerpoint/2010/main" val="201556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5AD0-779E-4924-9CFB-D9306C17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i="1" dirty="0"/>
              <a:t>“THE SHOCKED BRAIN”</a:t>
            </a:r>
            <a:endParaRPr lang="en-IN" sz="5400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3B858-5C65-452E-9E3B-A09F8E212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/>
        </p:blipFill>
        <p:spPr>
          <a:xfrm>
            <a:off x="440884" y="1853754"/>
            <a:ext cx="4583877" cy="41997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BB4D5-832B-4117-9470-CBFB66DEA526}"/>
              </a:ext>
            </a:extLst>
          </p:cNvPr>
          <p:cNvSpPr txBox="1"/>
          <p:nvPr/>
        </p:nvSpPr>
        <p:spPr>
          <a:xfrm>
            <a:off x="6578353" y="4572000"/>
            <a:ext cx="4785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PRESENTOR – M.ARAVIND KUMAR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58913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4B54-33FD-417B-AA9E-05E5C85E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02" y="4435486"/>
            <a:ext cx="9603275" cy="1049235"/>
          </a:xfrm>
        </p:spPr>
        <p:txBody>
          <a:bodyPr>
            <a:noAutofit/>
          </a:bodyPr>
          <a:lstStyle/>
          <a:p>
            <a:pPr algn="r"/>
            <a:r>
              <a:rPr lang="en-US" sz="8800" dirty="0"/>
              <a:t>THANK YOU</a:t>
            </a: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val="397853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14B8-1CAD-49F4-BFEA-BB4F9B5E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79395"/>
            <a:ext cx="10131425" cy="531180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PRESENTATION BY I MU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CHIEF</a:t>
            </a:r>
          </a:p>
          <a:p>
            <a:r>
              <a:rPr lang="en-US" sz="2800" dirty="0"/>
              <a:t>DR.M.NATARAJAN M.D</a:t>
            </a:r>
          </a:p>
          <a:p>
            <a:pPr marL="0" indent="0">
              <a:buNone/>
            </a:pPr>
            <a:r>
              <a:rPr lang="en-US" sz="2800" dirty="0"/>
              <a:t>ASSISTANT PROFESSORS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DR.P.SHRIDHARAN M.D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DR.D.VASANTHA KALYANI M.D,DCP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DR.M.SURESH KUMAR M.D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46551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C0FA-E16B-41A6-9A87-88C57DBF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63984"/>
            <a:ext cx="9603275" cy="5102361"/>
          </a:xfrm>
        </p:spPr>
        <p:txBody>
          <a:bodyPr/>
          <a:lstStyle/>
          <a:p>
            <a:r>
              <a:rPr lang="en-US" dirty="0"/>
              <a:t>A 45 year old male, smoker &amp; alcoholic , came to our GH with complaints of weakness of right upper limb and right lower limb.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Patient was apparently normal before 6 hours from admission, got up from bed went to his farm ; tried to switch on motor pump to irrigate the </a:t>
            </a:r>
            <a:r>
              <a:rPr lang="en-US" dirty="0" err="1"/>
              <a:t>fields;felt</a:t>
            </a:r>
            <a:r>
              <a:rPr lang="en-US" dirty="0"/>
              <a:t> shock like sensation radiating to his entire </a:t>
            </a:r>
            <a:r>
              <a:rPr lang="en-US" dirty="0" err="1"/>
              <a:t>body;immediately</a:t>
            </a:r>
            <a:r>
              <a:rPr lang="en-US" dirty="0"/>
              <a:t> withdrew his hand; went back home ;sat on a chair; AFTER 20 MINUTES ; started to have breakfast;  He was unable to pick up food  from his </a:t>
            </a:r>
            <a:r>
              <a:rPr lang="en-US" dirty="0" err="1"/>
              <a:t>plate.Tried</a:t>
            </a:r>
            <a:r>
              <a:rPr lang="en-US" dirty="0"/>
              <a:t> getting up from chair ;would have fell down unless his son would have not come to his rescue. The patient was brought to hospital immediately following this incident.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1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C7FE-849B-4BA8-B4F9-7B118E21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66800"/>
            <a:ext cx="9603275" cy="48158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H/O weakness of right upper &amp; lower limb (distal&gt;proximal)sudden </a:t>
            </a:r>
            <a:r>
              <a:rPr lang="en-US" dirty="0" err="1"/>
              <a:t>onset,static</a:t>
            </a:r>
            <a:r>
              <a:rPr lang="en-US" dirty="0"/>
              <a:t> since the event </a:t>
            </a:r>
          </a:p>
          <a:p>
            <a:r>
              <a:rPr lang="en-US" dirty="0"/>
              <a:t>No h/o deviation of angle of mouth</a:t>
            </a:r>
          </a:p>
          <a:p>
            <a:r>
              <a:rPr lang="en-US" dirty="0" err="1"/>
              <a:t>Pt.denies</a:t>
            </a:r>
            <a:r>
              <a:rPr lang="en-US" dirty="0"/>
              <a:t> h/o fall</a:t>
            </a:r>
          </a:p>
          <a:p>
            <a:r>
              <a:rPr lang="en-US" dirty="0"/>
              <a:t>No h/o numbness/tingling sensation</a:t>
            </a:r>
          </a:p>
          <a:p>
            <a:r>
              <a:rPr lang="en-US" dirty="0"/>
              <a:t>No h/o double vision</a:t>
            </a:r>
          </a:p>
          <a:p>
            <a:r>
              <a:rPr lang="en-US" dirty="0"/>
              <a:t>No headache/vomiting</a:t>
            </a:r>
          </a:p>
          <a:p>
            <a:r>
              <a:rPr lang="en-US" dirty="0"/>
              <a:t>No h/o light headedness</a:t>
            </a:r>
          </a:p>
          <a:p>
            <a:r>
              <a:rPr lang="en-IN" dirty="0"/>
              <a:t>No h/o chest </a:t>
            </a:r>
            <a:r>
              <a:rPr lang="en-IN" dirty="0" err="1"/>
              <a:t>pain,palpitation,breathlessness</a:t>
            </a:r>
            <a:endParaRPr lang="en-IN" dirty="0"/>
          </a:p>
          <a:p>
            <a:r>
              <a:rPr lang="en-IN" dirty="0"/>
              <a:t>No h/o muscle cramps</a:t>
            </a:r>
          </a:p>
          <a:p>
            <a:r>
              <a:rPr lang="en-US" dirty="0"/>
              <a:t>No h/o </a:t>
            </a:r>
            <a:r>
              <a:rPr lang="en-US" dirty="0" err="1"/>
              <a:t>discoloured</a:t>
            </a:r>
            <a:r>
              <a:rPr lang="en-US" dirty="0"/>
              <a:t> urine</a:t>
            </a:r>
          </a:p>
          <a:p>
            <a:r>
              <a:rPr lang="en-US" dirty="0"/>
              <a:t>No h/o neck pain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662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0165-5394-4BF3-8715-56C61B3A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65760"/>
            <a:ext cx="9603275" cy="5100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Past history </a:t>
            </a:r>
          </a:p>
          <a:p>
            <a:r>
              <a:rPr lang="en-US" dirty="0"/>
              <a:t>Not a k/c/o DM/HTN/CAD/BA/Epilepsy</a:t>
            </a:r>
          </a:p>
          <a:p>
            <a:r>
              <a:rPr lang="en-US" dirty="0"/>
              <a:t>No h/o previous similar episodes in the past</a:t>
            </a:r>
          </a:p>
          <a:p>
            <a:pPr marL="0" indent="0">
              <a:buNone/>
            </a:pPr>
            <a:r>
              <a:rPr lang="en-IN" dirty="0"/>
              <a:t>Personal history</a:t>
            </a:r>
          </a:p>
          <a:p>
            <a:r>
              <a:rPr lang="en-IN" dirty="0"/>
              <a:t>Chronic smoker (S.I-200)</a:t>
            </a:r>
          </a:p>
          <a:p>
            <a:r>
              <a:rPr lang="en-IN" dirty="0"/>
              <a:t>Chronic alcoholic ( 90ml/day)</a:t>
            </a:r>
          </a:p>
          <a:p>
            <a:r>
              <a:rPr lang="en-IN" dirty="0"/>
              <a:t>No other substance abuse</a:t>
            </a:r>
          </a:p>
          <a:p>
            <a:r>
              <a:rPr lang="en-IN" dirty="0"/>
              <a:t>Mixed diet</a:t>
            </a:r>
          </a:p>
          <a:p>
            <a:r>
              <a:rPr lang="en-IN" dirty="0"/>
              <a:t>Bowel &amp; bladder habits normal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309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88D6-AD36-4B6F-9FEF-1DAD966AF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49580"/>
            <a:ext cx="9603275" cy="50167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O/E </a:t>
            </a:r>
            <a:r>
              <a:rPr lang="en-US" dirty="0" err="1"/>
              <a:t>pt.conscious</a:t>
            </a:r>
            <a:r>
              <a:rPr lang="en-US" dirty="0"/>
              <a:t> , oriented ,  grade 2 clubbing +</a:t>
            </a:r>
            <a:r>
              <a:rPr lang="en-IN" dirty="0"/>
              <a:t> , no pallor, no pedal </a:t>
            </a:r>
            <a:r>
              <a:rPr lang="en-IN" dirty="0" err="1"/>
              <a:t>edema</a:t>
            </a:r>
            <a:r>
              <a:rPr lang="en-IN" dirty="0"/>
              <a:t> , no cyanosis,</a:t>
            </a:r>
          </a:p>
          <a:p>
            <a:pPr marL="0" indent="0">
              <a:buNone/>
            </a:pPr>
            <a:r>
              <a:rPr lang="en-IN" dirty="0"/>
              <a:t>No generalised lymphadenopathy</a:t>
            </a:r>
          </a:p>
          <a:p>
            <a:pPr marL="0" indent="0">
              <a:buNone/>
            </a:pPr>
            <a:r>
              <a:rPr lang="en-IN" dirty="0"/>
              <a:t>No entry/exit wound</a:t>
            </a:r>
          </a:p>
          <a:p>
            <a:r>
              <a:rPr lang="en-IN" dirty="0"/>
              <a:t>Vitals</a:t>
            </a:r>
          </a:p>
          <a:p>
            <a:pPr marL="0" indent="0">
              <a:buNone/>
            </a:pPr>
            <a:r>
              <a:rPr lang="en-IN" dirty="0"/>
              <a:t>BP-130/80 mm Hg measured in left upper limb</a:t>
            </a:r>
          </a:p>
          <a:p>
            <a:pPr marL="0" indent="0">
              <a:buNone/>
            </a:pPr>
            <a:r>
              <a:rPr lang="en-IN" dirty="0"/>
              <a:t>PR- 88/</a:t>
            </a:r>
            <a:r>
              <a:rPr lang="en-IN" dirty="0" err="1"/>
              <a:t>min,regular</a:t>
            </a:r>
            <a:r>
              <a:rPr lang="en-IN" dirty="0"/>
              <a:t> in rhythm</a:t>
            </a:r>
          </a:p>
          <a:p>
            <a:pPr marL="0" indent="0">
              <a:buNone/>
            </a:pPr>
            <a:r>
              <a:rPr lang="en-IN" dirty="0"/>
              <a:t>SpO2- 100% 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6438-49AA-4CD8-AE16-FB1D2200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1460"/>
            <a:ext cx="9603275" cy="5214885"/>
          </a:xfrm>
        </p:spPr>
        <p:txBody>
          <a:bodyPr/>
          <a:lstStyle/>
          <a:p>
            <a:r>
              <a:rPr lang="en-US" dirty="0"/>
              <a:t>Systemic examination</a:t>
            </a:r>
          </a:p>
          <a:p>
            <a:pPr marL="0" indent="0">
              <a:buNone/>
            </a:pPr>
            <a:r>
              <a:rPr lang="en-US" dirty="0"/>
              <a:t>CVS-S1S2 +</a:t>
            </a:r>
          </a:p>
          <a:p>
            <a:pPr marL="0" indent="0">
              <a:buNone/>
            </a:pPr>
            <a:r>
              <a:rPr lang="en-US" dirty="0"/>
              <a:t>RS – BAE+, NVBS+</a:t>
            </a:r>
          </a:p>
          <a:p>
            <a:pPr marL="0" indent="0">
              <a:buNone/>
            </a:pPr>
            <a:r>
              <a:rPr lang="en-US" dirty="0"/>
              <a:t>P/A – Soft, not tender, no organomegaly</a:t>
            </a:r>
          </a:p>
          <a:p>
            <a:pPr marL="0" indent="0">
              <a:buNone/>
            </a:pPr>
            <a:r>
              <a:rPr lang="en-US" dirty="0"/>
              <a:t>CNS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1D941E-8025-41B0-B0A9-06072E1DF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93913"/>
              </p:ext>
            </p:extLst>
          </p:nvPr>
        </p:nvGraphicFramePr>
        <p:xfrm>
          <a:off x="1719580" y="2858902"/>
          <a:ext cx="8240103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653">
                  <a:extLst>
                    <a:ext uri="{9D8B030D-6E8A-4147-A177-3AD203B41FA5}">
                      <a16:colId xmlns:a16="http://schemas.microsoft.com/office/drawing/2014/main" val="2179191549"/>
                    </a:ext>
                  </a:extLst>
                </a:gridCol>
                <a:gridCol w="3247771">
                  <a:extLst>
                    <a:ext uri="{9D8B030D-6E8A-4147-A177-3AD203B41FA5}">
                      <a16:colId xmlns:a16="http://schemas.microsoft.com/office/drawing/2014/main" val="311634164"/>
                    </a:ext>
                  </a:extLst>
                </a:gridCol>
                <a:gridCol w="3027679">
                  <a:extLst>
                    <a:ext uri="{9D8B030D-6E8A-4147-A177-3AD203B41FA5}">
                      <a16:colId xmlns:a16="http://schemas.microsoft.com/office/drawing/2014/main" val="3622811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Right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Bulk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 – forearm -14cm; arm- 25cm</a:t>
                      </a:r>
                    </a:p>
                    <a:p>
                      <a:r>
                        <a:rPr lang="en-US" dirty="0"/>
                        <a:t>LL – leg- 32cm; thigh- 56cm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UL- forearm- 15cm; arm- 27cm</a:t>
                      </a:r>
                    </a:p>
                    <a:p>
                      <a:r>
                        <a:rPr lang="en-US" dirty="0"/>
                        <a:t>LL- leg-34cm, thigh- 56cm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9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 &amp; LL- Hypertonia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UL&amp;LL- Normal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UL-3/5</a:t>
                      </a:r>
                    </a:p>
                    <a:p>
                      <a:r>
                        <a:rPr lang="en-US" dirty="0"/>
                        <a:t>LL- 2/5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UL&amp;LL – 5/5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5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Reflexes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+++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+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62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1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56E1-AD85-444D-ABC0-4DF21D2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EAE8-8E67-4917-AE08-B46E3CBBA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CRANIAL NERVE EXAMINATION; Normal</a:t>
            </a:r>
          </a:p>
          <a:p>
            <a:r>
              <a:rPr lang="en-US" dirty="0"/>
              <a:t>SENSORY SYSTEM EXAMINATION; Normal</a:t>
            </a:r>
          </a:p>
          <a:p>
            <a:r>
              <a:rPr lang="en-US" dirty="0"/>
              <a:t>No cerebellar signs.</a:t>
            </a:r>
          </a:p>
          <a:p>
            <a:r>
              <a:rPr lang="en-US" dirty="0"/>
              <a:t>NO CAROTID BRUIT</a:t>
            </a:r>
          </a:p>
          <a:p>
            <a:r>
              <a:rPr lang="en-US" dirty="0"/>
              <a:t>NO NECK MUSCLE STIFFNESS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07714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</TotalTime>
  <Words>754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Gallery</vt:lpstr>
      <vt:lpstr>PowerPoint Presentation</vt:lpstr>
      <vt:lpstr>“THE SHOCKED BRAIN”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investigations:</vt:lpstr>
      <vt:lpstr>PowerPoint Presentation</vt:lpstr>
      <vt:lpstr>CT BRAIN:</vt:lpstr>
      <vt:lpstr>HYPODENSITY NOTED IN LEFT CAPSULOGANGLIONIC  REGION SUGGESTIVE OF ACUTE INFARCT.  ATROPHIC CHANGES NOTED IN BILATERAL  FRONTOPARIETAL REGIONS. </vt:lpstr>
      <vt:lpstr>NEUROLOGY OPINION;</vt:lpstr>
      <vt:lpstr>PowerPoint Presentation</vt:lpstr>
      <vt:lpstr>PowerPoint Presentation</vt:lpstr>
      <vt:lpstr>PowerPoint Presentation</vt:lpstr>
      <vt:lpstr>Final diagnosis:</vt:lpstr>
      <vt:lpstr>relevant reads: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Krupa</dc:creator>
  <cp:lastModifiedBy>Krupa</cp:lastModifiedBy>
  <cp:revision>22</cp:revision>
  <dcterms:created xsi:type="dcterms:W3CDTF">2021-03-02T10:18:01Z</dcterms:created>
  <dcterms:modified xsi:type="dcterms:W3CDTF">2021-03-02T19:13:50Z</dcterms:modified>
</cp:coreProperties>
</file>