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9" r:id="rId1"/>
  </p:sldMasterIdLst>
  <p:notesMasterIdLst>
    <p:notesMasterId r:id="rId12"/>
  </p:notesMasterIdLst>
  <p:sldIdLst>
    <p:sldId id="256" r:id="rId2"/>
    <p:sldId id="257" r:id="rId3"/>
    <p:sldId id="262" r:id="rId4"/>
    <p:sldId id="263" r:id="rId5"/>
    <p:sldId id="258" r:id="rId6"/>
    <p:sldId id="259" r:id="rId7"/>
    <p:sldId id="275" r:id="rId8"/>
    <p:sldId id="271" r:id="rId9"/>
    <p:sldId id="265" r:id="rId10"/>
    <p:sldId id="26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C11B4C-403F-4041-B5D6-A5B3CE5A5B5C}" type="datetimeFigureOut">
              <a:rPr lang="en-IN" smtClean="0"/>
              <a:t>15-06-2026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D72E56-4793-4D02-B9D0-D07B91E64C6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70687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D72E56-4793-4D02-B9D0-D07B91E64C61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74140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167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691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928096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6/15/2026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5277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6/15/2026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237207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6/15/2026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9043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3674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000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8319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558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6/15/2026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149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6/15/2026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6622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6/15/2026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810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6/15/2026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497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6/15/2026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323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6/15/2026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7010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467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FAFAD-7052-693E-D031-486BCBF473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7829" y="87085"/>
            <a:ext cx="9569043" cy="1349829"/>
          </a:xfrm>
        </p:spPr>
        <p:txBody>
          <a:bodyPr>
            <a:normAutofit/>
          </a:bodyPr>
          <a:lstStyle/>
          <a:p>
            <a:r>
              <a:rPr lang="en-US" b="1" dirty="0"/>
              <a:t>ECG FOR DISCUSSION</a:t>
            </a:r>
            <a:endParaRPr lang="en-IN" sz="40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69857A-6435-3CB5-519C-B9CE26F75C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84172" y="1436913"/>
            <a:ext cx="7728857" cy="4223657"/>
          </a:xfrm>
        </p:spPr>
        <p:txBody>
          <a:bodyPr>
            <a:noAutofit/>
          </a:bodyPr>
          <a:lstStyle/>
          <a:p>
            <a:r>
              <a:rPr lang="en-IN" sz="1800" b="1" dirty="0">
                <a:solidFill>
                  <a:schemeClr val="tx1"/>
                </a:solidFill>
              </a:rPr>
              <a:t>PROF&amp;HOD:DR.S.PEER MOHAMED MD</a:t>
            </a:r>
          </a:p>
          <a:p>
            <a:r>
              <a:rPr lang="en-IN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ASSOCIATE PROF . </a:t>
            </a:r>
            <a:r>
              <a:rPr lang="en-IN" sz="1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Dr.K</a:t>
            </a:r>
            <a:r>
              <a:rPr lang="en-IN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.MURALIDHARAN MD</a:t>
            </a:r>
          </a:p>
          <a:p>
            <a:r>
              <a:rPr lang="en-IN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ASST PROF: DR.D.VASANTHA KALYANI MD</a:t>
            </a:r>
          </a:p>
          <a:p>
            <a:r>
              <a:rPr lang="en-IN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DR.V.MANIKANDAN MD </a:t>
            </a:r>
            <a:r>
              <a:rPr lang="en-IN" dirty="0">
                <a:solidFill>
                  <a:schemeClr val="tx1">
                    <a:lumMod val="95000"/>
                    <a:lumOff val="5000"/>
                  </a:schemeClr>
                </a:solidFill>
              </a:rPr>
              <a:t>DA</a:t>
            </a:r>
          </a:p>
          <a:p>
            <a:r>
              <a:rPr lang="en-IN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DR . R. JAGATHEESH MD DCH</a:t>
            </a:r>
          </a:p>
          <a:p>
            <a:r>
              <a:rPr lang="en-IN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DR.M.SURESH KUMAR,MD</a:t>
            </a:r>
          </a:p>
          <a:p>
            <a:r>
              <a:rPr lang="en-IN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DR.M.SATHEESH KUMAR MD</a:t>
            </a:r>
          </a:p>
          <a:p>
            <a:r>
              <a:rPr lang="en-IN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PRESENTOR :DR. ARUN T</a:t>
            </a:r>
          </a:p>
          <a:p>
            <a:pPr algn="just"/>
            <a:endParaRPr lang="en-IN" sz="1600" dirty="0"/>
          </a:p>
        </p:txBody>
      </p:sp>
    </p:spTree>
    <p:extLst>
      <p:ext uri="{BB962C8B-B14F-4D97-AF65-F5344CB8AC3E}">
        <p14:creationId xmlns:p14="http://schemas.microsoft.com/office/powerpoint/2010/main" val="24379162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BED28C7-2D0F-552B-1D3E-B14EBB1D6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A1E430D-3B37-4F37-7D25-299522147D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N" sz="9600" b="1" dirty="0">
                <a:solidFill>
                  <a:schemeClr val="tx1"/>
                </a:solidFill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495715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2C23A-0C82-995A-EA3E-F85899BF5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1087" y="624110"/>
            <a:ext cx="9893526" cy="1280890"/>
          </a:xfrm>
        </p:spPr>
        <p:txBody>
          <a:bodyPr/>
          <a:lstStyle/>
          <a:p>
            <a:r>
              <a:rPr lang="en-US" dirty="0"/>
              <a:t>Chief complaints: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4E82A0-3D27-F3FA-FC8E-779A40271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5142" y="1208314"/>
            <a:ext cx="10689771" cy="56496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17/M came to GRH from </a:t>
            </a:r>
            <a:r>
              <a:rPr lang="en-US" dirty="0" err="1"/>
              <a:t>vadipatti</a:t>
            </a:r>
            <a:r>
              <a:rPr lang="en-US" dirty="0"/>
              <a:t> </a:t>
            </a:r>
            <a:r>
              <a:rPr lang="en-US" dirty="0" err="1"/>
              <a:t>gh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C/o chest pain for past 2 days</a:t>
            </a:r>
          </a:p>
          <a:p>
            <a:pPr marL="0" indent="0">
              <a:buNone/>
            </a:pPr>
            <a:r>
              <a:rPr lang="en-US" dirty="0"/>
              <a:t>                 fever for past 2 days</a:t>
            </a:r>
          </a:p>
          <a:p>
            <a:pPr marL="0" indent="0">
              <a:buNone/>
            </a:pPr>
            <a:r>
              <a:rPr lang="en-US" b="1" dirty="0"/>
              <a:t>H/o presenting illness</a:t>
            </a:r>
          </a:p>
          <a:p>
            <a:pPr marL="0" indent="0">
              <a:buNone/>
            </a:pPr>
            <a:r>
              <a:rPr lang="en-US" dirty="0"/>
              <a:t>H/o chest pain for past two days</a:t>
            </a:r>
          </a:p>
          <a:p>
            <a:pPr marL="0" indent="0">
              <a:buNone/>
            </a:pPr>
            <a:r>
              <a:rPr lang="en-US" dirty="0"/>
              <a:t>Sudden, sharp, stabbing chest pain that gets worse when breathing deeply , coughing or lying flat</a:t>
            </a:r>
          </a:p>
          <a:p>
            <a:pPr marL="0" indent="0">
              <a:buNone/>
            </a:pPr>
            <a:r>
              <a:rPr lang="en-US" dirty="0"/>
              <a:t>H/o fever for past two days ,low grade , intermittent fever , not associated with chills and rigor</a:t>
            </a:r>
          </a:p>
          <a:p>
            <a:pPr marL="0" indent="0">
              <a:buNone/>
            </a:pPr>
            <a:r>
              <a:rPr lang="en-US" dirty="0"/>
              <a:t>No h/o sweating </a:t>
            </a:r>
          </a:p>
          <a:p>
            <a:pPr marL="0" indent="0">
              <a:buNone/>
            </a:pPr>
            <a:r>
              <a:rPr lang="en-US" dirty="0"/>
              <a:t>No h/o palpitation</a:t>
            </a:r>
          </a:p>
          <a:p>
            <a:pPr marL="0" indent="0">
              <a:buNone/>
            </a:pPr>
            <a:r>
              <a:rPr lang="en-US" dirty="0"/>
              <a:t>No h/o cough and cold</a:t>
            </a:r>
          </a:p>
          <a:p>
            <a:pPr marL="0" indent="0">
              <a:buNone/>
            </a:pPr>
            <a:r>
              <a:rPr lang="en-US" dirty="0"/>
              <a:t>No h/o vomiting</a:t>
            </a:r>
          </a:p>
          <a:p>
            <a:pPr marL="0" indent="0">
              <a:buNone/>
            </a:pPr>
            <a:r>
              <a:rPr lang="en-US" b="1" dirty="0"/>
              <a:t>PAST HISTORY</a:t>
            </a:r>
          </a:p>
          <a:p>
            <a:pPr marL="0" indent="0">
              <a:buNone/>
            </a:pPr>
            <a:r>
              <a:rPr lang="en-US" dirty="0"/>
              <a:t>Pt is a not a k/c/o SHTN/T2DM/Hypothyroidism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945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FF084-8F04-D6E5-C30A-56AB4CBDC8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65118" y="1413163"/>
            <a:ext cx="4447786" cy="3581401"/>
          </a:xfrm>
        </p:spPr>
        <p:txBody>
          <a:bodyPr>
            <a:normAutofit/>
          </a:bodyPr>
          <a:lstStyle/>
          <a:p>
            <a:r>
              <a:rPr lang="en-US" sz="2400" b="1" u="sng" dirty="0"/>
              <a:t>VITALS:</a:t>
            </a:r>
          </a:p>
          <a:p>
            <a:pPr marL="0" indent="0">
              <a:buNone/>
            </a:pPr>
            <a:r>
              <a:rPr lang="en-US" dirty="0"/>
              <a:t>BP- 120/90 mm hg</a:t>
            </a:r>
          </a:p>
          <a:p>
            <a:pPr marL="0" indent="0">
              <a:buNone/>
            </a:pPr>
            <a:r>
              <a:rPr lang="en-US" dirty="0"/>
              <a:t>PR- 86/ min </a:t>
            </a:r>
          </a:p>
          <a:p>
            <a:pPr marL="0" indent="0">
              <a:buNone/>
            </a:pPr>
            <a:r>
              <a:rPr lang="en-US" dirty="0"/>
              <a:t>Spo2 – 98% at room air</a:t>
            </a:r>
          </a:p>
          <a:p>
            <a:pPr marL="0" indent="0">
              <a:buNone/>
            </a:pPr>
            <a:r>
              <a:rPr lang="en-US" dirty="0"/>
              <a:t>RR – 16/min</a:t>
            </a:r>
            <a:endParaRPr lang="en-IN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D09D9AD-7210-1E80-8FBA-BC7CECC2A0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21494" y="1413163"/>
            <a:ext cx="4447786" cy="37926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O</a:t>
            </a:r>
            <a:r>
              <a:rPr lang="en-IN" dirty="0"/>
              <a:t>/E</a:t>
            </a:r>
          </a:p>
          <a:p>
            <a:pPr marL="0" indent="0">
              <a:buNone/>
            </a:pPr>
            <a:r>
              <a:rPr lang="en-IN" dirty="0"/>
              <a:t>conscious</a:t>
            </a:r>
          </a:p>
          <a:p>
            <a:pPr marL="0" indent="0">
              <a:buNone/>
            </a:pPr>
            <a:r>
              <a:rPr lang="en-IN" dirty="0"/>
              <a:t>oriented</a:t>
            </a:r>
          </a:p>
          <a:p>
            <a:pPr marL="0" indent="0">
              <a:buNone/>
            </a:pPr>
            <a:r>
              <a:rPr lang="en-IN" dirty="0"/>
              <a:t>Not </a:t>
            </a:r>
            <a:r>
              <a:rPr lang="en-IN" dirty="0" err="1"/>
              <a:t>dyspneic</a:t>
            </a:r>
            <a:endParaRPr lang="en-IN" dirty="0"/>
          </a:p>
          <a:p>
            <a:pPr marL="0" indent="0">
              <a:buNone/>
            </a:pPr>
            <a:r>
              <a:rPr lang="en-IN" dirty="0"/>
              <a:t>Not </a:t>
            </a:r>
            <a:r>
              <a:rPr lang="en-IN" dirty="0" err="1"/>
              <a:t>tachypneic</a:t>
            </a:r>
            <a:endParaRPr lang="en-IN" dirty="0"/>
          </a:p>
          <a:p>
            <a:pPr marL="0" indent="0">
              <a:buNone/>
            </a:pPr>
            <a:r>
              <a:rPr lang="en-IN" dirty="0"/>
              <a:t>No pallor/icterus/ cyanosis/ clubbing/</a:t>
            </a:r>
          </a:p>
          <a:p>
            <a:pPr marL="0" indent="0">
              <a:buNone/>
            </a:pPr>
            <a:r>
              <a:rPr lang="en-IN" dirty="0"/>
              <a:t> No Pedal </a:t>
            </a:r>
            <a:r>
              <a:rPr lang="en-IN" dirty="0" err="1"/>
              <a:t>edema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86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0A94D-3354-51DF-10BE-853627730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0C22A5-EA1C-40DF-3B82-6E832D23FE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u="sng" dirty="0"/>
              <a:t>Systemic examination:</a:t>
            </a:r>
          </a:p>
          <a:p>
            <a:pPr marL="0" indent="0">
              <a:buNone/>
            </a:pPr>
            <a:r>
              <a:rPr lang="en-US" dirty="0"/>
              <a:t>CVS: S1 S2 Present</a:t>
            </a:r>
          </a:p>
          <a:p>
            <a:pPr marL="0" indent="0">
              <a:buNone/>
            </a:pPr>
            <a:r>
              <a:rPr lang="en-US" dirty="0"/>
              <a:t>No murmur</a:t>
            </a:r>
          </a:p>
          <a:p>
            <a:pPr marL="0" indent="0">
              <a:buNone/>
            </a:pPr>
            <a:r>
              <a:rPr lang="en-US" dirty="0"/>
              <a:t>RS – BAE present, NVBS</a:t>
            </a:r>
          </a:p>
          <a:p>
            <a:pPr marL="0" indent="0">
              <a:buNone/>
            </a:pPr>
            <a:r>
              <a:rPr lang="en-US" dirty="0"/>
              <a:t>PA  -  soft, bowel sound present</a:t>
            </a:r>
          </a:p>
          <a:p>
            <a:pPr marL="0" indent="0">
              <a:buNone/>
            </a:pPr>
            <a:r>
              <a:rPr lang="en-US" dirty="0"/>
              <a:t>CNS-  Conscious, oriented , NFND</a:t>
            </a:r>
          </a:p>
          <a:p>
            <a:pPr marL="0" indent="0">
              <a:buNone/>
            </a:pPr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07668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940BB-AA44-C1AE-7D7F-2A1678FB7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Investigations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62024D-F14F-0D1E-C021-32955937157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CBC:</a:t>
            </a:r>
          </a:p>
          <a:p>
            <a:pPr marL="0" indent="0">
              <a:buNone/>
            </a:pPr>
            <a:r>
              <a:rPr lang="en-US" dirty="0"/>
              <a:t>	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037C70-4BD0-7BF2-3884-6279BC4C7F2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LFT:</a:t>
            </a:r>
          </a:p>
          <a:p>
            <a:pPr marL="0" indent="0">
              <a:buNone/>
            </a:pPr>
            <a:r>
              <a:rPr lang="en-US" dirty="0"/>
              <a:t>	</a:t>
            </a:r>
            <a:endParaRPr lang="en-IN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2348A33-1020-A58B-98AA-7174D22AFC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7475407"/>
              </p:ext>
            </p:extLst>
          </p:nvPr>
        </p:nvGraphicFramePr>
        <p:xfrm>
          <a:off x="6688179" y="2922614"/>
          <a:ext cx="2829894" cy="2594958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414947">
                  <a:extLst>
                    <a:ext uri="{9D8B030D-6E8A-4147-A177-3AD203B41FA5}">
                      <a16:colId xmlns:a16="http://schemas.microsoft.com/office/drawing/2014/main" val="1091348067"/>
                    </a:ext>
                  </a:extLst>
                </a:gridCol>
                <a:gridCol w="1414947">
                  <a:extLst>
                    <a:ext uri="{9D8B030D-6E8A-4147-A177-3AD203B41FA5}">
                      <a16:colId xmlns:a16="http://schemas.microsoft.com/office/drawing/2014/main" val="926329948"/>
                    </a:ext>
                  </a:extLst>
                </a:gridCol>
              </a:tblGrid>
              <a:tr h="432493">
                <a:tc>
                  <a:txBody>
                    <a:bodyPr/>
                    <a:lstStyle/>
                    <a:p>
                      <a:r>
                        <a:rPr lang="en-US" b="0" dirty="0"/>
                        <a:t>T.BIL</a:t>
                      </a:r>
                      <a:endParaRPr lang="en-IN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0.9mg/dl</a:t>
                      </a:r>
                      <a:endParaRPr lang="en-IN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7099939"/>
                  </a:ext>
                </a:extLst>
              </a:tr>
              <a:tr h="432493">
                <a:tc>
                  <a:txBody>
                    <a:bodyPr/>
                    <a:lstStyle/>
                    <a:p>
                      <a:r>
                        <a:rPr lang="en-US" dirty="0"/>
                        <a:t>D.BIL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0.2mg/dl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913034"/>
                  </a:ext>
                </a:extLst>
              </a:tr>
              <a:tr h="432493">
                <a:tc>
                  <a:txBody>
                    <a:bodyPr/>
                    <a:lstStyle/>
                    <a:p>
                      <a:r>
                        <a:rPr lang="en-US" dirty="0"/>
                        <a:t>I. BIL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0.7mg/dl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1233960"/>
                  </a:ext>
                </a:extLst>
              </a:tr>
              <a:tr h="432493">
                <a:tc>
                  <a:txBody>
                    <a:bodyPr/>
                    <a:lstStyle/>
                    <a:p>
                      <a:r>
                        <a:rPr lang="en-US" dirty="0"/>
                        <a:t>OT</a:t>
                      </a:r>
                      <a:endParaRPr lang="en-IN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98 U/L</a:t>
                      </a:r>
                      <a:endParaRPr lang="en-IN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9294453"/>
                  </a:ext>
                </a:extLst>
              </a:tr>
              <a:tr h="432493">
                <a:tc>
                  <a:txBody>
                    <a:bodyPr/>
                    <a:lstStyle/>
                    <a:p>
                      <a:r>
                        <a:rPr lang="en-US" dirty="0"/>
                        <a:t>PT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18 U/L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0080140"/>
                  </a:ext>
                </a:extLst>
              </a:tr>
              <a:tr h="432493">
                <a:tc>
                  <a:txBody>
                    <a:bodyPr/>
                    <a:lstStyle/>
                    <a:p>
                      <a:r>
                        <a:rPr lang="en-US" dirty="0"/>
                        <a:t>ALP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95U/L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9656753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55B7D83-8C54-FE7E-7F1E-125823C2FA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9555854"/>
              </p:ext>
            </p:extLst>
          </p:nvPr>
        </p:nvGraphicFramePr>
        <p:xfrm>
          <a:off x="2159772" y="2872740"/>
          <a:ext cx="2675082" cy="13817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337541">
                  <a:extLst>
                    <a:ext uri="{9D8B030D-6E8A-4147-A177-3AD203B41FA5}">
                      <a16:colId xmlns:a16="http://schemas.microsoft.com/office/drawing/2014/main" val="2369526297"/>
                    </a:ext>
                  </a:extLst>
                </a:gridCol>
                <a:gridCol w="1337541">
                  <a:extLst>
                    <a:ext uri="{9D8B030D-6E8A-4147-A177-3AD203B41FA5}">
                      <a16:colId xmlns:a16="http://schemas.microsoft.com/office/drawing/2014/main" val="30430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0" dirty="0"/>
                        <a:t>WBC</a:t>
                      </a:r>
                      <a:endParaRPr lang="en-IN" b="0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14800</a:t>
                      </a:r>
                      <a:endParaRPr lang="en-IN" b="0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04726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Hb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14.6 gm/dl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42129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Platelet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2.7 lakhs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58369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6832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66A2733-9FBD-DA34-1395-FA512EB9E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4B6B23-08DF-7D81-5FD1-13DD929566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24743" y="2133600"/>
            <a:ext cx="4878333" cy="377762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RFT:</a:t>
            </a:r>
          </a:p>
          <a:p>
            <a:pPr marL="0" indent="0">
              <a:buNone/>
            </a:pPr>
            <a:r>
              <a:rPr lang="en-US" dirty="0"/>
              <a:t>	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dirty="0" err="1"/>
              <a:t>Sr.electrolytes</a:t>
            </a:r>
            <a:endParaRPr lang="en-IN" dirty="0"/>
          </a:p>
          <a:p>
            <a:pPr marL="0" indent="0">
              <a:buNone/>
            </a:pPr>
            <a:r>
              <a:rPr lang="en-IN" dirty="0"/>
              <a:t>	</a:t>
            </a: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43D65CE-4F6C-72A8-CE99-AA6571CB7B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0066828"/>
              </p:ext>
            </p:extLst>
          </p:nvPr>
        </p:nvGraphicFramePr>
        <p:xfrm>
          <a:off x="2296316" y="2652376"/>
          <a:ext cx="3290782" cy="11125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645391">
                  <a:extLst>
                    <a:ext uri="{9D8B030D-6E8A-4147-A177-3AD203B41FA5}">
                      <a16:colId xmlns:a16="http://schemas.microsoft.com/office/drawing/2014/main" val="3746557918"/>
                    </a:ext>
                  </a:extLst>
                </a:gridCol>
                <a:gridCol w="1645391">
                  <a:extLst>
                    <a:ext uri="{9D8B030D-6E8A-4147-A177-3AD203B41FA5}">
                      <a16:colId xmlns:a16="http://schemas.microsoft.com/office/drawing/2014/main" val="13528933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0" dirty="0"/>
                        <a:t>RBS</a:t>
                      </a:r>
                      <a:endParaRPr lang="en-IN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93</a:t>
                      </a:r>
                      <a:endParaRPr lang="en-IN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6328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Urea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36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1641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creatinine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0.9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6424228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2BB5A5A-339D-2097-8700-919F3E2202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189045"/>
              </p:ext>
            </p:extLst>
          </p:nvPr>
        </p:nvGraphicFramePr>
        <p:xfrm>
          <a:off x="2296316" y="4533128"/>
          <a:ext cx="3290782" cy="74168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645391">
                  <a:extLst>
                    <a:ext uri="{9D8B030D-6E8A-4147-A177-3AD203B41FA5}">
                      <a16:colId xmlns:a16="http://schemas.microsoft.com/office/drawing/2014/main" val="3435662230"/>
                    </a:ext>
                  </a:extLst>
                </a:gridCol>
                <a:gridCol w="1645391">
                  <a:extLst>
                    <a:ext uri="{9D8B030D-6E8A-4147-A177-3AD203B41FA5}">
                      <a16:colId xmlns:a16="http://schemas.microsoft.com/office/drawing/2014/main" val="32475368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0" dirty="0"/>
                        <a:t>sodium</a:t>
                      </a:r>
                      <a:endParaRPr lang="en-IN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125</a:t>
                      </a:r>
                      <a:endParaRPr lang="en-IN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46719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potassium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3.5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638101"/>
                  </a:ext>
                </a:extLst>
              </a:tr>
            </a:tbl>
          </a:graphicData>
        </a:graphic>
      </p:graphicFrame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4FFC4CA9-0AFA-E9BD-00A4-31C1AC3CE8E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71885148"/>
              </p:ext>
            </p:extLst>
          </p:nvPr>
        </p:nvGraphicFramePr>
        <p:xfrm>
          <a:off x="7191375" y="2652376"/>
          <a:ext cx="4313238" cy="2622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6619">
                  <a:extLst>
                    <a:ext uri="{9D8B030D-6E8A-4147-A177-3AD203B41FA5}">
                      <a16:colId xmlns:a16="http://schemas.microsoft.com/office/drawing/2014/main" val="3548215546"/>
                    </a:ext>
                  </a:extLst>
                </a:gridCol>
                <a:gridCol w="2156619">
                  <a:extLst>
                    <a:ext uri="{9D8B030D-6E8A-4147-A177-3AD203B41FA5}">
                      <a16:colId xmlns:a16="http://schemas.microsoft.com/office/drawing/2014/main" val="3391016067"/>
                    </a:ext>
                  </a:extLst>
                </a:gridCol>
              </a:tblGrid>
              <a:tr h="655608">
                <a:tc>
                  <a:txBody>
                    <a:bodyPr/>
                    <a:lstStyle/>
                    <a:p>
                      <a:r>
                        <a:rPr lang="en-IN" dirty="0"/>
                        <a:t>CK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1428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9937066"/>
                  </a:ext>
                </a:extLst>
              </a:tr>
              <a:tr h="655608">
                <a:tc>
                  <a:txBody>
                    <a:bodyPr/>
                    <a:lstStyle/>
                    <a:p>
                      <a:r>
                        <a:rPr lang="en-IN" b="1" dirty="0"/>
                        <a:t>CKMB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144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8878200"/>
                  </a:ext>
                </a:extLst>
              </a:tr>
              <a:tr h="655608">
                <a:tc>
                  <a:txBody>
                    <a:bodyPr/>
                    <a:lstStyle/>
                    <a:p>
                      <a:r>
                        <a:rPr lang="en-IN" b="1" dirty="0"/>
                        <a:t>TROPONIN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POSITIVE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8576283"/>
                  </a:ext>
                </a:extLst>
              </a:tr>
              <a:tr h="655608">
                <a:tc>
                  <a:txBody>
                    <a:bodyPr/>
                    <a:lstStyle/>
                    <a:p>
                      <a:r>
                        <a:rPr lang="en-IN" b="1" dirty="0"/>
                        <a:t>ASO TITRE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NEGATIVE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56422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6385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01D6FB5-1D74-DC10-A104-B08D4613D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CHEST XRAY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A95A9815-587A-8EA9-5BFD-7FF7CFA928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62943" y="1306286"/>
            <a:ext cx="6520543" cy="5388428"/>
          </a:xfrm>
        </p:spPr>
      </p:pic>
    </p:spTree>
    <p:extLst>
      <p:ext uri="{BB962C8B-B14F-4D97-AF65-F5344CB8AC3E}">
        <p14:creationId xmlns:p14="http://schemas.microsoft.com/office/powerpoint/2010/main" val="3183982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4C546-36FC-C9F3-C9AE-4F3C93791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AB5B2E2-1A52-31FF-536A-9E3490E790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2737757" y="-2596241"/>
            <a:ext cx="6858000" cy="12050486"/>
          </a:xfrm>
        </p:spPr>
      </p:pic>
    </p:spTree>
    <p:extLst>
      <p:ext uri="{BB962C8B-B14F-4D97-AF65-F5344CB8AC3E}">
        <p14:creationId xmlns:p14="http://schemas.microsoft.com/office/powerpoint/2010/main" val="2096971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466DF-53F5-C871-F233-65FFFC956A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LET’S DISCUSS…</a:t>
            </a:r>
            <a:endParaRPr lang="en-IN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1CAA0A66-6897-4EE1-B7A5-E72C318A2F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96604945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297</TotalTime>
  <Words>350</Words>
  <Application>Microsoft Office PowerPoint</Application>
  <PresentationFormat>Widescreen</PresentationFormat>
  <Paragraphs>94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Century Gothic</vt:lpstr>
      <vt:lpstr>Wingdings 3</vt:lpstr>
      <vt:lpstr>Wisp</vt:lpstr>
      <vt:lpstr>ECG FOR DISCUSSION</vt:lpstr>
      <vt:lpstr>Chief complaints:</vt:lpstr>
      <vt:lpstr>PowerPoint Presentation</vt:lpstr>
      <vt:lpstr>PowerPoint Presentation</vt:lpstr>
      <vt:lpstr>Investigations</vt:lpstr>
      <vt:lpstr>PowerPoint Presentation</vt:lpstr>
      <vt:lpstr>CHEST XRAY</vt:lpstr>
      <vt:lpstr>PowerPoint Presentation</vt:lpstr>
      <vt:lpstr>LET’S DISCUSS…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Mahima Sakthivel</dc:creator>
  <cp:lastModifiedBy>milli tlau</cp:lastModifiedBy>
  <cp:revision>10</cp:revision>
  <dcterms:created xsi:type="dcterms:W3CDTF">2026-04-07T11:48:10Z</dcterms:created>
  <dcterms:modified xsi:type="dcterms:W3CDTF">2026-06-15T09:26:34Z</dcterms:modified>
</cp:coreProperties>
</file>