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31.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Lst>
  <p:sldSz cy="5143500" cx="9144000"/>
  <p:notesSz cx="6858000" cy="9144000"/>
  <p:embeddedFontLst>
    <p:embeddedFont>
      <p:font typeface="Roboto Slab"/>
      <p:regular r:id="rId39"/>
      <p:bold r:id="rId40"/>
    </p:embeddedFont>
    <p:embeddedFont>
      <p:font typeface="Roboto"/>
      <p:regular r:id="rId41"/>
      <p:bold r:id="rId42"/>
      <p:italic r:id="rId43"/>
      <p:boldItalic r:id="rId44"/>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font" Target="fonts/RobotoSlab-bold.fntdata"/><Relationship Id="rId20" Type="http://schemas.openxmlformats.org/officeDocument/2006/relationships/slide" Target="slides/slide15.xml"/><Relationship Id="rId42" Type="http://schemas.openxmlformats.org/officeDocument/2006/relationships/font" Target="fonts/Roboto-bold.fntdata"/><Relationship Id="rId41" Type="http://schemas.openxmlformats.org/officeDocument/2006/relationships/font" Target="fonts/Roboto-regular.fntdata"/><Relationship Id="rId22" Type="http://schemas.openxmlformats.org/officeDocument/2006/relationships/slide" Target="slides/slide17.xml"/><Relationship Id="rId44" Type="http://schemas.openxmlformats.org/officeDocument/2006/relationships/font" Target="fonts/Roboto-boldItalic.fntdata"/><Relationship Id="rId21" Type="http://schemas.openxmlformats.org/officeDocument/2006/relationships/slide" Target="slides/slide16.xml"/><Relationship Id="rId43" Type="http://schemas.openxmlformats.org/officeDocument/2006/relationships/font" Target="fonts/Roboto-italic.fntdata"/><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slide" Target="slides/slide24.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11" Type="http://schemas.openxmlformats.org/officeDocument/2006/relationships/slide" Target="slides/slide6.xml"/><Relationship Id="rId33" Type="http://schemas.openxmlformats.org/officeDocument/2006/relationships/slide" Target="slides/slide28.xml"/><Relationship Id="rId10" Type="http://schemas.openxmlformats.org/officeDocument/2006/relationships/slide" Target="slides/slide5.xml"/><Relationship Id="rId32" Type="http://schemas.openxmlformats.org/officeDocument/2006/relationships/slide" Target="slides/slide27.xml"/><Relationship Id="rId13" Type="http://schemas.openxmlformats.org/officeDocument/2006/relationships/slide" Target="slides/slide8.xml"/><Relationship Id="rId35" Type="http://schemas.openxmlformats.org/officeDocument/2006/relationships/slide" Target="slides/slide30.xml"/><Relationship Id="rId12" Type="http://schemas.openxmlformats.org/officeDocument/2006/relationships/slide" Target="slides/slide7.xml"/><Relationship Id="rId34" Type="http://schemas.openxmlformats.org/officeDocument/2006/relationships/slide" Target="slides/slide29.xml"/><Relationship Id="rId15" Type="http://schemas.openxmlformats.org/officeDocument/2006/relationships/slide" Target="slides/slide10.xml"/><Relationship Id="rId37" Type="http://schemas.openxmlformats.org/officeDocument/2006/relationships/slide" Target="slides/slide32.xml"/><Relationship Id="rId14" Type="http://schemas.openxmlformats.org/officeDocument/2006/relationships/slide" Target="slides/slide9.xml"/><Relationship Id="rId36" Type="http://schemas.openxmlformats.org/officeDocument/2006/relationships/slide" Target="slides/slide31.xml"/><Relationship Id="rId17" Type="http://schemas.openxmlformats.org/officeDocument/2006/relationships/slide" Target="slides/slide12.xml"/><Relationship Id="rId39" Type="http://schemas.openxmlformats.org/officeDocument/2006/relationships/font" Target="fonts/RobotoSlab-regular.fntdata"/><Relationship Id="rId16" Type="http://schemas.openxmlformats.org/officeDocument/2006/relationships/slide" Target="slides/slide11.xml"/><Relationship Id="rId38" Type="http://schemas.openxmlformats.org/officeDocument/2006/relationships/slide" Target="slides/slide33.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 name="Shape 59"/>
        <p:cNvGrpSpPr/>
        <p:nvPr/>
      </p:nvGrpSpPr>
      <p:grpSpPr>
        <a:xfrm>
          <a:off x="0" y="0"/>
          <a:ext cx="0" cy="0"/>
          <a:chOff x="0" y="0"/>
          <a:chExt cx="0" cy="0"/>
        </a:xfrm>
      </p:grpSpPr>
      <p:sp>
        <p:nvSpPr>
          <p:cNvPr id="60" name="Google Shape;60;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61" name="Google Shape;61;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5" name="Shape 115"/>
        <p:cNvGrpSpPr/>
        <p:nvPr/>
      </p:nvGrpSpPr>
      <p:grpSpPr>
        <a:xfrm>
          <a:off x="0" y="0"/>
          <a:ext cx="0" cy="0"/>
          <a:chOff x="0" y="0"/>
          <a:chExt cx="0" cy="0"/>
        </a:xfrm>
      </p:grpSpPr>
      <p:sp>
        <p:nvSpPr>
          <p:cNvPr id="116" name="Google Shape;116;g3ca40b01655b211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7" name="Google Shape;117;g3ca40b01655b21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 name="Shape 123"/>
        <p:cNvGrpSpPr/>
        <p:nvPr/>
      </p:nvGrpSpPr>
      <p:grpSpPr>
        <a:xfrm>
          <a:off x="0" y="0"/>
          <a:ext cx="0" cy="0"/>
          <a:chOff x="0" y="0"/>
          <a:chExt cx="0" cy="0"/>
        </a:xfrm>
      </p:grpSpPr>
      <p:sp>
        <p:nvSpPr>
          <p:cNvPr id="124" name="Google Shape;124;g28a8f33bd7746548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5" name="Google Shape;125;g28a8f33bd7746548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9" name="Shape 129"/>
        <p:cNvGrpSpPr/>
        <p:nvPr/>
      </p:nvGrpSpPr>
      <p:grpSpPr>
        <a:xfrm>
          <a:off x="0" y="0"/>
          <a:ext cx="0" cy="0"/>
          <a:chOff x="0" y="0"/>
          <a:chExt cx="0" cy="0"/>
        </a:xfrm>
      </p:grpSpPr>
      <p:sp>
        <p:nvSpPr>
          <p:cNvPr id="130" name="Google Shape;130;g2c29b973eceb8e85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1" name="Google Shape;131;g2c29b973eceb8e85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6" name="Shape 136"/>
        <p:cNvGrpSpPr/>
        <p:nvPr/>
      </p:nvGrpSpPr>
      <p:grpSpPr>
        <a:xfrm>
          <a:off x="0" y="0"/>
          <a:ext cx="0" cy="0"/>
          <a:chOff x="0" y="0"/>
          <a:chExt cx="0" cy="0"/>
        </a:xfrm>
      </p:grpSpPr>
      <p:sp>
        <p:nvSpPr>
          <p:cNvPr id="137" name="Google Shape;137;g757cbeddcf9b7b04_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8" name="Google Shape;138;g757cbeddcf9b7b04_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2" name="Shape 142"/>
        <p:cNvGrpSpPr/>
        <p:nvPr/>
      </p:nvGrpSpPr>
      <p:grpSpPr>
        <a:xfrm>
          <a:off x="0" y="0"/>
          <a:ext cx="0" cy="0"/>
          <a:chOff x="0" y="0"/>
          <a:chExt cx="0" cy="0"/>
        </a:xfrm>
      </p:grpSpPr>
      <p:sp>
        <p:nvSpPr>
          <p:cNvPr id="143" name="Google Shape;143;g84f6892e0926d9a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4" name="Google Shape;144;g84f6892e0926d9a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8" name="Shape 148"/>
        <p:cNvGrpSpPr/>
        <p:nvPr/>
      </p:nvGrpSpPr>
      <p:grpSpPr>
        <a:xfrm>
          <a:off x="0" y="0"/>
          <a:ext cx="0" cy="0"/>
          <a:chOff x="0" y="0"/>
          <a:chExt cx="0" cy="0"/>
        </a:xfrm>
      </p:grpSpPr>
      <p:sp>
        <p:nvSpPr>
          <p:cNvPr id="149" name="Google Shape;149;g683e508f26cd82b0_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0" name="Google Shape;150;g683e508f26cd82b0_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4" name="Shape 154"/>
        <p:cNvGrpSpPr/>
        <p:nvPr/>
      </p:nvGrpSpPr>
      <p:grpSpPr>
        <a:xfrm>
          <a:off x="0" y="0"/>
          <a:ext cx="0" cy="0"/>
          <a:chOff x="0" y="0"/>
          <a:chExt cx="0" cy="0"/>
        </a:xfrm>
      </p:grpSpPr>
      <p:sp>
        <p:nvSpPr>
          <p:cNvPr id="155" name="Google Shape;155;g683e508f26cd82b0_1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6" name="Google Shape;156;g683e508f26cd82b0_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9" name="Shape 159"/>
        <p:cNvGrpSpPr/>
        <p:nvPr/>
      </p:nvGrpSpPr>
      <p:grpSpPr>
        <a:xfrm>
          <a:off x="0" y="0"/>
          <a:ext cx="0" cy="0"/>
          <a:chOff x="0" y="0"/>
          <a:chExt cx="0" cy="0"/>
        </a:xfrm>
      </p:grpSpPr>
      <p:sp>
        <p:nvSpPr>
          <p:cNvPr id="160" name="Google Shape;160;g683e508f26cd82b0_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1" name="Google Shape;161;g683e508f26cd82b0_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5" name="Shape 165"/>
        <p:cNvGrpSpPr/>
        <p:nvPr/>
      </p:nvGrpSpPr>
      <p:grpSpPr>
        <a:xfrm>
          <a:off x="0" y="0"/>
          <a:ext cx="0" cy="0"/>
          <a:chOff x="0" y="0"/>
          <a:chExt cx="0" cy="0"/>
        </a:xfrm>
      </p:grpSpPr>
      <p:sp>
        <p:nvSpPr>
          <p:cNvPr id="166" name="Google Shape;166;g683e508f26cd82b0_2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7" name="Google Shape;167;g683e508f26cd82b0_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2" name="Shape 172"/>
        <p:cNvGrpSpPr/>
        <p:nvPr/>
      </p:nvGrpSpPr>
      <p:grpSpPr>
        <a:xfrm>
          <a:off x="0" y="0"/>
          <a:ext cx="0" cy="0"/>
          <a:chOff x="0" y="0"/>
          <a:chExt cx="0" cy="0"/>
        </a:xfrm>
      </p:grpSpPr>
      <p:sp>
        <p:nvSpPr>
          <p:cNvPr id="173" name="Google Shape;173;g683e508f26cd82b0_3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4" name="Google Shape;174;g683e508f26cd82b0_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 name="Shape 64"/>
        <p:cNvGrpSpPr/>
        <p:nvPr/>
      </p:nvGrpSpPr>
      <p:grpSpPr>
        <a:xfrm>
          <a:off x="0" y="0"/>
          <a:ext cx="0" cy="0"/>
          <a:chOff x="0" y="0"/>
          <a:chExt cx="0" cy="0"/>
        </a:xfrm>
      </p:grpSpPr>
      <p:sp>
        <p:nvSpPr>
          <p:cNvPr id="65" name="Google Shape;65;g7d036ebea1bcfad9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6" name="Google Shape;66;g7d036ebea1bcfad9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9" name="Shape 179"/>
        <p:cNvGrpSpPr/>
        <p:nvPr/>
      </p:nvGrpSpPr>
      <p:grpSpPr>
        <a:xfrm>
          <a:off x="0" y="0"/>
          <a:ext cx="0" cy="0"/>
          <a:chOff x="0" y="0"/>
          <a:chExt cx="0" cy="0"/>
        </a:xfrm>
      </p:grpSpPr>
      <p:sp>
        <p:nvSpPr>
          <p:cNvPr id="180" name="Google Shape;180;g683e508f26cd82b0_3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1" name="Google Shape;181;g683e508f26cd82b0_3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6" name="Shape 186"/>
        <p:cNvGrpSpPr/>
        <p:nvPr/>
      </p:nvGrpSpPr>
      <p:grpSpPr>
        <a:xfrm>
          <a:off x="0" y="0"/>
          <a:ext cx="0" cy="0"/>
          <a:chOff x="0" y="0"/>
          <a:chExt cx="0" cy="0"/>
        </a:xfrm>
      </p:grpSpPr>
      <p:sp>
        <p:nvSpPr>
          <p:cNvPr id="187" name="Google Shape;187;g683e508f26cd82b0_4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8" name="Google Shape;188;g683e508f26cd82b0_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3" name="Shape 193"/>
        <p:cNvGrpSpPr/>
        <p:nvPr/>
      </p:nvGrpSpPr>
      <p:grpSpPr>
        <a:xfrm>
          <a:off x="0" y="0"/>
          <a:ext cx="0" cy="0"/>
          <a:chOff x="0" y="0"/>
          <a:chExt cx="0" cy="0"/>
        </a:xfrm>
      </p:grpSpPr>
      <p:sp>
        <p:nvSpPr>
          <p:cNvPr id="194" name="Google Shape;194;g3506ec71223a450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5" name="Google Shape;195;g3506ec71223a450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8" name="Shape 198"/>
        <p:cNvGrpSpPr/>
        <p:nvPr/>
      </p:nvGrpSpPr>
      <p:grpSpPr>
        <a:xfrm>
          <a:off x="0" y="0"/>
          <a:ext cx="0" cy="0"/>
          <a:chOff x="0" y="0"/>
          <a:chExt cx="0" cy="0"/>
        </a:xfrm>
      </p:grpSpPr>
      <p:sp>
        <p:nvSpPr>
          <p:cNvPr id="199" name="Google Shape;199;g2792e9709cc820aa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0" name="Google Shape;200;g2792e9709cc820aa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4" name="Shape 204"/>
        <p:cNvGrpSpPr/>
        <p:nvPr/>
      </p:nvGrpSpPr>
      <p:grpSpPr>
        <a:xfrm>
          <a:off x="0" y="0"/>
          <a:ext cx="0" cy="0"/>
          <a:chOff x="0" y="0"/>
          <a:chExt cx="0" cy="0"/>
        </a:xfrm>
      </p:grpSpPr>
      <p:sp>
        <p:nvSpPr>
          <p:cNvPr id="205" name="Google Shape;205;g10b6594b4d084844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6" name="Google Shape;206;g10b6594b4d084844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0" name="Shape 210"/>
        <p:cNvGrpSpPr/>
        <p:nvPr/>
      </p:nvGrpSpPr>
      <p:grpSpPr>
        <a:xfrm>
          <a:off x="0" y="0"/>
          <a:ext cx="0" cy="0"/>
          <a:chOff x="0" y="0"/>
          <a:chExt cx="0" cy="0"/>
        </a:xfrm>
      </p:grpSpPr>
      <p:sp>
        <p:nvSpPr>
          <p:cNvPr id="211" name="Google Shape;211;g3ca40b01655b211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2" name="Google Shape;212;g3ca40b01655b211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6" name="Shape 216"/>
        <p:cNvGrpSpPr/>
        <p:nvPr/>
      </p:nvGrpSpPr>
      <p:grpSpPr>
        <a:xfrm>
          <a:off x="0" y="0"/>
          <a:ext cx="0" cy="0"/>
          <a:chOff x="0" y="0"/>
          <a:chExt cx="0" cy="0"/>
        </a:xfrm>
      </p:grpSpPr>
      <p:sp>
        <p:nvSpPr>
          <p:cNvPr id="217" name="Google Shape;217;g3f134613d237d778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8" name="Google Shape;218;g3f134613d237d778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2" name="Shape 222"/>
        <p:cNvGrpSpPr/>
        <p:nvPr/>
      </p:nvGrpSpPr>
      <p:grpSpPr>
        <a:xfrm>
          <a:off x="0" y="0"/>
          <a:ext cx="0" cy="0"/>
          <a:chOff x="0" y="0"/>
          <a:chExt cx="0" cy="0"/>
        </a:xfrm>
      </p:grpSpPr>
      <p:sp>
        <p:nvSpPr>
          <p:cNvPr id="223" name="Google Shape;223;g3ca40b01655b211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4" name="Google Shape;224;g3ca40b01655b211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8" name="Shape 228"/>
        <p:cNvGrpSpPr/>
        <p:nvPr/>
      </p:nvGrpSpPr>
      <p:grpSpPr>
        <a:xfrm>
          <a:off x="0" y="0"/>
          <a:ext cx="0" cy="0"/>
          <a:chOff x="0" y="0"/>
          <a:chExt cx="0" cy="0"/>
        </a:xfrm>
      </p:grpSpPr>
      <p:sp>
        <p:nvSpPr>
          <p:cNvPr id="229" name="Google Shape;229;g3f134613d237d778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0" name="Google Shape;230;g3f134613d237d778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3" name="Shape 233"/>
        <p:cNvGrpSpPr/>
        <p:nvPr/>
      </p:nvGrpSpPr>
      <p:grpSpPr>
        <a:xfrm>
          <a:off x="0" y="0"/>
          <a:ext cx="0" cy="0"/>
          <a:chOff x="0" y="0"/>
          <a:chExt cx="0" cy="0"/>
        </a:xfrm>
      </p:grpSpPr>
      <p:sp>
        <p:nvSpPr>
          <p:cNvPr id="234" name="Google Shape;234;g5c00033069eade96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5" name="Google Shape;235;g5c00033069eade96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 name="Shape 70"/>
        <p:cNvGrpSpPr/>
        <p:nvPr/>
      </p:nvGrpSpPr>
      <p:grpSpPr>
        <a:xfrm>
          <a:off x="0" y="0"/>
          <a:ext cx="0" cy="0"/>
          <a:chOff x="0" y="0"/>
          <a:chExt cx="0" cy="0"/>
        </a:xfrm>
      </p:grpSpPr>
      <p:sp>
        <p:nvSpPr>
          <p:cNvPr id="71" name="Google Shape;71;g7d036ebea1bcfad9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2" name="Google Shape;72;g7d036ebea1bcfad9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9" name="Shape 239"/>
        <p:cNvGrpSpPr/>
        <p:nvPr/>
      </p:nvGrpSpPr>
      <p:grpSpPr>
        <a:xfrm>
          <a:off x="0" y="0"/>
          <a:ext cx="0" cy="0"/>
          <a:chOff x="0" y="0"/>
          <a:chExt cx="0" cy="0"/>
        </a:xfrm>
      </p:grpSpPr>
      <p:sp>
        <p:nvSpPr>
          <p:cNvPr id="240" name="Google Shape;240;g3b4d1d542d02b1bb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1" name="Google Shape;241;g3b4d1d542d02b1bb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5" name="Shape 245"/>
        <p:cNvGrpSpPr/>
        <p:nvPr/>
      </p:nvGrpSpPr>
      <p:grpSpPr>
        <a:xfrm>
          <a:off x="0" y="0"/>
          <a:ext cx="0" cy="0"/>
          <a:chOff x="0" y="0"/>
          <a:chExt cx="0" cy="0"/>
        </a:xfrm>
      </p:grpSpPr>
      <p:sp>
        <p:nvSpPr>
          <p:cNvPr id="246" name="Google Shape;246;g6a7f79ba79df2d9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7" name="Google Shape;247;g6a7f79ba79df2d9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1" name="Shape 251"/>
        <p:cNvGrpSpPr/>
        <p:nvPr/>
      </p:nvGrpSpPr>
      <p:grpSpPr>
        <a:xfrm>
          <a:off x="0" y="0"/>
          <a:ext cx="0" cy="0"/>
          <a:chOff x="0" y="0"/>
          <a:chExt cx="0" cy="0"/>
        </a:xfrm>
      </p:grpSpPr>
      <p:sp>
        <p:nvSpPr>
          <p:cNvPr id="252" name="Google Shape;252;gf5d92150af9e870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3" name="Google Shape;253;gf5d92150af9e87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7" name="Shape 257"/>
        <p:cNvGrpSpPr/>
        <p:nvPr/>
      </p:nvGrpSpPr>
      <p:grpSpPr>
        <a:xfrm>
          <a:off x="0" y="0"/>
          <a:ext cx="0" cy="0"/>
          <a:chOff x="0" y="0"/>
          <a:chExt cx="0" cy="0"/>
        </a:xfrm>
      </p:grpSpPr>
      <p:sp>
        <p:nvSpPr>
          <p:cNvPr id="258" name="Google Shape;258;g3b4d1d542d02b1bb_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9" name="Google Shape;259;g3b4d1d542d02b1bb_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 name="Shape 76"/>
        <p:cNvGrpSpPr/>
        <p:nvPr/>
      </p:nvGrpSpPr>
      <p:grpSpPr>
        <a:xfrm>
          <a:off x="0" y="0"/>
          <a:ext cx="0" cy="0"/>
          <a:chOff x="0" y="0"/>
          <a:chExt cx="0" cy="0"/>
        </a:xfrm>
      </p:grpSpPr>
      <p:sp>
        <p:nvSpPr>
          <p:cNvPr id="77" name="Google Shape;77;g5453a7f59b512ab3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8" name="Google Shape;78;g5453a7f59b512ab3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3" name="Shape 83"/>
        <p:cNvGrpSpPr/>
        <p:nvPr/>
      </p:nvGrpSpPr>
      <p:grpSpPr>
        <a:xfrm>
          <a:off x="0" y="0"/>
          <a:ext cx="0" cy="0"/>
          <a:chOff x="0" y="0"/>
          <a:chExt cx="0" cy="0"/>
        </a:xfrm>
      </p:grpSpPr>
      <p:sp>
        <p:nvSpPr>
          <p:cNvPr id="84" name="Google Shape;84;g5453a7f59b512ab3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5" name="Google Shape;85;g5453a7f59b512ab3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 name="Shape 90"/>
        <p:cNvGrpSpPr/>
        <p:nvPr/>
      </p:nvGrpSpPr>
      <p:grpSpPr>
        <a:xfrm>
          <a:off x="0" y="0"/>
          <a:ext cx="0" cy="0"/>
          <a:chOff x="0" y="0"/>
          <a:chExt cx="0" cy="0"/>
        </a:xfrm>
      </p:grpSpPr>
      <p:sp>
        <p:nvSpPr>
          <p:cNvPr id="91" name="Google Shape;91;g7d036ebea1bcfad9_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2" name="Google Shape;92;g7d036ebea1bcfad9_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 name="Shape 96"/>
        <p:cNvGrpSpPr/>
        <p:nvPr/>
      </p:nvGrpSpPr>
      <p:grpSpPr>
        <a:xfrm>
          <a:off x="0" y="0"/>
          <a:ext cx="0" cy="0"/>
          <a:chOff x="0" y="0"/>
          <a:chExt cx="0" cy="0"/>
        </a:xfrm>
      </p:grpSpPr>
      <p:sp>
        <p:nvSpPr>
          <p:cNvPr id="97" name="Google Shape;97;g7d036ebea1bcfad9_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8" name="Google Shape;98;g7d036ebea1bcfad9_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 name="Shape 102"/>
        <p:cNvGrpSpPr/>
        <p:nvPr/>
      </p:nvGrpSpPr>
      <p:grpSpPr>
        <a:xfrm>
          <a:off x="0" y="0"/>
          <a:ext cx="0" cy="0"/>
          <a:chOff x="0" y="0"/>
          <a:chExt cx="0" cy="0"/>
        </a:xfrm>
      </p:grpSpPr>
      <p:sp>
        <p:nvSpPr>
          <p:cNvPr id="103" name="Google Shape;103;g2792e9709cc820aa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4" name="Google Shape;104;g2792e9709cc820aa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 name="Shape 109"/>
        <p:cNvGrpSpPr/>
        <p:nvPr/>
      </p:nvGrpSpPr>
      <p:grpSpPr>
        <a:xfrm>
          <a:off x="0" y="0"/>
          <a:ext cx="0" cy="0"/>
          <a:chOff x="0" y="0"/>
          <a:chExt cx="0" cy="0"/>
        </a:xfrm>
      </p:grpSpPr>
      <p:sp>
        <p:nvSpPr>
          <p:cNvPr id="110" name="Google Shape;110;g7d036ebea1bcfad9_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1" name="Google Shape;111;g7d036ebea1bcfad9_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p:nvPr/>
        </p:nvSpPr>
        <p:spPr>
          <a:xfrm>
            <a:off x="1524800" y="672606"/>
            <a:ext cx="1081625" cy="1124950"/>
          </a:xfrm>
          <a:custGeom>
            <a:rect b="b" l="l" r="r" t="t"/>
            <a:pathLst>
              <a:path extrusionOk="0" h="44998" w="43265">
                <a:moveTo>
                  <a:pt x="0" y="44998"/>
                </a:moveTo>
                <a:lnTo>
                  <a:pt x="0" y="0"/>
                </a:lnTo>
                <a:lnTo>
                  <a:pt x="43265" y="0"/>
                </a:lnTo>
              </a:path>
            </a:pathLst>
          </a:custGeom>
          <a:noFill/>
          <a:ln cap="flat" cmpd="sng" w="28575">
            <a:solidFill>
              <a:schemeClr val="accent5"/>
            </a:solidFill>
            <a:prstDash val="solid"/>
            <a:miter lim="8000"/>
            <a:headEnd len="sm" w="sm" type="none"/>
            <a:tailEnd len="sm" w="sm" type="none"/>
          </a:ln>
        </p:spPr>
      </p:sp>
      <p:sp>
        <p:nvSpPr>
          <p:cNvPr id="11" name="Google Shape;11;p2"/>
          <p:cNvSpPr/>
          <p:nvPr/>
        </p:nvSpPr>
        <p:spPr>
          <a:xfrm rot="10800000">
            <a:off x="6537563" y="3342925"/>
            <a:ext cx="1081625" cy="1124950"/>
          </a:xfrm>
          <a:custGeom>
            <a:rect b="b" l="l" r="r" t="t"/>
            <a:pathLst>
              <a:path extrusionOk="0" h="44998" w="43265">
                <a:moveTo>
                  <a:pt x="0" y="44998"/>
                </a:moveTo>
                <a:lnTo>
                  <a:pt x="0" y="0"/>
                </a:lnTo>
                <a:lnTo>
                  <a:pt x="43265" y="0"/>
                </a:lnTo>
              </a:path>
            </a:pathLst>
          </a:custGeom>
          <a:noFill/>
          <a:ln cap="flat" cmpd="sng" w="28575">
            <a:solidFill>
              <a:schemeClr val="accent5"/>
            </a:solidFill>
            <a:prstDash val="solid"/>
            <a:miter lim="8000"/>
            <a:headEnd len="sm" w="sm" type="none"/>
            <a:tailEnd len="sm" w="sm" type="none"/>
          </a:ln>
        </p:spPr>
      </p:sp>
      <p:cxnSp>
        <p:nvCxnSpPr>
          <p:cNvPr id="12" name="Google Shape;12;p2"/>
          <p:cNvCxnSpPr/>
          <p:nvPr/>
        </p:nvCxnSpPr>
        <p:spPr>
          <a:xfrm>
            <a:off x="4359602" y="2817464"/>
            <a:ext cx="424800" cy="0"/>
          </a:xfrm>
          <a:prstGeom prst="straightConnector1">
            <a:avLst/>
          </a:prstGeom>
          <a:noFill/>
          <a:ln cap="flat" cmpd="sng" w="38100">
            <a:solidFill>
              <a:schemeClr val="accent4"/>
            </a:solidFill>
            <a:prstDash val="solid"/>
            <a:round/>
            <a:headEnd len="sm" w="sm" type="none"/>
            <a:tailEnd len="sm" w="sm" type="none"/>
          </a:ln>
        </p:spPr>
      </p:cxnSp>
      <p:sp>
        <p:nvSpPr>
          <p:cNvPr id="13" name="Google Shape;13;p2"/>
          <p:cNvSpPr txBox="1"/>
          <p:nvPr>
            <p:ph type="ctrTitle"/>
          </p:nvPr>
        </p:nvSpPr>
        <p:spPr>
          <a:xfrm>
            <a:off x="1680302" y="1188925"/>
            <a:ext cx="5783400" cy="1457400"/>
          </a:xfrm>
          <a:prstGeom prst="rect">
            <a:avLst/>
          </a:prstGeom>
        </p:spPr>
        <p:txBody>
          <a:bodyPr anchorCtr="0" anchor="b" bIns="91425" lIns="91425" spcFirstLastPara="1" rIns="91425" wrap="square" tIns="91425">
            <a:normAutofit/>
          </a:bodyPr>
          <a:lstStyle>
            <a:lvl1pPr lvl="0" algn="ctr">
              <a:spcBef>
                <a:spcPts val="0"/>
              </a:spcBef>
              <a:spcAft>
                <a:spcPts val="0"/>
              </a:spcAft>
              <a:buSzPts val="4000"/>
              <a:buNone/>
              <a:defRPr sz="4000"/>
            </a:lvl1pPr>
            <a:lvl2pPr lvl="1" algn="ctr">
              <a:spcBef>
                <a:spcPts val="0"/>
              </a:spcBef>
              <a:spcAft>
                <a:spcPts val="0"/>
              </a:spcAft>
              <a:buSzPts val="4000"/>
              <a:buNone/>
              <a:defRPr sz="4000"/>
            </a:lvl2pPr>
            <a:lvl3pPr lvl="2" algn="ctr">
              <a:spcBef>
                <a:spcPts val="0"/>
              </a:spcBef>
              <a:spcAft>
                <a:spcPts val="0"/>
              </a:spcAft>
              <a:buSzPts val="4000"/>
              <a:buNone/>
              <a:defRPr sz="4000"/>
            </a:lvl3pPr>
            <a:lvl4pPr lvl="3" algn="ctr">
              <a:spcBef>
                <a:spcPts val="0"/>
              </a:spcBef>
              <a:spcAft>
                <a:spcPts val="0"/>
              </a:spcAft>
              <a:buSzPts val="4000"/>
              <a:buNone/>
              <a:defRPr sz="4000"/>
            </a:lvl4pPr>
            <a:lvl5pPr lvl="4" algn="ctr">
              <a:spcBef>
                <a:spcPts val="0"/>
              </a:spcBef>
              <a:spcAft>
                <a:spcPts val="0"/>
              </a:spcAft>
              <a:buSzPts val="4000"/>
              <a:buNone/>
              <a:defRPr sz="4000"/>
            </a:lvl5pPr>
            <a:lvl6pPr lvl="5" algn="ctr">
              <a:spcBef>
                <a:spcPts val="0"/>
              </a:spcBef>
              <a:spcAft>
                <a:spcPts val="0"/>
              </a:spcAft>
              <a:buSzPts val="4000"/>
              <a:buNone/>
              <a:defRPr sz="4000"/>
            </a:lvl6pPr>
            <a:lvl7pPr lvl="6" algn="ctr">
              <a:spcBef>
                <a:spcPts val="0"/>
              </a:spcBef>
              <a:spcAft>
                <a:spcPts val="0"/>
              </a:spcAft>
              <a:buSzPts val="4000"/>
              <a:buNone/>
              <a:defRPr sz="4000"/>
            </a:lvl7pPr>
            <a:lvl8pPr lvl="7" algn="ctr">
              <a:spcBef>
                <a:spcPts val="0"/>
              </a:spcBef>
              <a:spcAft>
                <a:spcPts val="0"/>
              </a:spcAft>
              <a:buSzPts val="4000"/>
              <a:buNone/>
              <a:defRPr sz="4000"/>
            </a:lvl8pPr>
            <a:lvl9pPr lvl="8" algn="ctr">
              <a:spcBef>
                <a:spcPts val="0"/>
              </a:spcBef>
              <a:spcAft>
                <a:spcPts val="0"/>
              </a:spcAft>
              <a:buSzPts val="4000"/>
              <a:buNone/>
              <a:defRPr sz="4000"/>
            </a:lvl9pPr>
          </a:lstStyle>
          <a:p/>
        </p:txBody>
      </p:sp>
      <p:sp>
        <p:nvSpPr>
          <p:cNvPr id="14" name="Google Shape;14;p2"/>
          <p:cNvSpPr txBox="1"/>
          <p:nvPr>
            <p:ph idx="1" type="subTitle"/>
          </p:nvPr>
        </p:nvSpPr>
        <p:spPr>
          <a:xfrm>
            <a:off x="1680302" y="3049450"/>
            <a:ext cx="5783400" cy="9090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1pPr>
            <a:lvl2pPr lvl="1"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2pPr>
            <a:lvl3pPr lvl="2"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3pPr>
            <a:lvl4pPr lvl="3"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4pPr>
            <a:lvl5pPr lvl="4"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5pPr>
            <a:lvl6pPr lvl="5"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6pPr>
            <a:lvl7pPr lvl="6"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7pPr>
            <a:lvl8pPr lvl="7"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8pPr>
            <a:lvl9pPr lvl="8"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9pPr>
          </a:lstStyle>
          <a:p/>
        </p:txBody>
      </p:sp>
      <p:sp>
        <p:nvSpPr>
          <p:cNvPr id="15" name="Google Shape;15;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52" name="Shape 52"/>
        <p:cNvGrpSpPr/>
        <p:nvPr/>
      </p:nvGrpSpPr>
      <p:grpSpPr>
        <a:xfrm>
          <a:off x="0" y="0"/>
          <a:ext cx="0" cy="0"/>
          <a:chOff x="0" y="0"/>
          <a:chExt cx="0" cy="0"/>
        </a:xfrm>
      </p:grpSpPr>
      <p:sp>
        <p:nvSpPr>
          <p:cNvPr id="53" name="Google Shape;53;p11"/>
          <p:cNvSpPr/>
          <p:nvPr/>
        </p:nvSpPr>
        <p:spPr>
          <a:xfrm>
            <a:off x="150" y="5076825"/>
            <a:ext cx="9143700" cy="666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 name="Google Shape;54;p11"/>
          <p:cNvSpPr txBox="1"/>
          <p:nvPr>
            <p:ph hasCustomPrompt="1" type="title"/>
          </p:nvPr>
        </p:nvSpPr>
        <p:spPr>
          <a:xfrm>
            <a:off x="387900" y="1152450"/>
            <a:ext cx="8368200" cy="1538400"/>
          </a:xfrm>
          <a:prstGeom prst="rect">
            <a:avLst/>
          </a:prstGeom>
        </p:spPr>
        <p:txBody>
          <a:bodyPr anchorCtr="0" anchor="ctr" bIns="91425" lIns="91425" spcFirstLastPara="1" rIns="91425" wrap="square" tIns="91425">
            <a:normAutofit/>
          </a:bodyPr>
          <a:lstStyle>
            <a:lvl1pPr lvl="0" algn="ctr">
              <a:spcBef>
                <a:spcPts val="0"/>
              </a:spcBef>
              <a:spcAft>
                <a:spcPts val="0"/>
              </a:spcAft>
              <a:buClr>
                <a:schemeClr val="accent5"/>
              </a:buClr>
              <a:buSzPts val="13000"/>
              <a:buNone/>
              <a:defRPr sz="13000">
                <a:solidFill>
                  <a:schemeClr val="accent5"/>
                </a:solidFill>
              </a:defRPr>
            </a:lvl1pPr>
            <a:lvl2pPr lvl="1" algn="ctr">
              <a:spcBef>
                <a:spcPts val="0"/>
              </a:spcBef>
              <a:spcAft>
                <a:spcPts val="0"/>
              </a:spcAft>
              <a:buClr>
                <a:schemeClr val="accent5"/>
              </a:buClr>
              <a:buSzPts val="13000"/>
              <a:buNone/>
              <a:defRPr sz="13000">
                <a:solidFill>
                  <a:schemeClr val="accent5"/>
                </a:solidFill>
              </a:defRPr>
            </a:lvl2pPr>
            <a:lvl3pPr lvl="2" algn="ctr">
              <a:spcBef>
                <a:spcPts val="0"/>
              </a:spcBef>
              <a:spcAft>
                <a:spcPts val="0"/>
              </a:spcAft>
              <a:buClr>
                <a:schemeClr val="accent5"/>
              </a:buClr>
              <a:buSzPts val="13000"/>
              <a:buNone/>
              <a:defRPr sz="13000">
                <a:solidFill>
                  <a:schemeClr val="accent5"/>
                </a:solidFill>
              </a:defRPr>
            </a:lvl3pPr>
            <a:lvl4pPr lvl="3" algn="ctr">
              <a:spcBef>
                <a:spcPts val="0"/>
              </a:spcBef>
              <a:spcAft>
                <a:spcPts val="0"/>
              </a:spcAft>
              <a:buClr>
                <a:schemeClr val="accent5"/>
              </a:buClr>
              <a:buSzPts val="13000"/>
              <a:buNone/>
              <a:defRPr sz="13000">
                <a:solidFill>
                  <a:schemeClr val="accent5"/>
                </a:solidFill>
              </a:defRPr>
            </a:lvl4pPr>
            <a:lvl5pPr lvl="4" algn="ctr">
              <a:spcBef>
                <a:spcPts val="0"/>
              </a:spcBef>
              <a:spcAft>
                <a:spcPts val="0"/>
              </a:spcAft>
              <a:buClr>
                <a:schemeClr val="accent5"/>
              </a:buClr>
              <a:buSzPts val="13000"/>
              <a:buNone/>
              <a:defRPr sz="13000">
                <a:solidFill>
                  <a:schemeClr val="accent5"/>
                </a:solidFill>
              </a:defRPr>
            </a:lvl5pPr>
            <a:lvl6pPr lvl="5" algn="ctr">
              <a:spcBef>
                <a:spcPts val="0"/>
              </a:spcBef>
              <a:spcAft>
                <a:spcPts val="0"/>
              </a:spcAft>
              <a:buClr>
                <a:schemeClr val="accent5"/>
              </a:buClr>
              <a:buSzPts val="13000"/>
              <a:buNone/>
              <a:defRPr sz="13000">
                <a:solidFill>
                  <a:schemeClr val="accent5"/>
                </a:solidFill>
              </a:defRPr>
            </a:lvl6pPr>
            <a:lvl7pPr lvl="6" algn="ctr">
              <a:spcBef>
                <a:spcPts val="0"/>
              </a:spcBef>
              <a:spcAft>
                <a:spcPts val="0"/>
              </a:spcAft>
              <a:buClr>
                <a:schemeClr val="accent5"/>
              </a:buClr>
              <a:buSzPts val="13000"/>
              <a:buNone/>
              <a:defRPr sz="13000">
                <a:solidFill>
                  <a:schemeClr val="accent5"/>
                </a:solidFill>
              </a:defRPr>
            </a:lvl7pPr>
            <a:lvl8pPr lvl="7" algn="ctr">
              <a:spcBef>
                <a:spcPts val="0"/>
              </a:spcBef>
              <a:spcAft>
                <a:spcPts val="0"/>
              </a:spcAft>
              <a:buClr>
                <a:schemeClr val="accent5"/>
              </a:buClr>
              <a:buSzPts val="13000"/>
              <a:buNone/>
              <a:defRPr sz="13000">
                <a:solidFill>
                  <a:schemeClr val="accent5"/>
                </a:solidFill>
              </a:defRPr>
            </a:lvl8pPr>
            <a:lvl9pPr lvl="8" algn="ctr">
              <a:spcBef>
                <a:spcPts val="0"/>
              </a:spcBef>
              <a:spcAft>
                <a:spcPts val="0"/>
              </a:spcAft>
              <a:buClr>
                <a:schemeClr val="accent5"/>
              </a:buClr>
              <a:buSzPts val="13000"/>
              <a:buNone/>
              <a:defRPr sz="13000">
                <a:solidFill>
                  <a:schemeClr val="accent5"/>
                </a:solidFill>
              </a:defRPr>
            </a:lvl9pPr>
          </a:lstStyle>
          <a:p>
            <a:r>
              <a:t>xx%</a:t>
            </a:r>
          </a:p>
        </p:txBody>
      </p:sp>
      <p:sp>
        <p:nvSpPr>
          <p:cNvPr id="55" name="Google Shape;55;p11"/>
          <p:cNvSpPr txBox="1"/>
          <p:nvPr>
            <p:ph idx="1" type="body"/>
          </p:nvPr>
        </p:nvSpPr>
        <p:spPr>
          <a:xfrm>
            <a:off x="387900" y="2919450"/>
            <a:ext cx="8368200" cy="10716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56" name="Google Shape;56;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7" name="Shape 57"/>
        <p:cNvGrpSpPr/>
        <p:nvPr/>
      </p:nvGrpSpPr>
      <p:grpSpPr>
        <a:xfrm>
          <a:off x="0" y="0"/>
          <a:ext cx="0" cy="0"/>
          <a:chOff x="0" y="0"/>
          <a:chExt cx="0" cy="0"/>
        </a:xfrm>
      </p:grpSpPr>
      <p:sp>
        <p:nvSpPr>
          <p:cNvPr id="58" name="Google Shape;58;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6" name="Shape 16"/>
        <p:cNvGrpSpPr/>
        <p:nvPr/>
      </p:nvGrpSpPr>
      <p:grpSpPr>
        <a:xfrm>
          <a:off x="0" y="0"/>
          <a:ext cx="0" cy="0"/>
          <a:chOff x="0" y="0"/>
          <a:chExt cx="0" cy="0"/>
        </a:xfrm>
      </p:grpSpPr>
      <p:cxnSp>
        <p:nvCxnSpPr>
          <p:cNvPr id="17" name="Google Shape;17;p3"/>
          <p:cNvCxnSpPr/>
          <p:nvPr/>
        </p:nvCxnSpPr>
        <p:spPr>
          <a:xfrm>
            <a:off x="4359602" y="2817464"/>
            <a:ext cx="424800" cy="0"/>
          </a:xfrm>
          <a:prstGeom prst="straightConnector1">
            <a:avLst/>
          </a:prstGeom>
          <a:noFill/>
          <a:ln cap="flat" cmpd="sng" w="38100">
            <a:solidFill>
              <a:schemeClr val="accent4"/>
            </a:solidFill>
            <a:prstDash val="solid"/>
            <a:round/>
            <a:headEnd len="sm" w="sm" type="none"/>
            <a:tailEnd len="sm" w="sm" type="none"/>
          </a:ln>
        </p:spPr>
      </p:cxnSp>
      <p:sp>
        <p:nvSpPr>
          <p:cNvPr id="18" name="Google Shape;18;p3"/>
          <p:cNvSpPr txBox="1"/>
          <p:nvPr>
            <p:ph type="title"/>
          </p:nvPr>
        </p:nvSpPr>
        <p:spPr>
          <a:xfrm>
            <a:off x="480750" y="1764950"/>
            <a:ext cx="8222100" cy="907500"/>
          </a:xfrm>
          <a:prstGeom prst="rect">
            <a:avLst/>
          </a:prstGeom>
        </p:spPr>
        <p:txBody>
          <a:bodyPr anchorCtr="0" anchor="b" bIns="91425" lIns="91425" spcFirstLastPara="1" rIns="91425" wrap="square" tIns="91425">
            <a:normAutofit/>
          </a:bodyPr>
          <a:lstStyle>
            <a:lvl1pPr lvl="0" algn="ctr">
              <a:spcBef>
                <a:spcPts val="0"/>
              </a:spcBef>
              <a:spcAft>
                <a:spcPts val="0"/>
              </a:spcAft>
              <a:buSzPts val="4800"/>
              <a:buNone/>
              <a:defRPr sz="4800"/>
            </a:lvl1pPr>
            <a:lvl2pPr lvl="1" algn="ctr">
              <a:spcBef>
                <a:spcPts val="0"/>
              </a:spcBef>
              <a:spcAft>
                <a:spcPts val="0"/>
              </a:spcAft>
              <a:buSzPts val="4800"/>
              <a:buNone/>
              <a:defRPr sz="4800"/>
            </a:lvl2pPr>
            <a:lvl3pPr lvl="2" algn="ctr">
              <a:spcBef>
                <a:spcPts val="0"/>
              </a:spcBef>
              <a:spcAft>
                <a:spcPts val="0"/>
              </a:spcAft>
              <a:buSzPts val="4800"/>
              <a:buNone/>
              <a:defRPr sz="4800"/>
            </a:lvl3pPr>
            <a:lvl4pPr lvl="3" algn="ctr">
              <a:spcBef>
                <a:spcPts val="0"/>
              </a:spcBef>
              <a:spcAft>
                <a:spcPts val="0"/>
              </a:spcAft>
              <a:buSzPts val="4800"/>
              <a:buNone/>
              <a:defRPr sz="4800"/>
            </a:lvl4pPr>
            <a:lvl5pPr lvl="4" algn="ctr">
              <a:spcBef>
                <a:spcPts val="0"/>
              </a:spcBef>
              <a:spcAft>
                <a:spcPts val="0"/>
              </a:spcAft>
              <a:buSzPts val="4800"/>
              <a:buNone/>
              <a:defRPr sz="4800"/>
            </a:lvl5pPr>
            <a:lvl6pPr lvl="5" algn="ctr">
              <a:spcBef>
                <a:spcPts val="0"/>
              </a:spcBef>
              <a:spcAft>
                <a:spcPts val="0"/>
              </a:spcAft>
              <a:buSzPts val="4800"/>
              <a:buNone/>
              <a:defRPr sz="4800"/>
            </a:lvl6pPr>
            <a:lvl7pPr lvl="6" algn="ctr">
              <a:spcBef>
                <a:spcPts val="0"/>
              </a:spcBef>
              <a:spcAft>
                <a:spcPts val="0"/>
              </a:spcAft>
              <a:buSzPts val="4800"/>
              <a:buNone/>
              <a:defRPr sz="4800"/>
            </a:lvl7pPr>
            <a:lvl8pPr lvl="7" algn="ctr">
              <a:spcBef>
                <a:spcPts val="0"/>
              </a:spcBef>
              <a:spcAft>
                <a:spcPts val="0"/>
              </a:spcAft>
              <a:buSzPts val="4800"/>
              <a:buNone/>
              <a:defRPr sz="4800"/>
            </a:lvl8pPr>
            <a:lvl9pPr lvl="8" algn="ctr">
              <a:spcBef>
                <a:spcPts val="0"/>
              </a:spcBef>
              <a:spcAft>
                <a:spcPts val="0"/>
              </a:spcAft>
              <a:buSzPts val="4800"/>
              <a:buNone/>
              <a:defRPr sz="4800"/>
            </a:lvl9pPr>
          </a:lstStyle>
          <a:p/>
        </p:txBody>
      </p:sp>
      <p:sp>
        <p:nvSpPr>
          <p:cNvPr id="19" name="Google Shape;19;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0" name="Shape 20"/>
        <p:cNvGrpSpPr/>
        <p:nvPr/>
      </p:nvGrpSpPr>
      <p:grpSpPr>
        <a:xfrm>
          <a:off x="0" y="0"/>
          <a:ext cx="0" cy="0"/>
          <a:chOff x="0" y="0"/>
          <a:chExt cx="0" cy="0"/>
        </a:xfrm>
      </p:grpSpPr>
      <p:cxnSp>
        <p:nvCxnSpPr>
          <p:cNvPr id="21" name="Google Shape;21;p4"/>
          <p:cNvCxnSpPr/>
          <p:nvPr/>
        </p:nvCxnSpPr>
        <p:spPr>
          <a:xfrm>
            <a:off x="492563" y="1260284"/>
            <a:ext cx="424800" cy="0"/>
          </a:xfrm>
          <a:prstGeom prst="straightConnector1">
            <a:avLst/>
          </a:prstGeom>
          <a:noFill/>
          <a:ln cap="flat" cmpd="sng" w="38100">
            <a:solidFill>
              <a:schemeClr val="accent4"/>
            </a:solidFill>
            <a:prstDash val="solid"/>
            <a:round/>
            <a:headEnd len="sm" w="sm" type="none"/>
            <a:tailEnd len="sm" w="sm" type="none"/>
          </a:ln>
        </p:spPr>
      </p:cxnSp>
      <p:sp>
        <p:nvSpPr>
          <p:cNvPr id="22" name="Google Shape;22;p4"/>
          <p:cNvSpPr txBox="1"/>
          <p:nvPr>
            <p:ph type="title"/>
          </p:nvPr>
        </p:nvSpPr>
        <p:spPr>
          <a:xfrm>
            <a:off x="387900" y="458025"/>
            <a:ext cx="8368200" cy="686100"/>
          </a:xfrm>
          <a:prstGeom prst="rect">
            <a:avLst/>
          </a:prstGeom>
        </p:spPr>
        <p:txBody>
          <a:bodyPr anchorCtr="0" anchor="b"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3" name="Google Shape;23;p4"/>
          <p:cNvSpPr txBox="1"/>
          <p:nvPr>
            <p:ph idx="1" type="body"/>
          </p:nvPr>
        </p:nvSpPr>
        <p:spPr>
          <a:xfrm>
            <a:off x="387900" y="1489824"/>
            <a:ext cx="8368200" cy="30789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24" name="Google Shape;24;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5" name="Shape 25"/>
        <p:cNvGrpSpPr/>
        <p:nvPr/>
      </p:nvGrpSpPr>
      <p:grpSpPr>
        <a:xfrm>
          <a:off x="0" y="0"/>
          <a:ext cx="0" cy="0"/>
          <a:chOff x="0" y="0"/>
          <a:chExt cx="0" cy="0"/>
        </a:xfrm>
      </p:grpSpPr>
      <p:cxnSp>
        <p:nvCxnSpPr>
          <p:cNvPr id="26" name="Google Shape;26;p5"/>
          <p:cNvCxnSpPr/>
          <p:nvPr/>
        </p:nvCxnSpPr>
        <p:spPr>
          <a:xfrm>
            <a:off x="492563" y="1260284"/>
            <a:ext cx="424800" cy="0"/>
          </a:xfrm>
          <a:prstGeom prst="straightConnector1">
            <a:avLst/>
          </a:prstGeom>
          <a:noFill/>
          <a:ln cap="flat" cmpd="sng" w="38100">
            <a:solidFill>
              <a:schemeClr val="accent4"/>
            </a:solidFill>
            <a:prstDash val="solid"/>
            <a:round/>
            <a:headEnd len="sm" w="sm" type="none"/>
            <a:tailEnd len="sm" w="sm" type="none"/>
          </a:ln>
        </p:spPr>
      </p:cxnSp>
      <p:sp>
        <p:nvSpPr>
          <p:cNvPr id="27" name="Google Shape;27;p5"/>
          <p:cNvSpPr txBox="1"/>
          <p:nvPr>
            <p:ph type="title"/>
          </p:nvPr>
        </p:nvSpPr>
        <p:spPr>
          <a:xfrm>
            <a:off x="387900" y="458025"/>
            <a:ext cx="8368200" cy="686100"/>
          </a:xfrm>
          <a:prstGeom prst="rect">
            <a:avLst/>
          </a:prstGeom>
        </p:spPr>
        <p:txBody>
          <a:bodyPr anchorCtr="0" anchor="b"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8" name="Google Shape;28;p5"/>
          <p:cNvSpPr txBox="1"/>
          <p:nvPr>
            <p:ph idx="1" type="body"/>
          </p:nvPr>
        </p:nvSpPr>
        <p:spPr>
          <a:xfrm>
            <a:off x="387900" y="1489825"/>
            <a:ext cx="3999900" cy="30789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9" name="Google Shape;29;p5"/>
          <p:cNvSpPr txBox="1"/>
          <p:nvPr>
            <p:ph idx="2" type="body"/>
          </p:nvPr>
        </p:nvSpPr>
        <p:spPr>
          <a:xfrm>
            <a:off x="4756200" y="1489825"/>
            <a:ext cx="3999900" cy="30789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0" name="Google Shape;30;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31" name="Shape 31"/>
        <p:cNvGrpSpPr/>
        <p:nvPr/>
      </p:nvGrpSpPr>
      <p:grpSpPr>
        <a:xfrm>
          <a:off x="0" y="0"/>
          <a:ext cx="0" cy="0"/>
          <a:chOff x="0" y="0"/>
          <a:chExt cx="0" cy="0"/>
        </a:xfrm>
      </p:grpSpPr>
      <p:sp>
        <p:nvSpPr>
          <p:cNvPr id="32" name="Google Shape;32;p6"/>
          <p:cNvSpPr txBox="1"/>
          <p:nvPr>
            <p:ph type="title"/>
          </p:nvPr>
        </p:nvSpPr>
        <p:spPr>
          <a:xfrm>
            <a:off x="387900" y="458025"/>
            <a:ext cx="8368200" cy="686100"/>
          </a:xfrm>
          <a:prstGeom prst="rect">
            <a:avLst/>
          </a:prstGeom>
        </p:spPr>
        <p:txBody>
          <a:bodyPr anchorCtr="0" anchor="b"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33" name="Google Shape;33;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4" name="Shape 34"/>
        <p:cNvGrpSpPr/>
        <p:nvPr/>
      </p:nvGrpSpPr>
      <p:grpSpPr>
        <a:xfrm>
          <a:off x="0" y="0"/>
          <a:ext cx="0" cy="0"/>
          <a:chOff x="0" y="0"/>
          <a:chExt cx="0" cy="0"/>
        </a:xfrm>
      </p:grpSpPr>
      <p:cxnSp>
        <p:nvCxnSpPr>
          <p:cNvPr id="35" name="Google Shape;35;p7"/>
          <p:cNvCxnSpPr/>
          <p:nvPr/>
        </p:nvCxnSpPr>
        <p:spPr>
          <a:xfrm>
            <a:off x="489218" y="1412277"/>
            <a:ext cx="331500" cy="0"/>
          </a:xfrm>
          <a:prstGeom prst="straightConnector1">
            <a:avLst/>
          </a:prstGeom>
          <a:noFill/>
          <a:ln cap="flat" cmpd="sng" w="38100">
            <a:solidFill>
              <a:schemeClr val="accent4"/>
            </a:solidFill>
            <a:prstDash val="solid"/>
            <a:round/>
            <a:headEnd len="sm" w="sm" type="none"/>
            <a:tailEnd len="sm" w="sm" type="none"/>
          </a:ln>
        </p:spPr>
      </p:cxnSp>
      <p:sp>
        <p:nvSpPr>
          <p:cNvPr id="36" name="Google Shape;36;p7"/>
          <p:cNvSpPr txBox="1"/>
          <p:nvPr>
            <p:ph type="title"/>
          </p:nvPr>
        </p:nvSpPr>
        <p:spPr>
          <a:xfrm>
            <a:off x="3879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7" name="Google Shape;37;p7"/>
          <p:cNvSpPr txBox="1"/>
          <p:nvPr>
            <p:ph idx="1" type="body"/>
          </p:nvPr>
        </p:nvSpPr>
        <p:spPr>
          <a:xfrm>
            <a:off x="387900" y="1594025"/>
            <a:ext cx="2808000" cy="26811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8" name="Google Shape;38;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9" name="Shape 39"/>
        <p:cNvGrpSpPr/>
        <p:nvPr/>
      </p:nvGrpSpPr>
      <p:grpSpPr>
        <a:xfrm>
          <a:off x="0" y="0"/>
          <a:ext cx="0" cy="0"/>
          <a:chOff x="0" y="0"/>
          <a:chExt cx="0" cy="0"/>
        </a:xfrm>
      </p:grpSpPr>
      <p:sp>
        <p:nvSpPr>
          <p:cNvPr id="40" name="Google Shape;40;p8"/>
          <p:cNvSpPr txBox="1"/>
          <p:nvPr>
            <p:ph type="title"/>
          </p:nvPr>
        </p:nvSpPr>
        <p:spPr>
          <a:xfrm>
            <a:off x="490250" y="526350"/>
            <a:ext cx="56187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41" name="Google Shape;41;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42" name="Shape 42"/>
        <p:cNvGrpSpPr/>
        <p:nvPr/>
      </p:nvGrpSpPr>
      <p:grpSpPr>
        <a:xfrm>
          <a:off x="0" y="0"/>
          <a:ext cx="0" cy="0"/>
          <a:chOff x="0" y="0"/>
          <a:chExt cx="0" cy="0"/>
        </a:xfrm>
      </p:grpSpPr>
      <p:sp>
        <p:nvSpPr>
          <p:cNvPr id="43" name="Google Shape;43;p9"/>
          <p:cNvSpPr/>
          <p:nvPr/>
        </p:nvSpPr>
        <p:spPr>
          <a:xfrm>
            <a:off x="4572000" y="-75"/>
            <a:ext cx="4572000" cy="51435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44" name="Google Shape;44;p9"/>
          <p:cNvCxnSpPr/>
          <p:nvPr/>
        </p:nvCxnSpPr>
        <p:spPr>
          <a:xfrm>
            <a:off x="5029675" y="4495503"/>
            <a:ext cx="540900" cy="0"/>
          </a:xfrm>
          <a:prstGeom prst="straightConnector1">
            <a:avLst/>
          </a:prstGeom>
          <a:noFill/>
          <a:ln cap="flat" cmpd="sng" w="38100">
            <a:solidFill>
              <a:schemeClr val="accent5"/>
            </a:solidFill>
            <a:prstDash val="solid"/>
            <a:round/>
            <a:headEnd len="sm" w="sm" type="none"/>
            <a:tailEnd len="sm" w="sm" type="none"/>
          </a:ln>
        </p:spPr>
      </p:cxnSp>
      <p:sp>
        <p:nvSpPr>
          <p:cNvPr id="45" name="Google Shape;45;p9"/>
          <p:cNvSpPr txBox="1"/>
          <p:nvPr>
            <p:ph type="title"/>
          </p:nvPr>
        </p:nvSpPr>
        <p:spPr>
          <a:xfrm>
            <a:off x="265500" y="1209075"/>
            <a:ext cx="4045200" cy="1506300"/>
          </a:xfrm>
          <a:prstGeom prst="rect">
            <a:avLst/>
          </a:prstGeom>
        </p:spPr>
        <p:txBody>
          <a:bodyPr anchorCtr="0" anchor="b" bIns="91425" lIns="91425" spcFirstLastPara="1" rIns="91425" wrap="square" tIns="91425">
            <a:normAutofit/>
          </a:bodyPr>
          <a:lstStyle>
            <a:lvl1pPr lvl="0" algn="ctr">
              <a:spcBef>
                <a:spcPts val="0"/>
              </a:spcBef>
              <a:spcAft>
                <a:spcPts val="0"/>
              </a:spcAft>
              <a:buSzPts val="3800"/>
              <a:buNone/>
              <a:defRPr sz="3800"/>
            </a:lvl1pPr>
            <a:lvl2pPr lvl="1" algn="ctr">
              <a:spcBef>
                <a:spcPts val="0"/>
              </a:spcBef>
              <a:spcAft>
                <a:spcPts val="0"/>
              </a:spcAft>
              <a:buSzPts val="3800"/>
              <a:buNone/>
              <a:defRPr sz="3800"/>
            </a:lvl2pPr>
            <a:lvl3pPr lvl="2" algn="ctr">
              <a:spcBef>
                <a:spcPts val="0"/>
              </a:spcBef>
              <a:spcAft>
                <a:spcPts val="0"/>
              </a:spcAft>
              <a:buSzPts val="3800"/>
              <a:buNone/>
              <a:defRPr sz="3800"/>
            </a:lvl3pPr>
            <a:lvl4pPr lvl="3" algn="ctr">
              <a:spcBef>
                <a:spcPts val="0"/>
              </a:spcBef>
              <a:spcAft>
                <a:spcPts val="0"/>
              </a:spcAft>
              <a:buSzPts val="3800"/>
              <a:buNone/>
              <a:defRPr sz="3800"/>
            </a:lvl4pPr>
            <a:lvl5pPr lvl="4" algn="ctr">
              <a:spcBef>
                <a:spcPts val="0"/>
              </a:spcBef>
              <a:spcAft>
                <a:spcPts val="0"/>
              </a:spcAft>
              <a:buSzPts val="3800"/>
              <a:buNone/>
              <a:defRPr sz="3800"/>
            </a:lvl5pPr>
            <a:lvl6pPr lvl="5" algn="ctr">
              <a:spcBef>
                <a:spcPts val="0"/>
              </a:spcBef>
              <a:spcAft>
                <a:spcPts val="0"/>
              </a:spcAft>
              <a:buSzPts val="3800"/>
              <a:buNone/>
              <a:defRPr sz="3800"/>
            </a:lvl6pPr>
            <a:lvl7pPr lvl="6" algn="ctr">
              <a:spcBef>
                <a:spcPts val="0"/>
              </a:spcBef>
              <a:spcAft>
                <a:spcPts val="0"/>
              </a:spcAft>
              <a:buSzPts val="3800"/>
              <a:buNone/>
              <a:defRPr sz="3800"/>
            </a:lvl7pPr>
            <a:lvl8pPr lvl="7" algn="ctr">
              <a:spcBef>
                <a:spcPts val="0"/>
              </a:spcBef>
              <a:spcAft>
                <a:spcPts val="0"/>
              </a:spcAft>
              <a:buSzPts val="3800"/>
              <a:buNone/>
              <a:defRPr sz="3800"/>
            </a:lvl8pPr>
            <a:lvl9pPr lvl="8" algn="ctr">
              <a:spcBef>
                <a:spcPts val="0"/>
              </a:spcBef>
              <a:spcAft>
                <a:spcPts val="0"/>
              </a:spcAft>
              <a:buSzPts val="3800"/>
              <a:buNone/>
              <a:defRPr sz="3800"/>
            </a:lvl9pPr>
          </a:lstStyle>
          <a:p/>
        </p:txBody>
      </p:sp>
      <p:sp>
        <p:nvSpPr>
          <p:cNvPr id="46" name="Google Shape;46;p9"/>
          <p:cNvSpPr txBox="1"/>
          <p:nvPr>
            <p:ph idx="1" type="subTitle"/>
          </p:nvPr>
        </p:nvSpPr>
        <p:spPr>
          <a:xfrm>
            <a:off x="265500" y="2769001"/>
            <a:ext cx="4045200" cy="13455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Clr>
                <a:schemeClr val="accent5"/>
              </a:buClr>
              <a:buSzPts val="2100"/>
              <a:buNone/>
              <a:defRPr sz="2100">
                <a:solidFill>
                  <a:schemeClr val="accent5"/>
                </a:solidFill>
              </a:defRPr>
            </a:lvl1pPr>
            <a:lvl2pPr lvl="1" algn="ctr">
              <a:lnSpc>
                <a:spcPct val="100000"/>
              </a:lnSpc>
              <a:spcBef>
                <a:spcPts val="0"/>
              </a:spcBef>
              <a:spcAft>
                <a:spcPts val="0"/>
              </a:spcAft>
              <a:buClr>
                <a:schemeClr val="accent5"/>
              </a:buClr>
              <a:buSzPts val="2100"/>
              <a:buNone/>
              <a:defRPr sz="2100">
                <a:solidFill>
                  <a:schemeClr val="accent5"/>
                </a:solidFill>
              </a:defRPr>
            </a:lvl2pPr>
            <a:lvl3pPr lvl="2" algn="ctr">
              <a:lnSpc>
                <a:spcPct val="100000"/>
              </a:lnSpc>
              <a:spcBef>
                <a:spcPts val="0"/>
              </a:spcBef>
              <a:spcAft>
                <a:spcPts val="0"/>
              </a:spcAft>
              <a:buClr>
                <a:schemeClr val="accent5"/>
              </a:buClr>
              <a:buSzPts val="2100"/>
              <a:buNone/>
              <a:defRPr sz="2100">
                <a:solidFill>
                  <a:schemeClr val="accent5"/>
                </a:solidFill>
              </a:defRPr>
            </a:lvl3pPr>
            <a:lvl4pPr lvl="3" algn="ctr">
              <a:lnSpc>
                <a:spcPct val="100000"/>
              </a:lnSpc>
              <a:spcBef>
                <a:spcPts val="0"/>
              </a:spcBef>
              <a:spcAft>
                <a:spcPts val="0"/>
              </a:spcAft>
              <a:buClr>
                <a:schemeClr val="accent5"/>
              </a:buClr>
              <a:buSzPts val="2100"/>
              <a:buNone/>
              <a:defRPr sz="2100">
                <a:solidFill>
                  <a:schemeClr val="accent5"/>
                </a:solidFill>
              </a:defRPr>
            </a:lvl4pPr>
            <a:lvl5pPr lvl="4" algn="ctr">
              <a:lnSpc>
                <a:spcPct val="100000"/>
              </a:lnSpc>
              <a:spcBef>
                <a:spcPts val="0"/>
              </a:spcBef>
              <a:spcAft>
                <a:spcPts val="0"/>
              </a:spcAft>
              <a:buClr>
                <a:schemeClr val="accent5"/>
              </a:buClr>
              <a:buSzPts val="2100"/>
              <a:buNone/>
              <a:defRPr sz="2100">
                <a:solidFill>
                  <a:schemeClr val="accent5"/>
                </a:solidFill>
              </a:defRPr>
            </a:lvl5pPr>
            <a:lvl6pPr lvl="5" algn="ctr">
              <a:lnSpc>
                <a:spcPct val="100000"/>
              </a:lnSpc>
              <a:spcBef>
                <a:spcPts val="0"/>
              </a:spcBef>
              <a:spcAft>
                <a:spcPts val="0"/>
              </a:spcAft>
              <a:buClr>
                <a:schemeClr val="accent5"/>
              </a:buClr>
              <a:buSzPts val="2100"/>
              <a:buNone/>
              <a:defRPr sz="2100">
                <a:solidFill>
                  <a:schemeClr val="accent5"/>
                </a:solidFill>
              </a:defRPr>
            </a:lvl6pPr>
            <a:lvl7pPr lvl="6" algn="ctr">
              <a:lnSpc>
                <a:spcPct val="100000"/>
              </a:lnSpc>
              <a:spcBef>
                <a:spcPts val="0"/>
              </a:spcBef>
              <a:spcAft>
                <a:spcPts val="0"/>
              </a:spcAft>
              <a:buClr>
                <a:schemeClr val="accent5"/>
              </a:buClr>
              <a:buSzPts val="2100"/>
              <a:buNone/>
              <a:defRPr sz="2100">
                <a:solidFill>
                  <a:schemeClr val="accent5"/>
                </a:solidFill>
              </a:defRPr>
            </a:lvl7pPr>
            <a:lvl8pPr lvl="7" algn="ctr">
              <a:lnSpc>
                <a:spcPct val="100000"/>
              </a:lnSpc>
              <a:spcBef>
                <a:spcPts val="0"/>
              </a:spcBef>
              <a:spcAft>
                <a:spcPts val="0"/>
              </a:spcAft>
              <a:buClr>
                <a:schemeClr val="accent5"/>
              </a:buClr>
              <a:buSzPts val="2100"/>
              <a:buNone/>
              <a:defRPr sz="2100">
                <a:solidFill>
                  <a:schemeClr val="accent5"/>
                </a:solidFill>
              </a:defRPr>
            </a:lvl8pPr>
            <a:lvl9pPr lvl="8" algn="ctr">
              <a:lnSpc>
                <a:spcPct val="100000"/>
              </a:lnSpc>
              <a:spcBef>
                <a:spcPts val="0"/>
              </a:spcBef>
              <a:spcAft>
                <a:spcPts val="0"/>
              </a:spcAft>
              <a:buClr>
                <a:schemeClr val="accent5"/>
              </a:buClr>
              <a:buSzPts val="2100"/>
              <a:buNone/>
              <a:defRPr sz="2100">
                <a:solidFill>
                  <a:schemeClr val="accent5"/>
                </a:solidFill>
              </a:defRPr>
            </a:lvl9pPr>
          </a:lstStyle>
          <a:p/>
        </p:txBody>
      </p:sp>
      <p:sp>
        <p:nvSpPr>
          <p:cNvPr id="47" name="Google Shape;47;p9"/>
          <p:cNvSpPr txBox="1"/>
          <p:nvPr>
            <p:ph idx="2" type="body"/>
          </p:nvPr>
        </p:nvSpPr>
        <p:spPr>
          <a:xfrm>
            <a:off x="4939500" y="724200"/>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8" name="Google Shape;48;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9" name="Shape 49"/>
        <p:cNvGrpSpPr/>
        <p:nvPr/>
      </p:nvGrpSpPr>
      <p:grpSpPr>
        <a:xfrm>
          <a:off x="0" y="0"/>
          <a:ext cx="0" cy="0"/>
          <a:chOff x="0" y="0"/>
          <a:chExt cx="0" cy="0"/>
        </a:xfrm>
      </p:grpSpPr>
      <p:sp>
        <p:nvSpPr>
          <p:cNvPr id="50" name="Google Shape;50;p10"/>
          <p:cNvSpPr txBox="1"/>
          <p:nvPr>
            <p:ph idx="1" type="body"/>
          </p:nvPr>
        </p:nvSpPr>
        <p:spPr>
          <a:xfrm>
            <a:off x="319500" y="4233725"/>
            <a:ext cx="5998800" cy="5988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Font typeface="Roboto Slab"/>
              <a:buNone/>
              <a:defRPr>
                <a:latin typeface="Roboto Slab"/>
                <a:ea typeface="Roboto Slab"/>
                <a:cs typeface="Roboto Slab"/>
                <a:sym typeface="Roboto Slab"/>
              </a:defRPr>
            </a:lvl1pPr>
          </a:lstStyle>
          <a:p/>
        </p:txBody>
      </p:sp>
      <p:sp>
        <p:nvSpPr>
          <p:cNvPr id="51" name="Google Shape;51;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marina">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87900" y="458025"/>
            <a:ext cx="8368200" cy="686100"/>
          </a:xfrm>
          <a:prstGeom prst="rect">
            <a:avLst/>
          </a:prstGeom>
          <a:noFill/>
          <a:ln>
            <a:noFill/>
          </a:ln>
        </p:spPr>
        <p:txBody>
          <a:bodyPr anchorCtr="0" anchor="b" bIns="91425" lIns="91425" spcFirstLastPara="1" rIns="91425" wrap="square" tIns="91425">
            <a:normAutofit/>
          </a:bodyPr>
          <a:lstStyle>
            <a:lvl1pPr lvl="0">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1pPr>
            <a:lvl2pPr lvl="1">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2pPr>
            <a:lvl3pPr lvl="2">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3pPr>
            <a:lvl4pPr lvl="3">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4pPr>
            <a:lvl5pPr lvl="4">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5pPr>
            <a:lvl6pPr lvl="5">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6pPr>
            <a:lvl7pPr lvl="6">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7pPr>
            <a:lvl8pPr lvl="7">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8pPr>
            <a:lvl9pPr lvl="8">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9pPr>
          </a:lstStyle>
          <a:p/>
        </p:txBody>
      </p:sp>
      <p:sp>
        <p:nvSpPr>
          <p:cNvPr id="7" name="Google Shape;7;p1"/>
          <p:cNvSpPr txBox="1"/>
          <p:nvPr>
            <p:ph idx="1" type="body"/>
          </p:nvPr>
        </p:nvSpPr>
        <p:spPr>
          <a:xfrm>
            <a:off x="387900" y="1489824"/>
            <a:ext cx="8368200" cy="30789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1"/>
              </a:buClr>
              <a:buSzPts val="1800"/>
              <a:buFont typeface="Roboto"/>
              <a:buChar char="●"/>
              <a:defRPr sz="1800">
                <a:solidFill>
                  <a:schemeClr val="dk1"/>
                </a:solidFill>
                <a:latin typeface="Roboto"/>
                <a:ea typeface="Roboto"/>
                <a:cs typeface="Roboto"/>
                <a:sym typeface="Roboto"/>
              </a:defRPr>
            </a:lvl1pPr>
            <a:lvl2pPr indent="-317500" lvl="1" marL="914400">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2pPr>
            <a:lvl3pPr indent="-317500" lvl="2" marL="1371600">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3pPr>
            <a:lvl4pPr indent="-317500" lvl="3" marL="1828800">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4pPr>
            <a:lvl5pPr indent="-317500" lvl="4" marL="2286000">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5pPr>
            <a:lvl6pPr indent="-317500" lvl="5" marL="2743200">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6pPr>
            <a:lvl7pPr indent="-317500" lvl="6" marL="3200400">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7pPr>
            <a:lvl8pPr indent="-317500" lvl="7" marL="3657600">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8pPr>
            <a:lvl9pPr indent="-317500" lvl="8" marL="4114800">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lnSpcReduction="10000"/>
          </a:bodyPr>
          <a:lstStyle>
            <a:lvl1pPr lvl="0" algn="r">
              <a:buNone/>
              <a:defRPr sz="1000">
                <a:solidFill>
                  <a:schemeClr val="dk1"/>
                </a:solidFill>
                <a:latin typeface="Roboto"/>
                <a:ea typeface="Roboto"/>
                <a:cs typeface="Roboto"/>
                <a:sym typeface="Roboto"/>
              </a:defRPr>
            </a:lvl1pPr>
            <a:lvl2pPr lvl="1" algn="r">
              <a:buNone/>
              <a:defRPr sz="1000">
                <a:solidFill>
                  <a:schemeClr val="dk1"/>
                </a:solidFill>
                <a:latin typeface="Roboto"/>
                <a:ea typeface="Roboto"/>
                <a:cs typeface="Roboto"/>
                <a:sym typeface="Roboto"/>
              </a:defRPr>
            </a:lvl2pPr>
            <a:lvl3pPr lvl="2" algn="r">
              <a:buNone/>
              <a:defRPr sz="1000">
                <a:solidFill>
                  <a:schemeClr val="dk1"/>
                </a:solidFill>
                <a:latin typeface="Roboto"/>
                <a:ea typeface="Roboto"/>
                <a:cs typeface="Roboto"/>
                <a:sym typeface="Roboto"/>
              </a:defRPr>
            </a:lvl3pPr>
            <a:lvl4pPr lvl="3" algn="r">
              <a:buNone/>
              <a:defRPr sz="1000">
                <a:solidFill>
                  <a:schemeClr val="dk1"/>
                </a:solidFill>
                <a:latin typeface="Roboto"/>
                <a:ea typeface="Roboto"/>
                <a:cs typeface="Roboto"/>
                <a:sym typeface="Roboto"/>
              </a:defRPr>
            </a:lvl4pPr>
            <a:lvl5pPr lvl="4" algn="r">
              <a:buNone/>
              <a:defRPr sz="1000">
                <a:solidFill>
                  <a:schemeClr val="dk1"/>
                </a:solidFill>
                <a:latin typeface="Roboto"/>
                <a:ea typeface="Roboto"/>
                <a:cs typeface="Roboto"/>
                <a:sym typeface="Roboto"/>
              </a:defRPr>
            </a:lvl5pPr>
            <a:lvl6pPr lvl="5" algn="r">
              <a:buNone/>
              <a:defRPr sz="1000">
                <a:solidFill>
                  <a:schemeClr val="dk1"/>
                </a:solidFill>
                <a:latin typeface="Roboto"/>
                <a:ea typeface="Roboto"/>
                <a:cs typeface="Roboto"/>
                <a:sym typeface="Roboto"/>
              </a:defRPr>
            </a:lvl6pPr>
            <a:lvl7pPr lvl="6" algn="r">
              <a:buNone/>
              <a:defRPr sz="1000">
                <a:solidFill>
                  <a:schemeClr val="dk1"/>
                </a:solidFill>
                <a:latin typeface="Roboto"/>
                <a:ea typeface="Roboto"/>
                <a:cs typeface="Roboto"/>
                <a:sym typeface="Roboto"/>
              </a:defRPr>
            </a:lvl7pPr>
            <a:lvl8pPr lvl="7" algn="r">
              <a:buNone/>
              <a:defRPr sz="1000">
                <a:solidFill>
                  <a:schemeClr val="dk1"/>
                </a:solidFill>
                <a:latin typeface="Roboto"/>
                <a:ea typeface="Roboto"/>
                <a:cs typeface="Roboto"/>
                <a:sym typeface="Roboto"/>
              </a:defRPr>
            </a:lvl8pPr>
            <a:lvl9pPr lvl="8" algn="r">
              <a:buNone/>
              <a:defRPr sz="1000">
                <a:solidFill>
                  <a:schemeClr val="dk1"/>
                </a:solidFill>
                <a:latin typeface="Roboto"/>
                <a:ea typeface="Roboto"/>
                <a:cs typeface="Roboto"/>
                <a:sym typeface="Roboto"/>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9.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hyperlink" Target="http://2.in"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11.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 Id="rId3" Type="http://schemas.openxmlformats.org/officeDocument/2006/relationships/image" Target="../media/image7.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 Id="rId3" Type="http://schemas.openxmlformats.org/officeDocument/2006/relationships/image" Target="../media/image8.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 Id="rId3" Type="http://schemas.openxmlformats.org/officeDocument/2006/relationships/image" Target="../media/image5.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 Id="rId3" Type="http://schemas.openxmlformats.org/officeDocument/2006/relationships/image" Target="../media/image2.jp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 Id="rId3" Type="http://schemas.openxmlformats.org/officeDocument/2006/relationships/image" Target="../media/image6.jp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 Id="rId3" Type="http://schemas.openxmlformats.org/officeDocument/2006/relationships/hyperlink" Target="http://1.in" TargetMode="Externa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8.xml"/><Relationship Id="rId3" Type="http://schemas.openxmlformats.org/officeDocument/2006/relationships/image" Target="../media/image3.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4.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10.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1.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 name="Shape 62"/>
        <p:cNvGrpSpPr/>
        <p:nvPr/>
      </p:nvGrpSpPr>
      <p:grpSpPr>
        <a:xfrm>
          <a:off x="0" y="0"/>
          <a:ext cx="0" cy="0"/>
          <a:chOff x="0" y="0"/>
          <a:chExt cx="0" cy="0"/>
        </a:xfrm>
      </p:grpSpPr>
      <p:sp>
        <p:nvSpPr>
          <p:cNvPr id="63" name="Google Shape;63;p13"/>
          <p:cNvSpPr txBox="1"/>
          <p:nvPr>
            <p:ph type="ctrTitle"/>
          </p:nvPr>
        </p:nvSpPr>
        <p:spPr>
          <a:xfrm>
            <a:off x="1680302" y="1188925"/>
            <a:ext cx="5783400" cy="14574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GB"/>
              <a:t>         HEART FAILURE</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8" name="Shape 118"/>
        <p:cNvGrpSpPr/>
        <p:nvPr/>
      </p:nvGrpSpPr>
      <p:grpSpPr>
        <a:xfrm>
          <a:off x="0" y="0"/>
          <a:ext cx="0" cy="0"/>
          <a:chOff x="0" y="0"/>
          <a:chExt cx="0" cy="0"/>
        </a:xfrm>
      </p:grpSpPr>
      <p:sp>
        <p:nvSpPr>
          <p:cNvPr id="119" name="Google Shape;119;p22"/>
          <p:cNvSpPr txBox="1"/>
          <p:nvPr>
            <p:ph type="title"/>
          </p:nvPr>
        </p:nvSpPr>
        <p:spPr>
          <a:xfrm>
            <a:off x="387900" y="458025"/>
            <a:ext cx="8368200" cy="6861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GB"/>
              <a:t>Ventricular remodelling </a:t>
            </a:r>
            <a:endParaRPr/>
          </a:p>
        </p:txBody>
      </p:sp>
      <p:sp>
        <p:nvSpPr>
          <p:cNvPr id="120" name="Google Shape;120;p22"/>
          <p:cNvSpPr txBox="1"/>
          <p:nvPr>
            <p:ph idx="1" type="body"/>
          </p:nvPr>
        </p:nvSpPr>
        <p:spPr>
          <a:xfrm>
            <a:off x="387900" y="1489824"/>
            <a:ext cx="8368200" cy="30789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sp>
        <p:nvSpPr>
          <p:cNvPr id="121" name="Google Shape;121;p22"/>
          <p:cNvSpPr/>
          <p:nvPr/>
        </p:nvSpPr>
        <p:spPr>
          <a:xfrm>
            <a:off x="9" y="0"/>
            <a:ext cx="9144000" cy="5143501"/>
          </a:xfrm>
          <a:prstGeom prst="rect">
            <a:avLst/>
          </a:prstGeom>
          <a:noFill/>
          <a:ln>
            <a:noFill/>
          </a:ln>
        </p:spPr>
      </p:sp>
      <p:pic>
        <p:nvPicPr>
          <p:cNvPr id="122" name="Google Shape;122;p22"/>
          <p:cNvPicPr preferRelativeResize="0"/>
          <p:nvPr/>
        </p:nvPicPr>
        <p:blipFill>
          <a:blip r:embed="rId3">
            <a:alphaModFix/>
          </a:blip>
          <a:stretch>
            <a:fillRect/>
          </a:stretch>
        </p:blipFill>
        <p:spPr>
          <a:xfrm>
            <a:off x="0" y="0"/>
            <a:ext cx="9082575" cy="5143501"/>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6" name="Shape 126"/>
        <p:cNvGrpSpPr/>
        <p:nvPr/>
      </p:nvGrpSpPr>
      <p:grpSpPr>
        <a:xfrm>
          <a:off x="0" y="0"/>
          <a:ext cx="0" cy="0"/>
          <a:chOff x="0" y="0"/>
          <a:chExt cx="0" cy="0"/>
        </a:xfrm>
      </p:grpSpPr>
      <p:sp>
        <p:nvSpPr>
          <p:cNvPr id="127" name="Google Shape;127;p23"/>
          <p:cNvSpPr txBox="1"/>
          <p:nvPr>
            <p:ph type="title"/>
          </p:nvPr>
        </p:nvSpPr>
        <p:spPr>
          <a:xfrm>
            <a:off x="387900" y="458025"/>
            <a:ext cx="8368200" cy="6861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GB"/>
              <a:t>SYMPTOMS OF HEART FAILURE</a:t>
            </a:r>
            <a:endParaRPr/>
          </a:p>
        </p:txBody>
      </p:sp>
      <p:sp>
        <p:nvSpPr>
          <p:cNvPr id="128" name="Google Shape;128;p23"/>
          <p:cNvSpPr txBox="1"/>
          <p:nvPr>
            <p:ph idx="1" type="body"/>
          </p:nvPr>
        </p:nvSpPr>
        <p:spPr>
          <a:xfrm>
            <a:off x="387900" y="1489824"/>
            <a:ext cx="8368200" cy="3078900"/>
          </a:xfrm>
          <a:prstGeom prst="rect">
            <a:avLst/>
          </a:prstGeom>
        </p:spPr>
        <p:txBody>
          <a:bodyPr anchorCtr="0" anchor="t" bIns="91425" lIns="91425" spcFirstLastPara="1" rIns="91425" wrap="square" tIns="91425">
            <a:normAutofit fontScale="77500" lnSpcReduction="20000"/>
          </a:bodyPr>
          <a:lstStyle/>
          <a:p>
            <a:pPr indent="0" lvl="0" marL="0" rtl="0" algn="l">
              <a:spcBef>
                <a:spcPts val="0"/>
              </a:spcBef>
              <a:spcAft>
                <a:spcPts val="0"/>
              </a:spcAft>
              <a:buNone/>
            </a:pPr>
            <a:r>
              <a:rPr lang="en-GB"/>
              <a:t>SYMPTOMS OCCURING DUE TO PULMONARY CONGESTION</a:t>
            </a:r>
            <a:endParaRPr/>
          </a:p>
          <a:p>
            <a:pPr indent="0" lvl="0" marL="0" rtl="0" algn="l">
              <a:spcBef>
                <a:spcPts val="1200"/>
              </a:spcBef>
              <a:spcAft>
                <a:spcPts val="0"/>
              </a:spcAft>
              <a:buNone/>
            </a:pPr>
            <a:r>
              <a:rPr lang="en-GB"/>
              <a:t>1.Shortness of breath is a cardinal manifestation</a:t>
            </a:r>
            <a:endParaRPr/>
          </a:p>
          <a:p>
            <a:pPr indent="0" lvl="0" marL="0" rtl="0" algn="l">
              <a:spcBef>
                <a:spcPts val="1200"/>
              </a:spcBef>
              <a:spcAft>
                <a:spcPts val="0"/>
              </a:spcAft>
              <a:buNone/>
            </a:pPr>
            <a:r>
              <a:rPr lang="en-GB"/>
              <a:t>2.Orthopnea:Orthopnea typically occurs within 1-2 minutes of lying down</a:t>
            </a:r>
            <a:endParaRPr/>
          </a:p>
          <a:p>
            <a:pPr indent="0" lvl="0" marL="0" rtl="0" algn="l">
              <a:spcBef>
                <a:spcPts val="1200"/>
              </a:spcBef>
              <a:spcAft>
                <a:spcPts val="0"/>
              </a:spcAft>
              <a:buNone/>
            </a:pPr>
            <a:r>
              <a:rPr lang="en-GB"/>
              <a:t>3.Paroxysmal Nocturnal Dyspnea:Usually ocurs of after prolonged recumbency and mostly requires 30 minutes in the upright position for symptoms to decrease.</a:t>
            </a:r>
            <a:endParaRPr/>
          </a:p>
          <a:p>
            <a:pPr indent="0" lvl="0" marL="0" rtl="0" algn="l">
              <a:spcBef>
                <a:spcPts val="1200"/>
              </a:spcBef>
              <a:spcAft>
                <a:spcPts val="0"/>
              </a:spcAft>
              <a:buNone/>
            </a:pPr>
            <a:r>
              <a:rPr lang="en-GB"/>
              <a:t>SYMPTOMS OCCURING DUE TO REDUCED PERFUSION</a:t>
            </a:r>
            <a:endParaRPr/>
          </a:p>
          <a:p>
            <a:pPr indent="0" lvl="0" marL="0" rtl="0" algn="l">
              <a:spcBef>
                <a:spcPts val="1200"/>
              </a:spcBef>
              <a:spcAft>
                <a:spcPts val="0"/>
              </a:spcAft>
              <a:buNone/>
            </a:pPr>
            <a:r>
              <a:rPr lang="en-GB"/>
              <a:t>1.Fatigue and weakness </a:t>
            </a:r>
            <a:endParaRPr/>
          </a:p>
          <a:p>
            <a:pPr indent="0" lvl="0" marL="0" rtl="0" algn="l">
              <a:spcBef>
                <a:spcPts val="1200"/>
              </a:spcBef>
              <a:spcAft>
                <a:spcPts val="1200"/>
              </a:spcAft>
              <a:buNone/>
            </a:pPr>
            <a:r>
              <a:rPr lang="en-GB" u="sng">
                <a:solidFill>
                  <a:schemeClr val="hlink"/>
                </a:solidFill>
                <a:hlinkClick r:id="rId3"/>
              </a:rPr>
              <a:t>2.In</a:t>
            </a:r>
            <a:r>
              <a:rPr lang="en-GB"/>
              <a:t> older patients with HF reduced systemic perfusion may result in mental dullness,depressed effect and confusion</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2" name="Shape 132"/>
        <p:cNvGrpSpPr/>
        <p:nvPr/>
      </p:nvGrpSpPr>
      <p:grpSpPr>
        <a:xfrm>
          <a:off x="0" y="0"/>
          <a:ext cx="0" cy="0"/>
          <a:chOff x="0" y="0"/>
          <a:chExt cx="0" cy="0"/>
        </a:xfrm>
      </p:grpSpPr>
      <p:sp>
        <p:nvSpPr>
          <p:cNvPr id="133" name="Google Shape;133;p24"/>
          <p:cNvSpPr txBox="1"/>
          <p:nvPr>
            <p:ph type="title"/>
          </p:nvPr>
        </p:nvSpPr>
        <p:spPr>
          <a:xfrm>
            <a:off x="387900" y="458025"/>
            <a:ext cx="8368200" cy="6861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t/>
            </a:r>
            <a:endParaRPr/>
          </a:p>
        </p:txBody>
      </p:sp>
      <p:sp>
        <p:nvSpPr>
          <p:cNvPr id="134" name="Google Shape;134;p24"/>
          <p:cNvSpPr txBox="1"/>
          <p:nvPr>
            <p:ph idx="1" type="body"/>
          </p:nvPr>
        </p:nvSpPr>
        <p:spPr>
          <a:xfrm>
            <a:off x="387900" y="1489824"/>
            <a:ext cx="8368200" cy="30789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135" name="Google Shape;135;p24"/>
          <p:cNvPicPr preferRelativeResize="0"/>
          <p:nvPr/>
        </p:nvPicPr>
        <p:blipFill>
          <a:blip r:embed="rId3">
            <a:alphaModFix/>
          </a:blip>
          <a:stretch>
            <a:fillRect/>
          </a:stretch>
        </p:blipFill>
        <p:spPr>
          <a:xfrm>
            <a:off x="1799225" y="0"/>
            <a:ext cx="5545562" cy="514350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9" name="Shape 139"/>
        <p:cNvGrpSpPr/>
        <p:nvPr/>
      </p:nvGrpSpPr>
      <p:grpSpPr>
        <a:xfrm>
          <a:off x="0" y="0"/>
          <a:ext cx="0" cy="0"/>
          <a:chOff x="0" y="0"/>
          <a:chExt cx="0" cy="0"/>
        </a:xfrm>
      </p:grpSpPr>
      <p:sp>
        <p:nvSpPr>
          <p:cNvPr id="140" name="Google Shape;140;p25"/>
          <p:cNvSpPr txBox="1"/>
          <p:nvPr>
            <p:ph type="title"/>
          </p:nvPr>
        </p:nvSpPr>
        <p:spPr>
          <a:xfrm>
            <a:off x="387900" y="458025"/>
            <a:ext cx="8368200" cy="6861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GB"/>
              <a:t>BNP AND IT</a:t>
            </a:r>
            <a:r>
              <a:rPr lang="en-GB"/>
              <a:t>'S ROLE IN HEART FAILURE </a:t>
            </a:r>
            <a:endParaRPr/>
          </a:p>
        </p:txBody>
      </p:sp>
      <p:sp>
        <p:nvSpPr>
          <p:cNvPr id="141" name="Google Shape;141;p25"/>
          <p:cNvSpPr txBox="1"/>
          <p:nvPr>
            <p:ph idx="1" type="body"/>
          </p:nvPr>
        </p:nvSpPr>
        <p:spPr>
          <a:xfrm>
            <a:off x="406250" y="1228275"/>
            <a:ext cx="8520600" cy="3705600"/>
          </a:xfrm>
          <a:prstGeom prst="rect">
            <a:avLst/>
          </a:prstGeom>
        </p:spPr>
        <p:txBody>
          <a:bodyPr anchorCtr="0" anchor="t" bIns="91425" lIns="91425" spcFirstLastPara="1" rIns="91425" wrap="square" tIns="91425">
            <a:normAutofit fontScale="25000" lnSpcReduction="20000"/>
          </a:bodyPr>
          <a:lstStyle/>
          <a:p>
            <a:pPr indent="0" lvl="0" marL="0" rtl="0" algn="l">
              <a:spcBef>
                <a:spcPts val="0"/>
              </a:spcBef>
              <a:spcAft>
                <a:spcPts val="0"/>
              </a:spcAft>
              <a:buNone/>
            </a:pPr>
            <a:r>
              <a:t/>
            </a:r>
            <a:endParaRPr/>
          </a:p>
          <a:p>
            <a:pPr indent="0" lvl="0" marL="0" rtl="0" algn="ctr">
              <a:spcBef>
                <a:spcPts val="1200"/>
              </a:spcBef>
              <a:spcAft>
                <a:spcPts val="0"/>
              </a:spcAft>
              <a:buNone/>
            </a:pPr>
            <a:r>
              <a:t/>
            </a:r>
            <a:endParaRPr sz="3200"/>
          </a:p>
          <a:p>
            <a:pPr indent="0" lvl="0" marL="0" rtl="0" algn="l">
              <a:spcBef>
                <a:spcPts val="1200"/>
              </a:spcBef>
              <a:spcAft>
                <a:spcPts val="0"/>
              </a:spcAft>
              <a:buNone/>
            </a:pPr>
            <a:r>
              <a:rPr lang="en-GB"/>
              <a:t>1. </a:t>
            </a:r>
            <a:r>
              <a:rPr lang="en-GB" sz="4800"/>
              <a:t>Diagnosis of HF Measure BNP or NT-proBNP in patients with unexplained breathlessness to help diagnose heart failure, especially when the clinical examination is uncertain.Low levels make HF unlikely.High levels support HF but can also occur in other heart and non-heart conditions.</a:t>
            </a:r>
            <a:endParaRPr sz="4800"/>
          </a:p>
          <a:p>
            <a:pPr indent="0" lvl="0" marL="0" rtl="0" algn="l">
              <a:spcBef>
                <a:spcPts val="1200"/>
              </a:spcBef>
              <a:spcAft>
                <a:spcPts val="0"/>
              </a:spcAft>
              <a:buNone/>
            </a:pPr>
            <a:r>
              <a:rPr lang="en-GB" sz="4800"/>
              <a:t>2. Prognosis Higher BNP or NT-proBNP levels indicate a worse prognosis, with a higher risk of death and hospitalization.</a:t>
            </a:r>
            <a:endParaRPr sz="4800"/>
          </a:p>
          <a:p>
            <a:pPr indent="0" lvl="0" marL="0" rtl="0" algn="l">
              <a:spcBef>
                <a:spcPts val="1200"/>
              </a:spcBef>
              <a:spcAft>
                <a:spcPts val="0"/>
              </a:spcAft>
              <a:buNone/>
            </a:pPr>
            <a:r>
              <a:rPr lang="en-GB" sz="4800"/>
              <a:t>3. Risk stratification BNP and NT-proBNP help identify high-risk patients and provide additional prognostic information beyond routine clinical assessment.</a:t>
            </a:r>
            <a:endParaRPr sz="4800"/>
          </a:p>
          <a:p>
            <a:pPr indent="0" lvl="0" marL="0" rtl="0" algn="l">
              <a:spcBef>
                <a:spcPts val="1200"/>
              </a:spcBef>
              <a:spcAft>
                <a:spcPts val="0"/>
              </a:spcAft>
              <a:buNone/>
            </a:pPr>
            <a:r>
              <a:rPr lang="en-GB" sz="4800"/>
              <a:t>4. Screening high-risk patients In people at high risk for HF (e.g., hypertension, diabetes, vascular disease), BNP-guided screening with echocardiography and specialist follow-up can help detect early heart dysfunction and prevent HF.</a:t>
            </a:r>
            <a:endParaRPr sz="4800"/>
          </a:p>
          <a:p>
            <a:pPr indent="0" lvl="0" marL="0" rtl="0" algn="l">
              <a:spcBef>
                <a:spcPts val="1200"/>
              </a:spcBef>
              <a:spcAft>
                <a:spcPts val="0"/>
              </a:spcAft>
              <a:buNone/>
            </a:pPr>
            <a:r>
              <a:rPr lang="en-GB" sz="4800"/>
              <a:t>5. Monitoring treatment Measuring BNP or NT-proBNP before hospital discharge helps predict the risk of readmission or death. Falling</a:t>
            </a:r>
            <a:r>
              <a:rPr lang="en-GB"/>
              <a:t> r </a:t>
            </a:r>
            <a:r>
              <a:rPr lang="en-GB" sz="4400"/>
              <a:t>treatment generally indicate a better response, but treatment should be guided by guideline-directed medical therapy (GDMT) rather than aiming for a specific BNP target.</a:t>
            </a:r>
            <a:endParaRPr sz="4400"/>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1200"/>
              </a:spcAft>
              <a:buNone/>
            </a:pPr>
            <a:r>
              <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5" name="Shape 145"/>
        <p:cNvGrpSpPr/>
        <p:nvPr/>
      </p:nvGrpSpPr>
      <p:grpSpPr>
        <a:xfrm>
          <a:off x="0" y="0"/>
          <a:ext cx="0" cy="0"/>
          <a:chOff x="0" y="0"/>
          <a:chExt cx="0" cy="0"/>
        </a:xfrm>
      </p:grpSpPr>
      <p:sp>
        <p:nvSpPr>
          <p:cNvPr id="146" name="Google Shape;146;p26"/>
          <p:cNvSpPr txBox="1"/>
          <p:nvPr>
            <p:ph type="title"/>
          </p:nvPr>
        </p:nvSpPr>
        <p:spPr>
          <a:xfrm>
            <a:off x="387900" y="458025"/>
            <a:ext cx="8368200" cy="686100"/>
          </a:xfrm>
          <a:prstGeom prst="rect">
            <a:avLst/>
          </a:prstGeom>
        </p:spPr>
        <p:txBody>
          <a:bodyPr anchorCtr="0" anchor="b" bIns="91425" lIns="91425" spcFirstLastPara="1" rIns="91425" wrap="square" tIns="91425">
            <a:normAutofit fontScale="90000"/>
          </a:bodyPr>
          <a:lstStyle/>
          <a:p>
            <a:pPr indent="0" lvl="0" marL="0" rtl="0" algn="l">
              <a:spcBef>
                <a:spcPts val="0"/>
              </a:spcBef>
              <a:spcAft>
                <a:spcPts val="0"/>
              </a:spcAft>
              <a:buNone/>
            </a:pPr>
            <a:r>
              <a:rPr lang="en-GB"/>
              <a:t>Newer rec</a:t>
            </a:r>
            <a:r>
              <a:rPr lang="en-GB"/>
              <a:t>ommendations regarding clinical examination of heart failure </a:t>
            </a:r>
            <a:endParaRPr/>
          </a:p>
        </p:txBody>
      </p:sp>
      <p:sp>
        <p:nvSpPr>
          <p:cNvPr id="147" name="Google Shape;147;p26"/>
          <p:cNvSpPr txBox="1"/>
          <p:nvPr>
            <p:ph idx="1" type="body"/>
          </p:nvPr>
        </p:nvSpPr>
        <p:spPr>
          <a:xfrm>
            <a:off x="387900" y="1489824"/>
            <a:ext cx="8368200" cy="3078900"/>
          </a:xfrm>
          <a:prstGeom prst="rect">
            <a:avLst/>
          </a:prstGeom>
        </p:spPr>
        <p:txBody>
          <a:bodyPr anchorCtr="0" anchor="t" bIns="91425" lIns="91425" spcFirstLastPara="1" rIns="91425" wrap="square" tIns="91425">
            <a:normAutofit fontScale="47500" lnSpcReduction="20000"/>
          </a:bodyPr>
          <a:lstStyle/>
          <a:p>
            <a:pPr indent="0" lvl="0" marL="0" rtl="0" algn="l">
              <a:spcBef>
                <a:spcPts val="0"/>
              </a:spcBef>
              <a:spcAft>
                <a:spcPts val="0"/>
              </a:spcAft>
              <a:buNone/>
            </a:pPr>
            <a:r>
              <a:rPr lang="en-GB"/>
              <a:t>E</a:t>
            </a:r>
            <a:r>
              <a:rPr lang="en-GB"/>
              <a:t>very visit for a patient with heart failure (HF): Check the vital signs (blood pressure, heart rate, oxygen saturation, weight, etc.) and look for signs of fluid overload (leg swelling, raised JVP, lung crackles, edema). Use these findings to adjust diuretics and other heart failure medications.</a:t>
            </a:r>
            <a:endParaRPr/>
          </a:p>
          <a:p>
            <a:pPr indent="0" lvl="0" marL="0" rtl="0" algn="l">
              <a:spcBef>
                <a:spcPts val="1200"/>
              </a:spcBef>
              <a:spcAft>
                <a:spcPts val="0"/>
              </a:spcAft>
              <a:buNone/>
            </a:pPr>
            <a:r>
              <a:rPr lang="en-GB"/>
              <a:t>In patients with symptoms of HF: Look for features that suggest advanced heart failure, such as severe breathlessness, frequent hospital admissions, fatigue, low blood pressure, weight loss, or poor response to treatment.</a:t>
            </a:r>
            <a:endParaRPr/>
          </a:p>
          <a:p>
            <a:pPr indent="0" lvl="0" marL="0" rtl="0" algn="l">
              <a:spcBef>
                <a:spcPts val="1200"/>
              </a:spcBef>
              <a:spcAft>
                <a:spcPts val="0"/>
              </a:spcAft>
              <a:buNone/>
            </a:pPr>
            <a:r>
              <a:rPr lang="en-GB"/>
              <a:t>In patients with cardiomyopathy: Take or update a 3-generation family history (parents, siblings, children, grandparents, aunts/uncles, cousins if relevant) to identify inherited heart diseases.</a:t>
            </a:r>
            <a:endParaRPr/>
          </a:p>
          <a:p>
            <a:pPr indent="0" lvl="0" marL="0" rtl="0" algn="l">
              <a:spcBef>
                <a:spcPts val="1200"/>
              </a:spcBef>
              <a:spcAft>
                <a:spcPts val="0"/>
              </a:spcAft>
              <a:buNone/>
            </a:pPr>
            <a:r>
              <a:rPr lang="en-GB"/>
              <a:t>In patients newly presenting with HF: Perform a detailed history and physical examination to identify the underlying cause of heart failure, especially causes that have specific treatments (for example, valve disease, coronary artery disease, amyloidosis, or thyroid disease).</a:t>
            </a:r>
            <a:endParaRPr/>
          </a:p>
          <a:p>
            <a:pPr indent="0" lvl="0" marL="0" rtl="0" algn="l">
              <a:spcBef>
                <a:spcPts val="1200"/>
              </a:spcBef>
              <a:spcAft>
                <a:spcPts val="0"/>
              </a:spcAft>
              <a:buNone/>
            </a:pPr>
            <a:r>
              <a:rPr lang="en-GB"/>
              <a:t>In all patients presenting with HF: Perform a comprehensive history and examination to identify:</a:t>
            </a:r>
            <a:endParaRPr/>
          </a:p>
          <a:p>
            <a:pPr indent="0" lvl="0" marL="0" rtl="0" algn="l">
              <a:spcBef>
                <a:spcPts val="1200"/>
              </a:spcBef>
              <a:spcAft>
                <a:spcPts val="0"/>
              </a:spcAft>
              <a:buNone/>
            </a:pPr>
            <a:r>
              <a:rPr lang="en-GB"/>
              <a:t>Cardiac causes (e.g., hypertension, coronary artery disease, valve disease)</a:t>
            </a:r>
            <a:endParaRPr/>
          </a:p>
          <a:p>
            <a:pPr indent="0" lvl="0" marL="0" rtl="0" algn="l">
              <a:spcBef>
                <a:spcPts val="1200"/>
              </a:spcBef>
              <a:spcAft>
                <a:spcPts val="0"/>
              </a:spcAft>
              <a:buNone/>
            </a:pPr>
            <a:r>
              <a:rPr lang="en-GB"/>
              <a:t>Noncardiac conditions (e.g., diabetes, kidney disease, anemia, thyroid disorders)</a:t>
            </a:r>
            <a:endParaRPr/>
          </a:p>
          <a:p>
            <a:pPr indent="0" lvl="0" marL="0" rtl="0" algn="l">
              <a:spcBef>
                <a:spcPts val="1200"/>
              </a:spcBef>
              <a:spcAft>
                <a:spcPts val="0"/>
              </a:spcAft>
              <a:buNone/>
            </a:pPr>
            <a:r>
              <a:rPr lang="en-GB"/>
              <a:t>Lifestyle factors (diet, alcohol, smoking, exercise, medication adherence)</a:t>
            </a:r>
            <a:endParaRPr/>
          </a:p>
          <a:p>
            <a:pPr indent="0" lvl="0" marL="0" rtl="0" algn="l">
              <a:spcBef>
                <a:spcPts val="1200"/>
              </a:spcBef>
              <a:spcAft>
                <a:spcPts val="1200"/>
              </a:spcAft>
              <a:buNone/>
            </a:pPr>
            <a:r>
              <a:rPr lang="en-GB"/>
              <a:t>Social factors (financial barriers, family support, access to healthcare) that may contribute to the development or worsening of heart failure.</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1" name="Shape 151"/>
        <p:cNvGrpSpPr/>
        <p:nvPr/>
      </p:nvGrpSpPr>
      <p:grpSpPr>
        <a:xfrm>
          <a:off x="0" y="0"/>
          <a:ext cx="0" cy="0"/>
          <a:chOff x="0" y="0"/>
          <a:chExt cx="0" cy="0"/>
        </a:xfrm>
      </p:grpSpPr>
      <p:sp>
        <p:nvSpPr>
          <p:cNvPr id="152" name="Google Shape;152;p27"/>
          <p:cNvSpPr txBox="1"/>
          <p:nvPr>
            <p:ph type="title"/>
          </p:nvPr>
        </p:nvSpPr>
        <p:spPr>
          <a:xfrm>
            <a:off x="387900" y="458025"/>
            <a:ext cx="8368200" cy="686100"/>
          </a:xfrm>
          <a:prstGeom prst="rect">
            <a:avLst/>
          </a:prstGeom>
        </p:spPr>
        <p:txBody>
          <a:bodyPr anchorCtr="0" anchor="b" bIns="91425" lIns="91425" spcFirstLastPara="1" rIns="91425" wrap="square" tIns="91425">
            <a:normAutofit fontScale="90000"/>
          </a:bodyPr>
          <a:lstStyle/>
          <a:p>
            <a:pPr indent="0" lvl="0" marL="0" rtl="0" algn="l">
              <a:spcBef>
                <a:spcPts val="0"/>
              </a:spcBef>
              <a:spcAft>
                <a:spcPts val="0"/>
              </a:spcAft>
              <a:buNone/>
            </a:pPr>
            <a:r>
              <a:rPr lang="en-GB"/>
              <a:t>Treatment rec</a:t>
            </a:r>
            <a:r>
              <a:rPr lang="en-GB"/>
              <a:t>ommendations in Stage B pre- clinical Heart failure </a:t>
            </a:r>
            <a:endParaRPr/>
          </a:p>
        </p:txBody>
      </p:sp>
      <p:sp>
        <p:nvSpPr>
          <p:cNvPr id="153" name="Google Shape;153;p27"/>
          <p:cNvSpPr txBox="1"/>
          <p:nvPr>
            <p:ph idx="1" type="body"/>
          </p:nvPr>
        </p:nvSpPr>
        <p:spPr>
          <a:xfrm>
            <a:off x="311700" y="1159980"/>
            <a:ext cx="8520600" cy="3416400"/>
          </a:xfrm>
          <a:prstGeom prst="rect">
            <a:avLst/>
          </a:prstGeom>
        </p:spPr>
        <p:txBody>
          <a:bodyPr anchorCtr="0" anchor="t" bIns="91425" lIns="91425" spcFirstLastPara="1" rIns="91425" wrap="square" tIns="91425">
            <a:normAutofit fontScale="55000"/>
          </a:bodyPr>
          <a:lstStyle/>
          <a:p>
            <a:pPr indent="0" lvl="0" marL="0" rtl="0" algn="l">
              <a:spcBef>
                <a:spcPts val="0"/>
              </a:spcBef>
              <a:spcAft>
                <a:spcPts val="0"/>
              </a:spcAft>
              <a:buNone/>
            </a:pPr>
            <a:r>
              <a:rPr lang="en-GB"/>
              <a:t> 1. In patients with LVEF &lt; 40%, ACEi should be used to prevent symptomatic HF and reduce mortality.</a:t>
            </a:r>
            <a:endParaRPr/>
          </a:p>
          <a:p>
            <a:pPr indent="0" lvl="0" marL="0" rtl="0" algn="l">
              <a:spcBef>
                <a:spcPts val="1200"/>
              </a:spcBef>
              <a:spcAft>
                <a:spcPts val="0"/>
              </a:spcAft>
              <a:buNone/>
            </a:pPr>
            <a:r>
              <a:rPr lang="en-GB"/>
              <a:t> 2. In patients with a recent or remote history of MI or ACS, statins should be used to prevent symptomatic HF and adverse cardiovascular events </a:t>
            </a:r>
            <a:endParaRPr/>
          </a:p>
          <a:p>
            <a:pPr indent="0" lvl="0" marL="0" rtl="0" algn="l">
              <a:spcBef>
                <a:spcPts val="1200"/>
              </a:spcBef>
              <a:spcAft>
                <a:spcPts val="0"/>
              </a:spcAft>
              <a:buNone/>
            </a:pPr>
            <a:r>
              <a:rPr lang="en-GB"/>
              <a:t>3. In patients with a recent MI and LVEF &lt;40% who are intolerant to ACEi, ARB should be used to prevent symptomatic HF and reduce mortality.</a:t>
            </a:r>
            <a:endParaRPr/>
          </a:p>
          <a:p>
            <a:pPr indent="0" lvl="0" marL="0" rtl="0" algn="l">
              <a:spcBef>
                <a:spcPts val="1200"/>
              </a:spcBef>
              <a:spcAft>
                <a:spcPts val="0"/>
              </a:spcAft>
              <a:buNone/>
            </a:pPr>
            <a:r>
              <a:rPr lang="en-GB"/>
              <a:t> 4. In patients with a recent or remote history of MI or acute coronary syndrome (ACS) and LVEF &lt;40%, evidence-based beta blockers should be used to reduce mortality.</a:t>
            </a:r>
            <a:endParaRPr/>
          </a:p>
          <a:p>
            <a:pPr indent="0" lvl="0" marL="0" rtl="0" algn="l">
              <a:spcBef>
                <a:spcPts val="1200"/>
              </a:spcBef>
              <a:spcAft>
                <a:spcPts val="0"/>
              </a:spcAft>
              <a:buNone/>
            </a:pPr>
            <a:r>
              <a:rPr lang="en-GB"/>
              <a:t>5. In patients who are at least 40 days post-MI with LVEF &lt;30% and NYHA class I symptoms while receiving GDMT and have reasonable expectation of meaningful survival for &gt;1 year, an ICD is recommended for primary prevention of sudden cardiac death (SCD) to reduce total mortality.</a:t>
            </a:r>
            <a:endParaRPr/>
          </a:p>
          <a:p>
            <a:pPr indent="0" lvl="0" marL="0" rtl="0" algn="l">
              <a:spcBef>
                <a:spcPts val="1200"/>
              </a:spcBef>
              <a:spcAft>
                <a:spcPts val="0"/>
              </a:spcAft>
              <a:buNone/>
            </a:pPr>
            <a:r>
              <a:rPr lang="en-GB"/>
              <a:t>6. In patients with LVEF &lt;40%, beta blockers should be used to prevent symptomatic HF.</a:t>
            </a:r>
            <a:endParaRPr/>
          </a:p>
          <a:p>
            <a:pPr indent="0" lvl="0" marL="0" rtl="0" algn="l">
              <a:spcBef>
                <a:spcPts val="1200"/>
              </a:spcBef>
              <a:spcAft>
                <a:spcPts val="0"/>
              </a:spcAft>
              <a:buNone/>
            </a:pPr>
            <a:r>
              <a:rPr lang="en-GB"/>
              <a:t> 7. In patients with LVEF &lt;50%, thiazolidinediones should not be used because they increase the risk of HF, including hospitalizations (15).</a:t>
            </a:r>
            <a:endParaRPr/>
          </a:p>
          <a:p>
            <a:pPr indent="0" lvl="0" marL="0" rtl="0" algn="l">
              <a:spcBef>
                <a:spcPts val="1200"/>
              </a:spcBef>
              <a:spcAft>
                <a:spcPts val="1200"/>
              </a:spcAft>
              <a:buNone/>
            </a:pPr>
            <a:r>
              <a:rPr lang="en-GB"/>
              <a:t>8. In patients with LVEF &lt;50%, nondihydropyridine calcium channel blockers with negative inotropic effects may be harmful.</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7" name="Shape 157"/>
        <p:cNvGrpSpPr/>
        <p:nvPr/>
      </p:nvGrpSpPr>
      <p:grpSpPr>
        <a:xfrm>
          <a:off x="0" y="0"/>
          <a:ext cx="0" cy="0"/>
          <a:chOff x="0" y="0"/>
          <a:chExt cx="0" cy="0"/>
        </a:xfrm>
      </p:grpSpPr>
      <p:sp>
        <p:nvSpPr>
          <p:cNvPr id="158" name="Google Shape;158;p28"/>
          <p:cNvSpPr txBox="1"/>
          <p:nvPr>
            <p:ph type="title"/>
          </p:nvPr>
        </p:nvSpPr>
        <p:spPr>
          <a:xfrm>
            <a:off x="480750" y="1764950"/>
            <a:ext cx="8222100" cy="907500"/>
          </a:xfrm>
          <a:prstGeom prst="rect">
            <a:avLst/>
          </a:prstGeom>
        </p:spPr>
        <p:txBody>
          <a:bodyPr anchorCtr="0" anchor="b" bIns="91425" lIns="91425" spcFirstLastPara="1" rIns="91425" wrap="square" tIns="91425">
            <a:normAutofit fontScale="90000"/>
          </a:bodyPr>
          <a:lstStyle/>
          <a:p>
            <a:pPr indent="0" lvl="0" marL="0" rtl="0" algn="ctr">
              <a:spcBef>
                <a:spcPts val="0"/>
              </a:spcBef>
              <a:spcAft>
                <a:spcPts val="0"/>
              </a:spcAft>
              <a:buNone/>
            </a:pPr>
            <a:r>
              <a:rPr lang="en-GB"/>
              <a:t>Treatment of HFrEF </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2" name="Shape 162"/>
        <p:cNvGrpSpPr/>
        <p:nvPr/>
      </p:nvGrpSpPr>
      <p:grpSpPr>
        <a:xfrm>
          <a:off x="0" y="0"/>
          <a:ext cx="0" cy="0"/>
          <a:chOff x="0" y="0"/>
          <a:chExt cx="0" cy="0"/>
        </a:xfrm>
      </p:grpSpPr>
      <p:sp>
        <p:nvSpPr>
          <p:cNvPr id="163" name="Google Shape;163;p29"/>
          <p:cNvSpPr txBox="1"/>
          <p:nvPr>
            <p:ph type="title"/>
          </p:nvPr>
        </p:nvSpPr>
        <p:spPr>
          <a:xfrm>
            <a:off x="387900" y="458025"/>
            <a:ext cx="8368200" cy="6861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GB"/>
              <a:t>THE FOUR PILLARS OF HEART FAILURE </a:t>
            </a:r>
            <a:endParaRPr/>
          </a:p>
        </p:txBody>
      </p:sp>
      <p:sp>
        <p:nvSpPr>
          <p:cNvPr id="164" name="Google Shape;164;p29"/>
          <p:cNvSpPr txBox="1"/>
          <p:nvPr>
            <p:ph idx="1" type="body"/>
          </p:nvPr>
        </p:nvSpPr>
        <p:spPr>
          <a:xfrm>
            <a:off x="311700" y="1207284"/>
            <a:ext cx="8520600" cy="3416400"/>
          </a:xfrm>
          <a:prstGeom prst="rect">
            <a:avLst/>
          </a:prstGeom>
        </p:spPr>
        <p:txBody>
          <a:bodyPr anchorCtr="0" anchor="t" bIns="91425" lIns="91425" spcFirstLastPara="1" rIns="91425" wrap="square" tIns="91425">
            <a:normAutofit fontScale="92500" lnSpcReduction="10000"/>
          </a:bodyPr>
          <a:lstStyle/>
          <a:p>
            <a:pPr indent="0" lvl="0" marL="0" rtl="0" algn="l">
              <a:spcBef>
                <a:spcPts val="0"/>
              </a:spcBef>
              <a:spcAft>
                <a:spcPts val="0"/>
              </a:spcAft>
              <a:buNone/>
            </a:pPr>
            <a:r>
              <a:rPr lang="en-GB"/>
              <a:t>1.  ARNI (or ACEI/ARB if ARNI not feasible)</a:t>
            </a:r>
            <a:endParaRPr/>
          </a:p>
          <a:p>
            <a:pPr indent="0" lvl="0" marL="0" rtl="0" algn="l">
              <a:spcBef>
                <a:spcPts val="1200"/>
              </a:spcBef>
              <a:spcAft>
                <a:spcPts val="0"/>
              </a:spcAft>
              <a:buNone/>
            </a:pPr>
            <a:r>
              <a:rPr lang="en-GB"/>
              <a:t>Sacubitril/valsartan</a:t>
            </a:r>
            <a:endParaRPr/>
          </a:p>
          <a:p>
            <a:pPr indent="0" lvl="0" marL="0" rtl="0" algn="l">
              <a:spcBef>
                <a:spcPts val="1200"/>
              </a:spcBef>
              <a:spcAft>
                <a:spcPts val="0"/>
              </a:spcAft>
              <a:buNone/>
            </a:pPr>
            <a:r>
              <a:rPr lang="en-GB"/>
              <a:t>2.Beta blocker</a:t>
            </a:r>
            <a:endParaRPr/>
          </a:p>
          <a:p>
            <a:pPr indent="0" lvl="0" marL="0" rtl="0" algn="l">
              <a:spcBef>
                <a:spcPts val="1200"/>
              </a:spcBef>
              <a:spcAft>
                <a:spcPts val="0"/>
              </a:spcAft>
              <a:buNone/>
            </a:pPr>
            <a:r>
              <a:rPr lang="en-GB"/>
              <a:t>Carvedilol, Metoprolol succinate, Bisoprolol</a:t>
            </a:r>
            <a:endParaRPr/>
          </a:p>
          <a:p>
            <a:pPr indent="0" lvl="0" marL="0" rtl="0" algn="l">
              <a:spcBef>
                <a:spcPts val="1200"/>
              </a:spcBef>
              <a:spcAft>
                <a:spcPts val="0"/>
              </a:spcAft>
              <a:buNone/>
            </a:pPr>
            <a:r>
              <a:rPr lang="en-GB"/>
              <a:t>3.MRA</a:t>
            </a:r>
            <a:endParaRPr/>
          </a:p>
          <a:p>
            <a:pPr indent="0" lvl="0" marL="0" rtl="0" algn="l">
              <a:spcBef>
                <a:spcPts val="1200"/>
              </a:spcBef>
              <a:spcAft>
                <a:spcPts val="0"/>
              </a:spcAft>
              <a:buNone/>
            </a:pPr>
            <a:r>
              <a:rPr lang="en-GB"/>
              <a:t>Spironolactone, Eplerenone</a:t>
            </a:r>
            <a:endParaRPr/>
          </a:p>
          <a:p>
            <a:pPr indent="0" lvl="0" marL="0" rtl="0" algn="l">
              <a:spcBef>
                <a:spcPts val="1200"/>
              </a:spcBef>
              <a:spcAft>
                <a:spcPts val="0"/>
              </a:spcAft>
              <a:buNone/>
            </a:pPr>
            <a:r>
              <a:rPr lang="en-GB"/>
              <a:t>4.SGLT2 inhibitor</a:t>
            </a:r>
            <a:endParaRPr/>
          </a:p>
          <a:p>
            <a:pPr indent="0" lvl="0" marL="0" rtl="0" algn="l">
              <a:spcBef>
                <a:spcPts val="1200"/>
              </a:spcBef>
              <a:spcAft>
                <a:spcPts val="1200"/>
              </a:spcAft>
              <a:buNone/>
            </a:pPr>
            <a:r>
              <a:rPr lang="en-GB"/>
              <a:t>Dapagliflozin, Empagliflozin</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8" name="Shape 168"/>
        <p:cNvGrpSpPr/>
        <p:nvPr/>
      </p:nvGrpSpPr>
      <p:grpSpPr>
        <a:xfrm>
          <a:off x="0" y="0"/>
          <a:ext cx="0" cy="0"/>
          <a:chOff x="0" y="0"/>
          <a:chExt cx="0" cy="0"/>
        </a:xfrm>
      </p:grpSpPr>
      <p:sp>
        <p:nvSpPr>
          <p:cNvPr id="169" name="Google Shape;169;p30"/>
          <p:cNvSpPr txBox="1"/>
          <p:nvPr>
            <p:ph type="title"/>
          </p:nvPr>
        </p:nvSpPr>
        <p:spPr>
          <a:xfrm>
            <a:off x="387900" y="458025"/>
            <a:ext cx="8368200" cy="6861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GB"/>
              <a:t>ARNI, ACEI and ARB in HFrEF</a:t>
            </a:r>
            <a:endParaRPr/>
          </a:p>
        </p:txBody>
      </p:sp>
      <p:sp>
        <p:nvSpPr>
          <p:cNvPr id="170" name="Google Shape;170;p30"/>
          <p:cNvSpPr txBox="1"/>
          <p:nvPr>
            <p:ph idx="1" type="body"/>
          </p:nvPr>
        </p:nvSpPr>
        <p:spPr>
          <a:xfrm>
            <a:off x="387900" y="1489824"/>
            <a:ext cx="8368200" cy="3078900"/>
          </a:xfrm>
          <a:prstGeom prst="rect">
            <a:avLst/>
          </a:prstGeom>
        </p:spPr>
        <p:txBody>
          <a:bodyPr anchorCtr="0" anchor="t" bIns="91425" lIns="91425" spcFirstLastPara="1" rIns="91425" wrap="square" tIns="91425">
            <a:normAutofit fontScale="47500" lnSpcReduction="20000"/>
          </a:bodyPr>
          <a:lstStyle/>
          <a:p>
            <a:pPr indent="0" lvl="0" marL="0" rtl="0" algn="l">
              <a:spcBef>
                <a:spcPts val="0"/>
              </a:spcBef>
              <a:spcAft>
                <a:spcPts val="0"/>
              </a:spcAft>
              <a:buNone/>
            </a:pPr>
            <a:r>
              <a:rPr lang="en-GB"/>
              <a:t>ARNI (Sacubitril/Valsartan) Preferred first-line</a:t>
            </a:r>
            <a:endParaRPr/>
          </a:p>
          <a:p>
            <a:pPr indent="0" lvl="0" marL="0" rtl="0" algn="l">
              <a:spcBef>
                <a:spcPts val="1200"/>
              </a:spcBef>
              <a:spcAft>
                <a:spcPts val="0"/>
              </a:spcAft>
              <a:buNone/>
            </a:pPr>
            <a:r>
              <a:rPr lang="en-GB"/>
              <a:t>Combines valsartan (ARB) + sacubitril (neprilysin inhibitor).</a:t>
            </a:r>
            <a:endParaRPr/>
          </a:p>
          <a:p>
            <a:pPr indent="0" lvl="0" marL="0" rtl="0" algn="l">
              <a:spcBef>
                <a:spcPts val="1200"/>
              </a:spcBef>
              <a:spcAft>
                <a:spcPts val="0"/>
              </a:spcAft>
              <a:buNone/>
            </a:pPr>
            <a:r>
              <a:rPr lang="en-GB"/>
              <a:t>Sacubitril increases beneficial natriuretic peptides, causing:</a:t>
            </a:r>
            <a:endParaRPr/>
          </a:p>
          <a:p>
            <a:pPr indent="0" lvl="0" marL="0" rtl="0" algn="l">
              <a:spcBef>
                <a:spcPts val="1200"/>
              </a:spcBef>
              <a:spcAft>
                <a:spcPts val="0"/>
              </a:spcAft>
              <a:buNone/>
            </a:pPr>
            <a:r>
              <a:rPr lang="en-GB"/>
              <a:t>Vasodilation</a:t>
            </a:r>
            <a:endParaRPr/>
          </a:p>
          <a:p>
            <a:pPr indent="0" lvl="0" marL="0" rtl="0" algn="l">
              <a:spcBef>
                <a:spcPts val="1200"/>
              </a:spcBef>
              <a:spcAft>
                <a:spcPts val="0"/>
              </a:spcAft>
              <a:buNone/>
            </a:pPr>
            <a:r>
              <a:rPr lang="en-GB"/>
              <a:t>Natriuresis</a:t>
            </a:r>
            <a:endParaRPr/>
          </a:p>
          <a:p>
            <a:pPr indent="0" lvl="0" marL="0" rtl="0" algn="l">
              <a:spcBef>
                <a:spcPts val="1200"/>
              </a:spcBef>
              <a:spcAft>
                <a:spcPts val="0"/>
              </a:spcAft>
              <a:buNone/>
            </a:pPr>
            <a:r>
              <a:rPr lang="en-GB"/>
              <a:t>Reduced cardiac remodeling</a:t>
            </a:r>
            <a:endParaRPr/>
          </a:p>
          <a:p>
            <a:pPr indent="0" lvl="0" marL="0" rtl="0" algn="l">
              <a:spcBef>
                <a:spcPts val="1200"/>
              </a:spcBef>
              <a:spcAft>
                <a:spcPts val="0"/>
              </a:spcAft>
              <a:buNone/>
            </a:pPr>
            <a:r>
              <a:rPr lang="en-GB"/>
              <a:t>PARADIGM-HF trial: Reduced cardiovascular death or HF hospitalization by 20% compared with enalapril.</a:t>
            </a:r>
            <a:endParaRPr/>
          </a:p>
          <a:p>
            <a:pPr indent="0" lvl="0" marL="0" rtl="0" algn="l">
              <a:spcBef>
                <a:spcPts val="1200"/>
              </a:spcBef>
              <a:spcAft>
                <a:spcPts val="0"/>
              </a:spcAft>
              <a:buNone/>
            </a:pPr>
            <a:r>
              <a:rPr lang="en-GB"/>
              <a:t>Preferred over ACE inhibitors in symptomatic HFrEF.</a:t>
            </a:r>
            <a:endParaRPr/>
          </a:p>
          <a:p>
            <a:pPr indent="0" lvl="0" marL="0" rtl="0" algn="l">
              <a:spcBef>
                <a:spcPts val="1200"/>
              </a:spcBef>
              <a:spcAft>
                <a:spcPts val="0"/>
              </a:spcAft>
              <a:buNone/>
            </a:pPr>
            <a:r>
              <a:rPr lang="en-GB"/>
              <a:t>Can be started even during hospitalization once the patient is stabilized (PIONEER-HF).</a:t>
            </a:r>
            <a:endParaRPr/>
          </a:p>
          <a:p>
            <a:pPr indent="0" lvl="0" marL="0" rtl="0" algn="l">
              <a:spcBef>
                <a:spcPts val="1200"/>
              </a:spcBef>
              <a:spcAft>
                <a:spcPts val="0"/>
              </a:spcAft>
              <a:buNone/>
            </a:pPr>
            <a:r>
              <a:rPr lang="en-GB"/>
              <a:t>Do not use within 36 hours of an ACE inhibitor.</a:t>
            </a:r>
            <a:endParaRPr/>
          </a:p>
          <a:p>
            <a:pPr indent="0" lvl="0" marL="0" rtl="0" algn="l">
              <a:spcBef>
                <a:spcPts val="1200"/>
              </a:spcBef>
              <a:spcAft>
                <a:spcPts val="1200"/>
              </a:spcAft>
              <a:buNone/>
            </a:pPr>
            <a:r>
              <a:rPr lang="en-GB"/>
              <a:t>Contraindicated in patients with a history of angioedema.</a:t>
            </a:r>
            <a:endParaRPr/>
          </a:p>
        </p:txBody>
      </p:sp>
      <p:pic>
        <p:nvPicPr>
          <p:cNvPr id="171" name="Google Shape;171;p30"/>
          <p:cNvPicPr preferRelativeResize="0"/>
          <p:nvPr/>
        </p:nvPicPr>
        <p:blipFill>
          <a:blip r:embed="rId3">
            <a:alphaModFix/>
          </a:blip>
          <a:stretch>
            <a:fillRect/>
          </a:stretch>
        </p:blipFill>
        <p:spPr>
          <a:xfrm>
            <a:off x="0" y="0"/>
            <a:ext cx="9540701" cy="51435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5" name="Shape 175"/>
        <p:cNvGrpSpPr/>
        <p:nvPr/>
      </p:nvGrpSpPr>
      <p:grpSpPr>
        <a:xfrm>
          <a:off x="0" y="0"/>
          <a:ext cx="0" cy="0"/>
          <a:chOff x="0" y="0"/>
          <a:chExt cx="0" cy="0"/>
        </a:xfrm>
      </p:grpSpPr>
      <p:sp>
        <p:nvSpPr>
          <p:cNvPr id="176" name="Google Shape;176;p31"/>
          <p:cNvSpPr txBox="1"/>
          <p:nvPr>
            <p:ph type="title"/>
          </p:nvPr>
        </p:nvSpPr>
        <p:spPr>
          <a:xfrm>
            <a:off x="387900" y="458025"/>
            <a:ext cx="8368200" cy="6861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t/>
            </a:r>
            <a:endParaRPr/>
          </a:p>
        </p:txBody>
      </p:sp>
      <p:sp>
        <p:nvSpPr>
          <p:cNvPr id="177" name="Google Shape;177;p31"/>
          <p:cNvSpPr txBox="1"/>
          <p:nvPr>
            <p:ph idx="1" type="body"/>
          </p:nvPr>
        </p:nvSpPr>
        <p:spPr>
          <a:xfrm>
            <a:off x="311700" y="1017725"/>
            <a:ext cx="8520600" cy="3716400"/>
          </a:xfrm>
          <a:prstGeom prst="rect">
            <a:avLst/>
          </a:prstGeom>
        </p:spPr>
        <p:txBody>
          <a:bodyPr anchorCtr="0" anchor="t" bIns="91425" lIns="91425" spcFirstLastPara="1" rIns="91425" wrap="square" tIns="91425">
            <a:normAutofit fontScale="92500" lnSpcReduction="20000"/>
          </a:bodyPr>
          <a:lstStyle/>
          <a:p>
            <a:pPr indent="0" lvl="0" marL="0" rtl="0" algn="l">
              <a:spcBef>
                <a:spcPts val="0"/>
              </a:spcBef>
              <a:spcAft>
                <a:spcPts val="0"/>
              </a:spcAft>
              <a:buNone/>
            </a:pPr>
            <a:r>
              <a:rPr lang="en-GB"/>
              <a:t>2. ACE inhibitors,</a:t>
            </a:r>
            <a:endParaRPr/>
          </a:p>
          <a:p>
            <a:pPr indent="0" lvl="0" marL="0" rtl="0" algn="l">
              <a:spcBef>
                <a:spcPts val="1200"/>
              </a:spcBef>
              <a:spcAft>
                <a:spcPts val="0"/>
              </a:spcAft>
              <a:buNone/>
            </a:pPr>
            <a:r>
              <a:rPr lang="en-GB"/>
              <a:t>Reduce mortality and HF hospitalizations.</a:t>
            </a:r>
            <a:endParaRPr/>
          </a:p>
          <a:p>
            <a:pPr indent="0" lvl="0" marL="0" rtl="0" algn="l">
              <a:spcBef>
                <a:spcPts val="1200"/>
              </a:spcBef>
              <a:spcAft>
                <a:spcPts val="0"/>
              </a:spcAft>
              <a:buNone/>
            </a:pPr>
            <a:r>
              <a:rPr lang="en-GB"/>
              <a:t>Start at a low dose and gradually titrate.</a:t>
            </a:r>
            <a:endParaRPr/>
          </a:p>
          <a:p>
            <a:pPr indent="0" lvl="0" marL="0" rtl="0" algn="l">
              <a:spcBef>
                <a:spcPts val="1200"/>
              </a:spcBef>
              <a:spcAft>
                <a:spcPts val="0"/>
              </a:spcAft>
              <a:buNone/>
            </a:pPr>
            <a:r>
              <a:rPr lang="en-GB"/>
              <a:t>Side effects:</a:t>
            </a:r>
            <a:endParaRPr/>
          </a:p>
          <a:p>
            <a:pPr indent="0" lvl="0" marL="0" rtl="0" algn="l">
              <a:spcBef>
                <a:spcPts val="1200"/>
              </a:spcBef>
              <a:spcAft>
                <a:spcPts val="0"/>
              </a:spcAft>
              <a:buNone/>
            </a:pPr>
            <a:r>
              <a:rPr lang="en-GB"/>
              <a:t>Cough</a:t>
            </a:r>
            <a:endParaRPr/>
          </a:p>
          <a:p>
            <a:pPr indent="0" lvl="0" marL="0" rtl="0" algn="l">
              <a:spcBef>
                <a:spcPts val="1200"/>
              </a:spcBef>
              <a:spcAft>
                <a:spcPts val="0"/>
              </a:spcAft>
              <a:buNone/>
            </a:pPr>
            <a:r>
              <a:rPr lang="en-GB"/>
              <a:t>Hyperkalemia</a:t>
            </a:r>
            <a:endParaRPr/>
          </a:p>
          <a:p>
            <a:pPr indent="0" lvl="0" marL="0" rtl="0" algn="l">
              <a:spcBef>
                <a:spcPts val="1200"/>
              </a:spcBef>
              <a:spcAft>
                <a:spcPts val="0"/>
              </a:spcAft>
              <a:buNone/>
            </a:pPr>
            <a:r>
              <a:rPr lang="en-GB"/>
              <a:t>Renal dysfunction</a:t>
            </a:r>
            <a:endParaRPr/>
          </a:p>
          <a:p>
            <a:pPr indent="0" lvl="0" marL="0" rtl="0" algn="l">
              <a:spcBef>
                <a:spcPts val="1200"/>
              </a:spcBef>
              <a:spcAft>
                <a:spcPts val="0"/>
              </a:spcAft>
              <a:buNone/>
            </a:pPr>
            <a:r>
              <a:rPr lang="en-GB"/>
              <a:t>Angioedema</a:t>
            </a:r>
            <a:endParaRPr/>
          </a:p>
          <a:p>
            <a:pPr indent="0" lvl="0" marL="0" rtl="0" algn="l">
              <a:spcBef>
                <a:spcPts val="1200"/>
              </a:spcBef>
              <a:spcAft>
                <a:spcPts val="1200"/>
              </a:spcAft>
              <a:buNone/>
            </a:pPr>
            <a:r>
              <a:rPr lang="en-GB"/>
              <a:t>If ARNI cannot be used, ACE inhibitors remain a Class I therapy.</a:t>
            </a:r>
            <a:endParaRPr/>
          </a:p>
        </p:txBody>
      </p:sp>
      <p:pic>
        <p:nvPicPr>
          <p:cNvPr id="178" name="Google Shape;178;p31"/>
          <p:cNvPicPr preferRelativeResize="0"/>
          <p:nvPr/>
        </p:nvPicPr>
        <p:blipFill>
          <a:blip r:embed="rId3">
            <a:alphaModFix/>
          </a:blip>
          <a:stretch>
            <a:fillRect/>
          </a:stretch>
        </p:blipFill>
        <p:spPr>
          <a:xfrm>
            <a:off x="0" y="0"/>
            <a:ext cx="9144001" cy="51435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 name="Shape 67"/>
        <p:cNvGrpSpPr/>
        <p:nvPr/>
      </p:nvGrpSpPr>
      <p:grpSpPr>
        <a:xfrm>
          <a:off x="0" y="0"/>
          <a:ext cx="0" cy="0"/>
          <a:chOff x="0" y="0"/>
          <a:chExt cx="0" cy="0"/>
        </a:xfrm>
      </p:grpSpPr>
      <p:sp>
        <p:nvSpPr>
          <p:cNvPr id="68" name="Google Shape;68;p14"/>
          <p:cNvSpPr txBox="1"/>
          <p:nvPr>
            <p:ph type="title"/>
          </p:nvPr>
        </p:nvSpPr>
        <p:spPr>
          <a:xfrm>
            <a:off x="387900" y="458025"/>
            <a:ext cx="8368200" cy="6861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GB"/>
              <a:t>Definitions</a:t>
            </a:r>
            <a:endParaRPr/>
          </a:p>
        </p:txBody>
      </p:sp>
      <p:sp>
        <p:nvSpPr>
          <p:cNvPr id="69" name="Google Shape;69;p14"/>
          <p:cNvSpPr txBox="1"/>
          <p:nvPr>
            <p:ph idx="1" type="body"/>
          </p:nvPr>
        </p:nvSpPr>
        <p:spPr>
          <a:xfrm>
            <a:off x="387900" y="1489824"/>
            <a:ext cx="8368200" cy="30789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GB"/>
              <a:t>Heart failure is a complex clinical syndrome that results from any structural and functional impairment of ventricular filling or ejectionof blood leading to cardinal manifestations of fatigue ,dyspnea and fluid retention(American college of cardiology)</a:t>
            </a:r>
            <a:endParaRPr/>
          </a:p>
          <a:p>
            <a:pPr indent="0" lvl="0" marL="0" rtl="0" algn="l">
              <a:spcBef>
                <a:spcPts val="1200"/>
              </a:spcBef>
              <a:spcAft>
                <a:spcPts val="0"/>
              </a:spcAft>
              <a:buNone/>
            </a:pPr>
            <a:r>
              <a:rPr lang="en-GB"/>
              <a:t>In Pathophysiological terms heart failure has been defined as a syndrome characterised by elevated cardiac filling pressure and inadequate peripheral oxygen delivery at rest or during stress caused by cardiac dysfunction</a:t>
            </a:r>
            <a:endParaRPr/>
          </a:p>
          <a:p>
            <a:pPr indent="0" lvl="0" marL="0" rtl="0" algn="l">
              <a:spcBef>
                <a:spcPts val="1200"/>
              </a:spcBef>
              <a:spcAft>
                <a:spcPts val="1200"/>
              </a:spcAft>
              <a:buNone/>
            </a:pPr>
            <a:r>
              <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2" name="Shape 182"/>
        <p:cNvGrpSpPr/>
        <p:nvPr/>
      </p:nvGrpSpPr>
      <p:grpSpPr>
        <a:xfrm>
          <a:off x="0" y="0"/>
          <a:ext cx="0" cy="0"/>
          <a:chOff x="0" y="0"/>
          <a:chExt cx="0" cy="0"/>
        </a:xfrm>
      </p:grpSpPr>
      <p:sp>
        <p:nvSpPr>
          <p:cNvPr id="183" name="Google Shape;183;p32"/>
          <p:cNvSpPr txBox="1"/>
          <p:nvPr>
            <p:ph type="title"/>
          </p:nvPr>
        </p:nvSpPr>
        <p:spPr>
          <a:xfrm>
            <a:off x="387900" y="458025"/>
            <a:ext cx="8368200" cy="6861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GB"/>
              <a:t>ARB</a:t>
            </a:r>
            <a:r>
              <a:rPr lang="en-GB"/>
              <a:t>’s</a:t>
            </a:r>
            <a:endParaRPr/>
          </a:p>
        </p:txBody>
      </p:sp>
      <p:sp>
        <p:nvSpPr>
          <p:cNvPr id="184" name="Google Shape;184;p32"/>
          <p:cNvSpPr txBox="1"/>
          <p:nvPr>
            <p:ph idx="1" type="body"/>
          </p:nvPr>
        </p:nvSpPr>
        <p:spPr>
          <a:xfrm>
            <a:off x="387909" y="1205583"/>
            <a:ext cx="7698600" cy="35496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t/>
            </a:r>
            <a:endParaRPr/>
          </a:p>
          <a:p>
            <a:pPr indent="0" lvl="0" marL="0" rtl="0" algn="l">
              <a:spcBef>
                <a:spcPts val="1200"/>
              </a:spcBef>
              <a:spcAft>
                <a:spcPts val="0"/>
              </a:spcAft>
              <a:buNone/>
            </a:pPr>
            <a:r>
              <a:rPr lang="en-GB"/>
              <a:t>Used when ACE inhibitors are not tolerated (especially due to cough or angioedema).</a:t>
            </a:r>
            <a:endParaRPr/>
          </a:p>
          <a:p>
            <a:pPr indent="0" lvl="0" marL="0" rtl="0" algn="l">
              <a:spcBef>
                <a:spcPts val="1200"/>
              </a:spcBef>
              <a:spcAft>
                <a:spcPts val="0"/>
              </a:spcAft>
              <a:buNone/>
            </a:pPr>
            <a:r>
              <a:rPr lang="en-GB"/>
              <a:t>Also reduce mortality and HF hospitalization.</a:t>
            </a:r>
            <a:endParaRPr/>
          </a:p>
          <a:p>
            <a:pPr indent="0" lvl="0" marL="0" rtl="0" algn="l">
              <a:spcBef>
                <a:spcPts val="1200"/>
              </a:spcBef>
              <a:spcAft>
                <a:spcPts val="0"/>
              </a:spcAft>
              <a:buNone/>
            </a:pPr>
            <a:r>
              <a:rPr lang="en-GB"/>
              <a:t>Lower risk of cough than ACE inhibitors.</a:t>
            </a:r>
            <a:endParaRPr/>
          </a:p>
          <a:p>
            <a:pPr indent="0" lvl="0" marL="0" rtl="0" algn="l">
              <a:spcBef>
                <a:spcPts val="1200"/>
              </a:spcBef>
              <a:spcAft>
                <a:spcPts val="1200"/>
              </a:spcAft>
              <a:buNone/>
            </a:pPr>
            <a:r>
              <a:rPr lang="en-GB"/>
              <a:t>If neither ARNI nor ACE inhibitor can be used, choose an ARB.</a:t>
            </a:r>
            <a:endParaRPr/>
          </a:p>
        </p:txBody>
      </p:sp>
      <p:pic>
        <p:nvPicPr>
          <p:cNvPr id="185" name="Google Shape;185;p32"/>
          <p:cNvPicPr preferRelativeResize="0"/>
          <p:nvPr/>
        </p:nvPicPr>
        <p:blipFill>
          <a:blip r:embed="rId3">
            <a:alphaModFix/>
          </a:blip>
          <a:stretch>
            <a:fillRect/>
          </a:stretch>
        </p:blipFill>
        <p:spPr>
          <a:xfrm>
            <a:off x="6" y="104775"/>
            <a:ext cx="9144001" cy="4933950"/>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9" name="Shape 189"/>
        <p:cNvGrpSpPr/>
        <p:nvPr/>
      </p:nvGrpSpPr>
      <p:grpSpPr>
        <a:xfrm>
          <a:off x="0" y="0"/>
          <a:ext cx="0" cy="0"/>
          <a:chOff x="0" y="0"/>
          <a:chExt cx="0" cy="0"/>
        </a:xfrm>
      </p:grpSpPr>
      <p:sp>
        <p:nvSpPr>
          <p:cNvPr id="190" name="Google Shape;190;p33"/>
          <p:cNvSpPr txBox="1"/>
          <p:nvPr>
            <p:ph type="title"/>
          </p:nvPr>
        </p:nvSpPr>
        <p:spPr>
          <a:xfrm>
            <a:off x="387900" y="458025"/>
            <a:ext cx="8368200" cy="6861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GB"/>
              <a:t>Beta bl</a:t>
            </a:r>
            <a:r>
              <a:rPr lang="en-GB"/>
              <a:t>ockers </a:t>
            </a:r>
            <a:endParaRPr/>
          </a:p>
        </p:txBody>
      </p:sp>
      <p:sp>
        <p:nvSpPr>
          <p:cNvPr id="191" name="Google Shape;191;p33"/>
          <p:cNvSpPr txBox="1"/>
          <p:nvPr>
            <p:ph idx="1" type="body"/>
          </p:nvPr>
        </p:nvSpPr>
        <p:spPr>
          <a:xfrm>
            <a:off x="197509" y="1154738"/>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sz="2400"/>
              <a:t>Recommended beta blockers (only these 3 have proven mortality benefit):Bisoprolol</a:t>
            </a:r>
            <a:endParaRPr sz="2400"/>
          </a:p>
          <a:p>
            <a:pPr indent="0" lvl="0" marL="0" rtl="0" algn="l">
              <a:spcBef>
                <a:spcPts val="1200"/>
              </a:spcBef>
              <a:spcAft>
                <a:spcPts val="0"/>
              </a:spcAft>
              <a:buNone/>
            </a:pPr>
            <a:r>
              <a:rPr lang="en-GB" sz="2400"/>
              <a:t>Metoprolol succinate (extended-release)</a:t>
            </a:r>
            <a:endParaRPr sz="2400"/>
          </a:p>
          <a:p>
            <a:pPr indent="0" lvl="0" marL="0" rtl="0" algn="l">
              <a:spcBef>
                <a:spcPts val="1200"/>
              </a:spcBef>
              <a:spcAft>
                <a:spcPts val="0"/>
              </a:spcAft>
              <a:buNone/>
            </a:pPr>
            <a:r>
              <a:rPr lang="en-GB" sz="2400"/>
              <a:t>Carvedilol</a:t>
            </a:r>
            <a:endParaRPr sz="2400"/>
          </a:p>
          <a:p>
            <a:pPr indent="0" lvl="0" marL="0" rtl="0" algn="l">
              <a:spcBef>
                <a:spcPts val="1200"/>
              </a:spcBef>
              <a:spcAft>
                <a:spcPts val="1200"/>
              </a:spcAft>
              <a:buNone/>
            </a:pPr>
            <a:r>
              <a:rPr lang="en-GB" sz="2400"/>
              <a:t>Not all beta blockers improve survival in heart failure </a:t>
            </a:r>
            <a:endParaRPr sz="3600"/>
          </a:p>
        </p:txBody>
      </p:sp>
      <p:pic>
        <p:nvPicPr>
          <p:cNvPr id="192" name="Google Shape;192;p33"/>
          <p:cNvPicPr preferRelativeResize="0"/>
          <p:nvPr/>
        </p:nvPicPr>
        <p:blipFill>
          <a:blip r:embed="rId3">
            <a:alphaModFix/>
          </a:blip>
          <a:stretch>
            <a:fillRect/>
          </a:stretch>
        </p:blipFill>
        <p:spPr>
          <a:xfrm>
            <a:off x="0" y="260350"/>
            <a:ext cx="9144001" cy="4622800"/>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6" name="Shape 196"/>
        <p:cNvGrpSpPr/>
        <p:nvPr/>
      </p:nvGrpSpPr>
      <p:grpSpPr>
        <a:xfrm>
          <a:off x="0" y="0"/>
          <a:ext cx="0" cy="0"/>
          <a:chOff x="0" y="0"/>
          <a:chExt cx="0" cy="0"/>
        </a:xfrm>
      </p:grpSpPr>
      <p:pic>
        <p:nvPicPr>
          <p:cNvPr id="197" name="Google Shape;197;p34"/>
          <p:cNvPicPr preferRelativeResize="0"/>
          <p:nvPr/>
        </p:nvPicPr>
        <p:blipFill>
          <a:blip r:embed="rId3">
            <a:alphaModFix/>
          </a:blip>
          <a:stretch>
            <a:fillRect/>
          </a:stretch>
        </p:blipFill>
        <p:spPr>
          <a:xfrm>
            <a:off x="152400" y="0"/>
            <a:ext cx="8839201" cy="5143500"/>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1" name="Shape 201"/>
        <p:cNvGrpSpPr/>
        <p:nvPr/>
      </p:nvGrpSpPr>
      <p:grpSpPr>
        <a:xfrm>
          <a:off x="0" y="0"/>
          <a:ext cx="0" cy="0"/>
          <a:chOff x="0" y="0"/>
          <a:chExt cx="0" cy="0"/>
        </a:xfrm>
      </p:grpSpPr>
      <p:sp>
        <p:nvSpPr>
          <p:cNvPr id="202" name="Google Shape;202;p35"/>
          <p:cNvSpPr txBox="1"/>
          <p:nvPr>
            <p:ph type="title"/>
          </p:nvPr>
        </p:nvSpPr>
        <p:spPr>
          <a:xfrm>
            <a:off x="387900" y="458025"/>
            <a:ext cx="8368200" cy="6861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GB"/>
              <a:t>DIURETICS</a:t>
            </a:r>
            <a:endParaRPr/>
          </a:p>
        </p:txBody>
      </p:sp>
      <p:sp>
        <p:nvSpPr>
          <p:cNvPr id="203" name="Google Shape;203;p35"/>
          <p:cNvSpPr txBox="1"/>
          <p:nvPr>
            <p:ph idx="1" type="body"/>
          </p:nvPr>
        </p:nvSpPr>
        <p:spPr>
          <a:xfrm>
            <a:off x="387900" y="1489824"/>
            <a:ext cx="8368200" cy="30789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GB" u="sng">
                <a:solidFill>
                  <a:schemeClr val="hlink"/>
                </a:solidFill>
                <a:hlinkClick r:id="rId3"/>
              </a:rPr>
              <a:t>1.In</a:t>
            </a:r>
            <a:r>
              <a:rPr lang="en-GB"/>
              <a:t> patients with heart failure diuretics are recommended to relieve congestion symptoms and prevent worsening of HF.</a:t>
            </a:r>
            <a:endParaRPr/>
          </a:p>
          <a:p>
            <a:pPr indent="0" lvl="0" marL="0" rtl="0" algn="l">
              <a:spcBef>
                <a:spcPts val="1200"/>
              </a:spcBef>
              <a:spcAft>
                <a:spcPts val="0"/>
              </a:spcAft>
              <a:buNone/>
            </a:pPr>
            <a:r>
              <a:rPr lang="en-GB"/>
              <a:t>2.  Loop diuretics are the preffered diuretic used for heart failure.Thiazide diuretics may be considered in patients with hypertension and heart failure.</a:t>
            </a:r>
            <a:endParaRPr/>
          </a:p>
          <a:p>
            <a:pPr indent="0" lvl="0" marL="0" rtl="0" algn="l">
              <a:spcBef>
                <a:spcPts val="1200"/>
              </a:spcBef>
              <a:spcAft>
                <a:spcPts val="0"/>
              </a:spcAft>
              <a:buNone/>
            </a:pPr>
            <a:r>
              <a:rPr lang="en-GB"/>
              <a:t>3. The treatment goal of diuretic use is to eliminate clinical evidence of fluid retention</a:t>
            </a:r>
            <a:endParaRPr/>
          </a:p>
          <a:p>
            <a:pPr indent="0" lvl="0" marL="0" rtl="0" algn="l">
              <a:spcBef>
                <a:spcPts val="1200"/>
              </a:spcBef>
              <a:spcAft>
                <a:spcPts val="1200"/>
              </a:spcAft>
              <a:buNone/>
            </a:pPr>
            <a:r>
              <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7" name="Shape 207"/>
        <p:cNvGrpSpPr/>
        <p:nvPr/>
      </p:nvGrpSpPr>
      <p:grpSpPr>
        <a:xfrm>
          <a:off x="0" y="0"/>
          <a:ext cx="0" cy="0"/>
          <a:chOff x="0" y="0"/>
          <a:chExt cx="0" cy="0"/>
        </a:xfrm>
      </p:grpSpPr>
      <p:sp>
        <p:nvSpPr>
          <p:cNvPr id="208" name="Google Shape;208;p36"/>
          <p:cNvSpPr txBox="1"/>
          <p:nvPr>
            <p:ph type="title"/>
          </p:nvPr>
        </p:nvSpPr>
        <p:spPr>
          <a:xfrm>
            <a:off x="387900" y="458025"/>
            <a:ext cx="8368200" cy="6861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GB"/>
              <a:t>Titration of medications in Heart failure</a:t>
            </a:r>
            <a:endParaRPr/>
          </a:p>
        </p:txBody>
      </p:sp>
      <p:sp>
        <p:nvSpPr>
          <p:cNvPr id="209" name="Google Shape;209;p36"/>
          <p:cNvSpPr txBox="1"/>
          <p:nvPr>
            <p:ph idx="1" type="body"/>
          </p:nvPr>
        </p:nvSpPr>
        <p:spPr>
          <a:xfrm>
            <a:off x="387900" y="1489824"/>
            <a:ext cx="8368200" cy="3078900"/>
          </a:xfrm>
          <a:prstGeom prst="rect">
            <a:avLst/>
          </a:prstGeom>
        </p:spPr>
        <p:txBody>
          <a:bodyPr anchorCtr="0" anchor="t" bIns="91425" lIns="91425" spcFirstLastPara="1" rIns="91425" wrap="square" tIns="91425">
            <a:normAutofit fontScale="25000" lnSpcReduction="20000"/>
          </a:bodyPr>
          <a:lstStyle/>
          <a:p>
            <a:pPr indent="0" lvl="0" marL="0" rtl="0" algn="l">
              <a:spcBef>
                <a:spcPts val="0"/>
              </a:spcBef>
              <a:spcAft>
                <a:spcPts val="0"/>
              </a:spcAft>
              <a:buNone/>
            </a:pPr>
            <a:r>
              <a:rPr lang="en-GB" sz="5500"/>
              <a:t>Start all guideline-directed medications at low doses.</a:t>
            </a:r>
            <a:endParaRPr sz="5500"/>
          </a:p>
          <a:p>
            <a:pPr indent="0" lvl="0" marL="0" rtl="0" algn="l">
              <a:spcBef>
                <a:spcPts val="1200"/>
              </a:spcBef>
              <a:spcAft>
                <a:spcPts val="0"/>
              </a:spcAft>
              <a:buNone/>
            </a:pPr>
            <a:r>
              <a:rPr lang="en-GB" sz="5500"/>
              <a:t>Increase the dose gradually until the target dose is reached, if tolerated.</a:t>
            </a:r>
            <a:endParaRPr sz="5500"/>
          </a:p>
          <a:p>
            <a:pPr indent="0" lvl="0" marL="0" rtl="0" algn="l">
              <a:spcBef>
                <a:spcPts val="1200"/>
              </a:spcBef>
              <a:spcAft>
                <a:spcPts val="0"/>
              </a:spcAft>
              <a:buNone/>
            </a:pPr>
            <a:r>
              <a:rPr lang="en-GB" sz="5500"/>
              <a:t>Monitor:Blood pressure,Heart rate,Kidney function, Serum potassium and electrolytes</a:t>
            </a:r>
            <a:endParaRPr sz="5500"/>
          </a:p>
          <a:p>
            <a:pPr indent="0" lvl="0" marL="0" rtl="0" algn="l">
              <a:spcBef>
                <a:spcPts val="1200"/>
              </a:spcBef>
              <a:spcAft>
                <a:spcPts val="0"/>
              </a:spcAft>
              <a:buNone/>
            </a:pPr>
            <a:r>
              <a:rPr lang="en-GB" sz="5500"/>
              <a:t>Delay dose escalation if the patient develops side effects. Try increasing again once the patient stabilizes.Most patients can eventually achieve target doses with careful follow-up.Higher tolerated doses of beta blockers, ACE inhibitors, and ARBs provide greater benefits, including improved EF and reduced mortality.</a:t>
            </a:r>
            <a:endParaRPr sz="5500"/>
          </a:p>
          <a:p>
            <a:pPr indent="0" lvl="0" marL="0" rtl="0" algn="l">
              <a:spcBef>
                <a:spcPts val="1200"/>
              </a:spcBef>
              <a:spcAft>
                <a:spcPts val="0"/>
              </a:spcAft>
              <a:buNone/>
            </a:pPr>
            <a:r>
              <a:t/>
            </a:r>
            <a:endParaRPr sz="5500"/>
          </a:p>
          <a:p>
            <a:pPr indent="0" lvl="0" marL="0" rtl="0" algn="l">
              <a:spcBef>
                <a:spcPts val="1200"/>
              </a:spcBef>
              <a:spcAft>
                <a:spcPts val="0"/>
              </a:spcAft>
              <a:buNone/>
            </a:pPr>
            <a:r>
              <a:rPr lang="en-GB" sz="5500"/>
              <a:t>The order of starting medications is flexible and should be individualized based on the patient's clinical condition. Do not delay initiating GDMT while waiting to optimize one drug before starting another.</a:t>
            </a:r>
            <a:endParaRPr sz="5500"/>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1200"/>
              </a:spcAft>
              <a:buNone/>
            </a:pPr>
            <a:r>
              <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3" name="Shape 213"/>
        <p:cNvGrpSpPr/>
        <p:nvPr/>
      </p:nvGrpSpPr>
      <p:grpSpPr>
        <a:xfrm>
          <a:off x="0" y="0"/>
          <a:ext cx="0" cy="0"/>
          <a:chOff x="0" y="0"/>
          <a:chExt cx="0" cy="0"/>
        </a:xfrm>
      </p:grpSpPr>
      <p:sp>
        <p:nvSpPr>
          <p:cNvPr id="214" name="Google Shape;214;p37"/>
          <p:cNvSpPr txBox="1"/>
          <p:nvPr>
            <p:ph type="title"/>
          </p:nvPr>
        </p:nvSpPr>
        <p:spPr>
          <a:xfrm>
            <a:off x="387900" y="458025"/>
            <a:ext cx="8368200" cy="6861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GB"/>
              <a:t>IVABRADINE</a:t>
            </a:r>
            <a:endParaRPr/>
          </a:p>
        </p:txBody>
      </p:sp>
      <p:sp>
        <p:nvSpPr>
          <p:cNvPr id="215" name="Google Shape;215;p37"/>
          <p:cNvSpPr txBox="1"/>
          <p:nvPr>
            <p:ph idx="1" type="body"/>
          </p:nvPr>
        </p:nvSpPr>
        <p:spPr>
          <a:xfrm>
            <a:off x="387900" y="1489824"/>
            <a:ext cx="8368200" cy="30789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GB"/>
              <a:t>1.Ivabradine is a sodium funny current channel inhibitor</a:t>
            </a:r>
            <a:endParaRPr/>
          </a:p>
          <a:p>
            <a:pPr indent="0" lvl="0" marL="0" rtl="0" algn="l">
              <a:spcBef>
                <a:spcPts val="1200"/>
              </a:spcBef>
              <a:spcAft>
                <a:spcPts val="0"/>
              </a:spcAft>
              <a:buNone/>
            </a:pPr>
            <a:r>
              <a:rPr lang="en-GB"/>
              <a:t>2.The SHIFT trial demonstrated the efficacy of ivabradine a sinoatrial node modulator that selectively inhibits the I(funny currrent)</a:t>
            </a:r>
            <a:endParaRPr/>
          </a:p>
          <a:p>
            <a:pPr indent="0" lvl="0" marL="0" rtl="0" algn="l">
              <a:spcBef>
                <a:spcPts val="1200"/>
              </a:spcBef>
              <a:spcAft>
                <a:spcPts val="0"/>
              </a:spcAft>
              <a:buNone/>
            </a:pPr>
            <a:r>
              <a:rPr lang="en-GB"/>
              <a:t>3.The greatest benefit was a reduction in HF hospitalisations</a:t>
            </a:r>
            <a:endParaRPr/>
          </a:p>
          <a:p>
            <a:pPr indent="0" lvl="0" marL="0" rtl="0" algn="l">
              <a:spcBef>
                <a:spcPts val="1200"/>
              </a:spcBef>
              <a:spcAft>
                <a:spcPts val="1200"/>
              </a:spcAft>
              <a:buNone/>
            </a:pPr>
            <a:r>
              <a:rPr lang="en-GB"/>
              <a:t>4. The shift trial mainly included patients with HFrEF&lt;35% who were in sinus rhyth with a resting heart &gt;70bpm</a:t>
            </a:r>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9" name="Shape 219"/>
        <p:cNvGrpSpPr/>
        <p:nvPr/>
      </p:nvGrpSpPr>
      <p:grpSpPr>
        <a:xfrm>
          <a:off x="0" y="0"/>
          <a:ext cx="0" cy="0"/>
          <a:chOff x="0" y="0"/>
          <a:chExt cx="0" cy="0"/>
        </a:xfrm>
      </p:grpSpPr>
      <p:sp>
        <p:nvSpPr>
          <p:cNvPr id="220" name="Google Shape;220;p38"/>
          <p:cNvSpPr txBox="1"/>
          <p:nvPr>
            <p:ph type="title"/>
          </p:nvPr>
        </p:nvSpPr>
        <p:spPr>
          <a:xfrm>
            <a:off x="387900" y="458025"/>
            <a:ext cx="8368200" cy="6861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GB"/>
              <a:t>DIGOXIN</a:t>
            </a:r>
            <a:endParaRPr/>
          </a:p>
        </p:txBody>
      </p:sp>
      <p:sp>
        <p:nvSpPr>
          <p:cNvPr id="221" name="Google Shape;221;p38"/>
          <p:cNvSpPr txBox="1"/>
          <p:nvPr>
            <p:ph idx="1" type="body"/>
          </p:nvPr>
        </p:nvSpPr>
        <p:spPr>
          <a:xfrm>
            <a:off x="387900" y="1489824"/>
            <a:ext cx="8368200" cy="3078900"/>
          </a:xfrm>
          <a:prstGeom prst="rect">
            <a:avLst/>
          </a:prstGeom>
        </p:spPr>
        <p:txBody>
          <a:bodyPr anchorCtr="0" anchor="t" bIns="91425" lIns="91425" spcFirstLastPara="1" rIns="91425" wrap="square" tIns="91425">
            <a:normAutofit/>
          </a:bodyPr>
          <a:lstStyle/>
          <a:p>
            <a:pPr indent="-342900" lvl="0" marL="457200" rtl="0" algn="l">
              <a:spcBef>
                <a:spcPts val="0"/>
              </a:spcBef>
              <a:spcAft>
                <a:spcPts val="0"/>
              </a:spcAft>
              <a:buSzPts val="1800"/>
              <a:buAutoNum type="arabicPeriod"/>
            </a:pPr>
            <a:r>
              <a:rPr lang="en-GB"/>
              <a:t>The digitalis glycosides exert a mild inotropic effect attenuate carotid baroreceptor activity and are sympatho inhibitory.These lead to a decrease in serum norepinephrine levels,plasma renin levels and possibly aldosterone levels</a:t>
            </a:r>
            <a:endParaRPr/>
          </a:p>
          <a:p>
            <a:pPr indent="-342900" lvl="0" marL="457200" rtl="0" algn="l">
              <a:spcBef>
                <a:spcPts val="0"/>
              </a:spcBef>
              <a:spcAft>
                <a:spcPts val="0"/>
              </a:spcAft>
              <a:buSzPts val="1800"/>
              <a:buAutoNum type="arabicPeriod"/>
            </a:pPr>
            <a:r>
              <a:rPr lang="en-GB"/>
              <a:t>The Digitalis Investigation Group trial demonstrated a reduction in HF hospitalisations in the treatment group but no reduction in mortality or improvement in QOL.</a:t>
            </a:r>
            <a:endParaRPr/>
          </a:p>
          <a:p>
            <a:pPr indent="-342900" lvl="0" marL="457200" rtl="0" algn="l">
              <a:spcBef>
                <a:spcPts val="0"/>
              </a:spcBef>
              <a:spcAft>
                <a:spcPts val="0"/>
              </a:spcAft>
              <a:buSzPts val="1800"/>
              <a:buAutoNum type="arabicPeriod"/>
            </a:pPr>
            <a:r>
              <a:rPr lang="en-GB"/>
              <a:t>Lower doses of digoxin are enough to ensure beneficial outcomes</a:t>
            </a:r>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5" name="Shape 225"/>
        <p:cNvGrpSpPr/>
        <p:nvPr/>
      </p:nvGrpSpPr>
      <p:grpSpPr>
        <a:xfrm>
          <a:off x="0" y="0"/>
          <a:ext cx="0" cy="0"/>
          <a:chOff x="0" y="0"/>
          <a:chExt cx="0" cy="0"/>
        </a:xfrm>
      </p:grpSpPr>
      <p:sp>
        <p:nvSpPr>
          <p:cNvPr id="226" name="Google Shape;226;p39"/>
          <p:cNvSpPr txBox="1"/>
          <p:nvPr>
            <p:ph type="title"/>
          </p:nvPr>
        </p:nvSpPr>
        <p:spPr>
          <a:xfrm>
            <a:off x="387900" y="531504"/>
            <a:ext cx="8368200" cy="6861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GB"/>
              <a:t>Soluble Guanyl cyclase Activators(Vericiguat)</a:t>
            </a:r>
            <a:endParaRPr/>
          </a:p>
        </p:txBody>
      </p:sp>
      <p:sp>
        <p:nvSpPr>
          <p:cNvPr id="227" name="Google Shape;227;p39"/>
          <p:cNvSpPr txBox="1"/>
          <p:nvPr>
            <p:ph idx="1" type="body"/>
          </p:nvPr>
        </p:nvSpPr>
        <p:spPr>
          <a:xfrm>
            <a:off x="387900" y="1489824"/>
            <a:ext cx="8368200" cy="3078900"/>
          </a:xfrm>
          <a:prstGeom prst="rect">
            <a:avLst/>
          </a:prstGeom>
        </p:spPr>
        <p:txBody>
          <a:bodyPr anchorCtr="0" anchor="t" bIns="91425" lIns="91425" spcFirstLastPara="1" rIns="91425" wrap="square" tIns="91425">
            <a:normAutofit/>
          </a:bodyPr>
          <a:lstStyle/>
          <a:p>
            <a:pPr indent="-342900" lvl="0" marL="457200" rtl="0" algn="l">
              <a:spcBef>
                <a:spcPts val="0"/>
              </a:spcBef>
              <a:spcAft>
                <a:spcPts val="0"/>
              </a:spcAft>
              <a:buSzPts val="1800"/>
              <a:buAutoNum type="arabicPeriod"/>
            </a:pPr>
            <a:r>
              <a:rPr lang="en-GB"/>
              <a:t>On patients already optimized on GDMT and still progression of disease occurs we can consider soluble guanyl cyclase activators </a:t>
            </a:r>
            <a:endParaRPr/>
          </a:p>
          <a:p>
            <a:pPr indent="-342900" lvl="0" marL="457200" rtl="0" algn="l">
              <a:spcBef>
                <a:spcPts val="0"/>
              </a:spcBef>
              <a:spcAft>
                <a:spcPts val="0"/>
              </a:spcAft>
              <a:buSzPts val="1800"/>
              <a:buAutoNum type="arabicPeriod"/>
            </a:pPr>
            <a:r>
              <a:rPr lang="en-GB"/>
              <a:t>  cGMP production is increased that leads to beneficial effects like vasodilation,improvements in endothelial function as well as decrease in fibrosis and remodeling of the heart</a:t>
            </a:r>
            <a:endParaRPr/>
          </a:p>
          <a:p>
            <a:pPr indent="-342900" lvl="0" marL="457200" rtl="0" algn="l">
              <a:spcBef>
                <a:spcPts val="0"/>
              </a:spcBef>
              <a:spcAft>
                <a:spcPts val="0"/>
              </a:spcAft>
              <a:buSzPts val="1800"/>
              <a:buAutoNum type="arabicPeriod"/>
            </a:pPr>
            <a:r>
              <a:rPr lang="en-GB"/>
              <a:t>The VICTORIA trial showed that HF hospitalisation and cardiovascular death occured in 35.5% with vericiguat and 38.5% in the placebo group.</a:t>
            </a:r>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1" name="Shape 231"/>
        <p:cNvGrpSpPr/>
        <p:nvPr/>
      </p:nvGrpSpPr>
      <p:grpSpPr>
        <a:xfrm>
          <a:off x="0" y="0"/>
          <a:ext cx="0" cy="0"/>
          <a:chOff x="0" y="0"/>
          <a:chExt cx="0" cy="0"/>
        </a:xfrm>
      </p:grpSpPr>
      <p:pic>
        <p:nvPicPr>
          <p:cNvPr id="232" name="Google Shape;232;p40"/>
          <p:cNvPicPr preferRelativeResize="0"/>
          <p:nvPr/>
        </p:nvPicPr>
        <p:blipFill>
          <a:blip r:embed="rId3">
            <a:alphaModFix/>
          </a:blip>
          <a:stretch>
            <a:fillRect/>
          </a:stretch>
        </p:blipFill>
        <p:spPr>
          <a:xfrm>
            <a:off x="2653814" y="0"/>
            <a:ext cx="3420499" cy="5143499"/>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6" name="Shape 236"/>
        <p:cNvGrpSpPr/>
        <p:nvPr/>
      </p:nvGrpSpPr>
      <p:grpSpPr>
        <a:xfrm>
          <a:off x="0" y="0"/>
          <a:ext cx="0" cy="0"/>
          <a:chOff x="0" y="0"/>
          <a:chExt cx="0" cy="0"/>
        </a:xfrm>
      </p:grpSpPr>
      <p:sp>
        <p:nvSpPr>
          <p:cNvPr id="237" name="Google Shape;237;p41"/>
          <p:cNvSpPr txBox="1"/>
          <p:nvPr>
            <p:ph type="title"/>
          </p:nvPr>
        </p:nvSpPr>
        <p:spPr>
          <a:xfrm>
            <a:off x="387900" y="458025"/>
            <a:ext cx="8368200" cy="6861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GB"/>
              <a:t>Device therapy in HFrEF</a:t>
            </a:r>
            <a:endParaRPr/>
          </a:p>
        </p:txBody>
      </p:sp>
      <p:sp>
        <p:nvSpPr>
          <p:cNvPr id="238" name="Google Shape;238;p41"/>
          <p:cNvSpPr txBox="1"/>
          <p:nvPr>
            <p:ph idx="1" type="body"/>
          </p:nvPr>
        </p:nvSpPr>
        <p:spPr>
          <a:xfrm>
            <a:off x="387900" y="1489824"/>
            <a:ext cx="8368200" cy="3078900"/>
          </a:xfrm>
          <a:prstGeom prst="rect">
            <a:avLst/>
          </a:prstGeom>
        </p:spPr>
        <p:txBody>
          <a:bodyPr anchorCtr="0" anchor="t" bIns="91425" lIns="91425" spcFirstLastPara="1" rIns="91425" wrap="square" tIns="91425">
            <a:normAutofit fontScale="92500" lnSpcReduction="20000"/>
          </a:bodyPr>
          <a:lstStyle/>
          <a:p>
            <a:pPr indent="0" lvl="0" marL="0" rtl="0" algn="l">
              <a:spcBef>
                <a:spcPts val="0"/>
              </a:spcBef>
              <a:spcAft>
                <a:spcPts val="0"/>
              </a:spcAft>
              <a:buNone/>
            </a:pPr>
            <a:r>
              <a:rPr lang="en-GB"/>
              <a:t>1.Implantable cardiac defibrillator:Prevents suddeen cardiac death and decreases mortality in selected HFrEF patients.Indications of ICD:1.LVEF&lt;35% despite 3months of optimal Medical therapy2.NYHA 2 OR 3 3.Expected survival&gt;1 year</a:t>
            </a:r>
            <a:endParaRPr/>
          </a:p>
          <a:p>
            <a:pPr indent="0" lvl="0" marL="0" rtl="0" algn="l">
              <a:spcBef>
                <a:spcPts val="1200"/>
              </a:spcBef>
              <a:spcAft>
                <a:spcPts val="0"/>
              </a:spcAft>
              <a:buNone/>
            </a:pPr>
            <a:r>
              <a:rPr lang="en-GB"/>
              <a:t>2.Cardiac Resynchronisation Therapy: Indications : LVEF:&lt;35%,sinus rhythm LBBB with a QRS duration &gt;150ms and NYHA class 2 or 3 or ambultory class 4 symptoms on medical therapy are the best responders to CRT.</a:t>
            </a:r>
            <a:endParaRPr/>
          </a:p>
          <a:p>
            <a:pPr indent="0" lvl="0" marL="0" rtl="0" algn="l">
              <a:spcBef>
                <a:spcPts val="1200"/>
              </a:spcBef>
              <a:spcAft>
                <a:spcPts val="0"/>
              </a:spcAft>
              <a:buNone/>
            </a:pPr>
            <a:r>
              <a:rPr lang="en-GB"/>
              <a:t>CRT is not recommended if QRS&lt;150ms with non-LBBB pattern</a:t>
            </a:r>
            <a:endParaRPr/>
          </a:p>
          <a:p>
            <a:pPr indent="0" lvl="0" marL="0" rtl="0" algn="l">
              <a:spcBef>
                <a:spcPts val="1200"/>
              </a:spcBef>
              <a:spcAft>
                <a:spcPts val="0"/>
              </a:spcAft>
              <a:buNone/>
            </a:pPr>
            <a:r>
              <a:t/>
            </a:r>
            <a:endParaRPr/>
          </a:p>
          <a:p>
            <a:pPr indent="0" lvl="0" marL="0" rtl="0" algn="l">
              <a:spcBef>
                <a:spcPts val="1200"/>
              </a:spcBef>
              <a:spcAft>
                <a:spcPts val="1200"/>
              </a:spcAft>
              <a:buNone/>
            </a:pPr>
            <a:r>
              <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3" name="Shape 73"/>
        <p:cNvGrpSpPr/>
        <p:nvPr/>
      </p:nvGrpSpPr>
      <p:grpSpPr>
        <a:xfrm>
          <a:off x="0" y="0"/>
          <a:ext cx="0" cy="0"/>
          <a:chOff x="0" y="0"/>
          <a:chExt cx="0" cy="0"/>
        </a:xfrm>
      </p:grpSpPr>
      <p:sp>
        <p:nvSpPr>
          <p:cNvPr id="74" name="Google Shape;74;p15"/>
          <p:cNvSpPr txBox="1"/>
          <p:nvPr>
            <p:ph type="title"/>
          </p:nvPr>
        </p:nvSpPr>
        <p:spPr>
          <a:xfrm>
            <a:off x="387900" y="458025"/>
            <a:ext cx="8368200" cy="6861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GB"/>
              <a:t>Chronic and Acute Failure</a:t>
            </a:r>
            <a:endParaRPr/>
          </a:p>
        </p:txBody>
      </p:sp>
      <p:sp>
        <p:nvSpPr>
          <p:cNvPr id="75" name="Google Shape;75;p15"/>
          <p:cNvSpPr txBox="1"/>
          <p:nvPr>
            <p:ph idx="1" type="body"/>
          </p:nvPr>
        </p:nvSpPr>
        <p:spPr>
          <a:xfrm>
            <a:off x="387900" y="1489824"/>
            <a:ext cx="8368200" cy="30789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GB"/>
              <a:t>Chronic Failure:Patients with longstanding(months to years) of symptoms and Signs of heart failure controlled with medications or devices</a:t>
            </a:r>
            <a:endParaRPr/>
          </a:p>
          <a:p>
            <a:pPr indent="0" lvl="0" marL="0" rtl="0" algn="l">
              <a:spcBef>
                <a:spcPts val="1200"/>
              </a:spcBef>
              <a:spcAft>
                <a:spcPts val="0"/>
              </a:spcAft>
              <a:buNone/>
            </a:pPr>
            <a:r>
              <a:t/>
            </a:r>
            <a:endParaRPr/>
          </a:p>
          <a:p>
            <a:pPr indent="0" lvl="0" marL="0" rtl="0" algn="l">
              <a:spcBef>
                <a:spcPts val="1200"/>
              </a:spcBef>
              <a:spcAft>
                <a:spcPts val="1200"/>
              </a:spcAft>
              <a:buNone/>
            </a:pPr>
            <a:r>
              <a:rPr lang="en-GB"/>
              <a:t>Acute heart failure occurs due to worsening of chronic failure or  that occurs in the setting of acute coronary syndrome,acute valvular dysfunction or hypertensive urgency</a:t>
            </a:r>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2" name="Shape 242"/>
        <p:cNvGrpSpPr/>
        <p:nvPr/>
      </p:nvGrpSpPr>
      <p:grpSpPr>
        <a:xfrm>
          <a:off x="0" y="0"/>
          <a:ext cx="0" cy="0"/>
          <a:chOff x="0" y="0"/>
          <a:chExt cx="0" cy="0"/>
        </a:xfrm>
      </p:grpSpPr>
      <p:sp>
        <p:nvSpPr>
          <p:cNvPr id="243" name="Google Shape;243;p42"/>
          <p:cNvSpPr txBox="1"/>
          <p:nvPr>
            <p:ph type="title"/>
          </p:nvPr>
        </p:nvSpPr>
        <p:spPr>
          <a:xfrm>
            <a:off x="387900" y="458025"/>
            <a:ext cx="8368200" cy="6861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GB"/>
              <a:t>Treatment of HFpEF</a:t>
            </a:r>
            <a:endParaRPr/>
          </a:p>
        </p:txBody>
      </p:sp>
      <p:sp>
        <p:nvSpPr>
          <p:cNvPr id="244" name="Google Shape;244;p42"/>
          <p:cNvSpPr txBox="1"/>
          <p:nvPr>
            <p:ph idx="1" type="body"/>
          </p:nvPr>
        </p:nvSpPr>
        <p:spPr>
          <a:xfrm>
            <a:off x="387900" y="1489824"/>
            <a:ext cx="8368200" cy="3078900"/>
          </a:xfrm>
          <a:prstGeom prst="rect">
            <a:avLst/>
          </a:prstGeom>
        </p:spPr>
        <p:txBody>
          <a:bodyPr anchorCtr="0" anchor="t" bIns="91425" lIns="91425" spcFirstLastPara="1" rIns="91425" wrap="square" tIns="91425">
            <a:normAutofit/>
          </a:bodyPr>
          <a:lstStyle/>
          <a:p>
            <a:pPr indent="-342900" lvl="0" marL="457200" rtl="0" algn="l">
              <a:spcBef>
                <a:spcPts val="0"/>
              </a:spcBef>
              <a:spcAft>
                <a:spcPts val="0"/>
              </a:spcAft>
              <a:buSzPts val="1800"/>
              <a:buChar char="●"/>
            </a:pPr>
            <a:r>
              <a:rPr lang="en-GB"/>
              <a:t>Optimal control of blood pressure in patients with HFpEF to decrease morbidity</a:t>
            </a:r>
            <a:endParaRPr/>
          </a:p>
          <a:p>
            <a:pPr indent="-342900" lvl="0" marL="457200" rtl="0" algn="l">
              <a:spcBef>
                <a:spcPts val="0"/>
              </a:spcBef>
              <a:spcAft>
                <a:spcPts val="0"/>
              </a:spcAft>
              <a:buSzPts val="1800"/>
              <a:buChar char="●"/>
            </a:pPr>
            <a:r>
              <a:rPr lang="en-GB"/>
              <a:t>SGLT2 inhibitors can be considered as they decrease HF hospitalisations and cardiovascular mortality(EMPOREROR-Preserved trial)</a:t>
            </a:r>
            <a:endParaRPr/>
          </a:p>
          <a:p>
            <a:pPr indent="-342900" lvl="0" marL="457200" rtl="0" algn="l">
              <a:spcBef>
                <a:spcPts val="0"/>
              </a:spcBef>
              <a:spcAft>
                <a:spcPts val="0"/>
              </a:spcAft>
              <a:buSzPts val="1800"/>
              <a:buChar char="●"/>
            </a:pPr>
            <a:r>
              <a:rPr lang="en-GB"/>
              <a:t>Among patients at the lower end of the spectrum it is useful to consider MRA’s as they improve diastolic function</a:t>
            </a:r>
            <a:endParaRPr/>
          </a:p>
          <a:p>
            <a:pPr indent="-342900" lvl="0" marL="457200" rtl="0" algn="l">
              <a:spcBef>
                <a:spcPts val="0"/>
              </a:spcBef>
              <a:spcAft>
                <a:spcPts val="0"/>
              </a:spcAft>
              <a:buSzPts val="1800"/>
              <a:buChar char="●"/>
            </a:pPr>
            <a:r>
              <a:rPr lang="en-GB"/>
              <a:t>MRA’s,ARNI</a:t>
            </a:r>
            <a:r>
              <a:rPr lang="en-GB"/>
              <a:t>’s and ARB’s show better results when they are used in patients with LVEF close to 50%.</a:t>
            </a:r>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8" name="Shape 248"/>
        <p:cNvGrpSpPr/>
        <p:nvPr/>
      </p:nvGrpSpPr>
      <p:grpSpPr>
        <a:xfrm>
          <a:off x="0" y="0"/>
          <a:ext cx="0" cy="0"/>
          <a:chOff x="0" y="0"/>
          <a:chExt cx="0" cy="0"/>
        </a:xfrm>
      </p:grpSpPr>
      <p:sp>
        <p:nvSpPr>
          <p:cNvPr id="249" name="Google Shape;249;p43"/>
          <p:cNvSpPr txBox="1"/>
          <p:nvPr>
            <p:ph type="title"/>
          </p:nvPr>
        </p:nvSpPr>
        <p:spPr>
          <a:xfrm>
            <a:off x="387900" y="458025"/>
            <a:ext cx="8368200" cy="6861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GB"/>
              <a:t>Treatment of HFmrEF</a:t>
            </a:r>
            <a:endParaRPr/>
          </a:p>
        </p:txBody>
      </p:sp>
      <p:sp>
        <p:nvSpPr>
          <p:cNvPr id="250" name="Google Shape;250;p43"/>
          <p:cNvSpPr txBox="1"/>
          <p:nvPr>
            <p:ph idx="1" type="body"/>
          </p:nvPr>
        </p:nvSpPr>
        <p:spPr>
          <a:xfrm>
            <a:off x="387900" y="1489824"/>
            <a:ext cx="8368200" cy="3078900"/>
          </a:xfrm>
          <a:prstGeom prst="rect">
            <a:avLst/>
          </a:prstGeom>
        </p:spPr>
        <p:txBody>
          <a:bodyPr anchorCtr="0" anchor="t" bIns="91425" lIns="91425" spcFirstLastPara="1" rIns="91425" wrap="square" tIns="91425">
            <a:normAutofit/>
          </a:bodyPr>
          <a:lstStyle/>
          <a:p>
            <a:pPr indent="-342900" lvl="0" marL="457200" rtl="0" algn="l">
              <a:spcBef>
                <a:spcPts val="0"/>
              </a:spcBef>
              <a:spcAft>
                <a:spcPts val="0"/>
              </a:spcAft>
              <a:buSzPts val="1800"/>
              <a:buAutoNum type="arabicPeriod"/>
            </a:pPr>
            <a:r>
              <a:rPr lang="en-GB"/>
              <a:t>There have been no specific trials done for this group </a:t>
            </a:r>
            <a:endParaRPr/>
          </a:p>
          <a:p>
            <a:pPr indent="-342900" lvl="0" marL="457200" rtl="0" algn="l">
              <a:spcBef>
                <a:spcPts val="0"/>
              </a:spcBef>
              <a:spcAft>
                <a:spcPts val="0"/>
              </a:spcAft>
              <a:buSzPts val="1800"/>
              <a:buAutoNum type="arabicPeriod"/>
            </a:pPr>
            <a:r>
              <a:rPr lang="en-GB"/>
              <a:t> The patients at the lower end of the spectrum can be treated with the same as HFrEF </a:t>
            </a:r>
            <a:endParaRPr/>
          </a:p>
          <a:p>
            <a:pPr indent="-342900" lvl="0" marL="457200" rtl="0" algn="l">
              <a:spcBef>
                <a:spcPts val="0"/>
              </a:spcBef>
              <a:spcAft>
                <a:spcPts val="0"/>
              </a:spcAft>
              <a:buSzPts val="1800"/>
              <a:buAutoNum type="arabicPeriod"/>
            </a:pPr>
            <a:r>
              <a:rPr lang="en-GB"/>
              <a:t>SGLT inhibtors are beneficial in decreasing HF hospitalisations and cardiovascular mortality</a:t>
            </a:r>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4" name="Shape 254"/>
        <p:cNvGrpSpPr/>
        <p:nvPr/>
      </p:nvGrpSpPr>
      <p:grpSpPr>
        <a:xfrm>
          <a:off x="0" y="0"/>
          <a:ext cx="0" cy="0"/>
          <a:chOff x="0" y="0"/>
          <a:chExt cx="0" cy="0"/>
        </a:xfrm>
      </p:grpSpPr>
      <p:sp>
        <p:nvSpPr>
          <p:cNvPr id="255" name="Google Shape;255;p44"/>
          <p:cNvSpPr txBox="1"/>
          <p:nvPr>
            <p:ph type="title"/>
          </p:nvPr>
        </p:nvSpPr>
        <p:spPr>
          <a:xfrm>
            <a:off x="387900" y="458025"/>
            <a:ext cx="8368200" cy="6861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GB"/>
              <a:t>Newer Updates </a:t>
            </a:r>
            <a:endParaRPr/>
          </a:p>
        </p:txBody>
      </p:sp>
      <p:sp>
        <p:nvSpPr>
          <p:cNvPr id="256" name="Google Shape;256;p44"/>
          <p:cNvSpPr txBox="1"/>
          <p:nvPr>
            <p:ph idx="1" type="body"/>
          </p:nvPr>
        </p:nvSpPr>
        <p:spPr>
          <a:xfrm>
            <a:off x="387900" y="1489824"/>
            <a:ext cx="8368200" cy="3078900"/>
          </a:xfrm>
          <a:prstGeom prst="rect">
            <a:avLst/>
          </a:prstGeom>
        </p:spPr>
        <p:txBody>
          <a:bodyPr anchorCtr="0" anchor="t" bIns="91425" lIns="91425" spcFirstLastPara="1" rIns="91425" wrap="square" tIns="91425">
            <a:normAutofit lnSpcReduction="10000"/>
          </a:bodyPr>
          <a:lstStyle/>
          <a:p>
            <a:pPr indent="0" lvl="0" marL="0" rtl="0" algn="l">
              <a:spcBef>
                <a:spcPts val="0"/>
              </a:spcBef>
              <a:spcAft>
                <a:spcPts val="0"/>
              </a:spcAft>
              <a:buNone/>
            </a:pPr>
            <a:r>
              <a:rPr lang="en-GB"/>
              <a:t>1.FINEARTS-HF:Fineranone is beneficial in patients with LVEF&gt;40%.Reduced heart failure hospitalisations and cardiovascular death</a:t>
            </a:r>
            <a:endParaRPr/>
          </a:p>
          <a:p>
            <a:pPr indent="0" lvl="0" marL="0" rtl="0" algn="l">
              <a:spcBef>
                <a:spcPts val="1200"/>
              </a:spcBef>
              <a:spcAft>
                <a:spcPts val="0"/>
              </a:spcAft>
              <a:buNone/>
            </a:pPr>
            <a:r>
              <a:rPr lang="en-GB"/>
              <a:t>2.STEP-HFpEF(2023):Semaglutide 2.4mg improved heart failure symptoms,excercise capacity,weight loss areduced HF events</a:t>
            </a:r>
            <a:endParaRPr/>
          </a:p>
          <a:p>
            <a:pPr indent="0" lvl="0" marL="0" rtl="0" algn="l">
              <a:spcBef>
                <a:spcPts val="1200"/>
              </a:spcBef>
              <a:spcAft>
                <a:spcPts val="0"/>
              </a:spcAft>
              <a:buNone/>
            </a:pPr>
            <a:r>
              <a:rPr lang="en-GB"/>
              <a:t>3.HEART-FID:IV Ferric carboxymaltose showed improvements in symptoms and quality of life</a:t>
            </a:r>
            <a:endParaRPr/>
          </a:p>
          <a:p>
            <a:pPr indent="0" lvl="0" marL="0" rtl="0" algn="l">
              <a:spcBef>
                <a:spcPts val="1200"/>
              </a:spcBef>
              <a:spcAft>
                <a:spcPts val="1200"/>
              </a:spcAft>
              <a:buNone/>
            </a:pPr>
            <a:r>
              <a:rPr lang="en-GB"/>
              <a:t>4.Omecamativ Mecarbil:GALACTIC-HF showed modest benefit.Limited uptake and not widely incorporated into routine practice</a:t>
            </a:r>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0" name="Shape 260"/>
        <p:cNvGrpSpPr/>
        <p:nvPr/>
      </p:nvGrpSpPr>
      <p:grpSpPr>
        <a:xfrm>
          <a:off x="0" y="0"/>
          <a:ext cx="0" cy="0"/>
          <a:chOff x="0" y="0"/>
          <a:chExt cx="0" cy="0"/>
        </a:xfrm>
      </p:grpSpPr>
      <p:sp>
        <p:nvSpPr>
          <p:cNvPr id="261" name="Google Shape;261;p45"/>
          <p:cNvSpPr txBox="1"/>
          <p:nvPr>
            <p:ph type="title"/>
          </p:nvPr>
        </p:nvSpPr>
        <p:spPr>
          <a:xfrm>
            <a:off x="480750" y="1764950"/>
            <a:ext cx="8222100" cy="907500"/>
          </a:xfrm>
          <a:prstGeom prst="rect">
            <a:avLst/>
          </a:prstGeom>
        </p:spPr>
        <p:txBody>
          <a:bodyPr anchorCtr="0" anchor="b" bIns="91425" lIns="91425" spcFirstLastPara="1" rIns="91425" wrap="square" tIns="91425">
            <a:normAutofit fontScale="90000"/>
          </a:bodyPr>
          <a:lstStyle/>
          <a:p>
            <a:pPr indent="0" lvl="0" marL="0" rtl="0" algn="ctr">
              <a:spcBef>
                <a:spcPts val="0"/>
              </a:spcBef>
              <a:spcAft>
                <a:spcPts val="0"/>
              </a:spcAft>
              <a:buNone/>
            </a:pPr>
            <a:r>
              <a:rPr lang="en-GB"/>
              <a:t>THANK YOU</a:t>
            </a:r>
            <a:endParaRPr/>
          </a:p>
          <a:p>
            <a:pPr indent="0" lvl="0" marL="0" rtl="0" algn="ctr">
              <a:spcBef>
                <a:spcPts val="0"/>
              </a:spcBef>
              <a:spcAft>
                <a:spcPts val="0"/>
              </a:spcAft>
              <a:buNone/>
            </a:pPr>
            <a:r>
              <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9" name="Shape 79"/>
        <p:cNvGrpSpPr/>
        <p:nvPr/>
      </p:nvGrpSpPr>
      <p:grpSpPr>
        <a:xfrm>
          <a:off x="0" y="0"/>
          <a:ext cx="0" cy="0"/>
          <a:chOff x="0" y="0"/>
          <a:chExt cx="0" cy="0"/>
        </a:xfrm>
      </p:grpSpPr>
      <p:sp>
        <p:nvSpPr>
          <p:cNvPr id="80" name="Google Shape;80;p16"/>
          <p:cNvSpPr txBox="1"/>
          <p:nvPr>
            <p:ph type="title"/>
          </p:nvPr>
        </p:nvSpPr>
        <p:spPr>
          <a:xfrm>
            <a:off x="387900" y="458025"/>
            <a:ext cx="8368200" cy="6861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t/>
            </a:r>
            <a:endParaRPr/>
          </a:p>
        </p:txBody>
      </p:sp>
      <p:sp>
        <p:nvSpPr>
          <p:cNvPr id="81" name="Google Shape;81;p16"/>
          <p:cNvSpPr txBox="1"/>
          <p:nvPr>
            <p:ph idx="1" type="body"/>
          </p:nvPr>
        </p:nvSpPr>
        <p:spPr>
          <a:xfrm>
            <a:off x="387900" y="1489824"/>
            <a:ext cx="8368200" cy="30789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82" name="Google Shape;82;p16"/>
          <p:cNvPicPr preferRelativeResize="0"/>
          <p:nvPr/>
        </p:nvPicPr>
        <p:blipFill rotWithShape="1">
          <a:blip r:embed="rId3">
            <a:alphaModFix/>
          </a:blip>
          <a:srcRect b="0" l="0" r="2009" t="9140"/>
          <a:stretch/>
        </p:blipFill>
        <p:spPr>
          <a:xfrm>
            <a:off x="0" y="445025"/>
            <a:ext cx="9037875" cy="4422925"/>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6" name="Shape 86"/>
        <p:cNvGrpSpPr/>
        <p:nvPr/>
      </p:nvGrpSpPr>
      <p:grpSpPr>
        <a:xfrm>
          <a:off x="0" y="0"/>
          <a:ext cx="0" cy="0"/>
          <a:chOff x="0" y="0"/>
          <a:chExt cx="0" cy="0"/>
        </a:xfrm>
      </p:grpSpPr>
      <p:sp>
        <p:nvSpPr>
          <p:cNvPr id="87" name="Google Shape;87;p17"/>
          <p:cNvSpPr txBox="1"/>
          <p:nvPr>
            <p:ph type="title"/>
          </p:nvPr>
        </p:nvSpPr>
        <p:spPr>
          <a:xfrm>
            <a:off x="387900" y="458025"/>
            <a:ext cx="8368200" cy="6861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t/>
            </a:r>
            <a:endParaRPr/>
          </a:p>
        </p:txBody>
      </p:sp>
      <p:sp>
        <p:nvSpPr>
          <p:cNvPr id="88" name="Google Shape;88;p17"/>
          <p:cNvSpPr txBox="1"/>
          <p:nvPr>
            <p:ph idx="1" type="body"/>
          </p:nvPr>
        </p:nvSpPr>
        <p:spPr>
          <a:xfrm>
            <a:off x="387900" y="1489824"/>
            <a:ext cx="8368200" cy="30789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89" name="Google Shape;89;p17"/>
          <p:cNvPicPr preferRelativeResize="0"/>
          <p:nvPr/>
        </p:nvPicPr>
        <p:blipFill>
          <a:blip r:embed="rId3">
            <a:alphaModFix/>
          </a:blip>
          <a:stretch>
            <a:fillRect/>
          </a:stretch>
        </p:blipFill>
        <p:spPr>
          <a:xfrm>
            <a:off x="0" y="0"/>
            <a:ext cx="9143999" cy="51435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3" name="Shape 93"/>
        <p:cNvGrpSpPr/>
        <p:nvPr/>
      </p:nvGrpSpPr>
      <p:grpSpPr>
        <a:xfrm>
          <a:off x="0" y="0"/>
          <a:ext cx="0" cy="0"/>
          <a:chOff x="0" y="0"/>
          <a:chExt cx="0" cy="0"/>
        </a:xfrm>
      </p:grpSpPr>
      <p:sp>
        <p:nvSpPr>
          <p:cNvPr id="94" name="Google Shape;94;p18"/>
          <p:cNvSpPr txBox="1"/>
          <p:nvPr>
            <p:ph type="title"/>
          </p:nvPr>
        </p:nvSpPr>
        <p:spPr>
          <a:xfrm>
            <a:off x="387900" y="458025"/>
            <a:ext cx="8368200" cy="6861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GB"/>
              <a:t>Phenotypes of Heart failure</a:t>
            </a:r>
            <a:endParaRPr/>
          </a:p>
        </p:txBody>
      </p:sp>
      <p:sp>
        <p:nvSpPr>
          <p:cNvPr id="95" name="Google Shape;95;p18"/>
          <p:cNvSpPr txBox="1"/>
          <p:nvPr>
            <p:ph idx="1" type="body"/>
          </p:nvPr>
        </p:nvSpPr>
        <p:spPr>
          <a:xfrm>
            <a:off x="387900" y="1489824"/>
            <a:ext cx="8368200" cy="3078900"/>
          </a:xfrm>
          <a:prstGeom prst="rect">
            <a:avLst/>
          </a:prstGeom>
        </p:spPr>
        <p:txBody>
          <a:bodyPr anchorCtr="0" anchor="t" bIns="91425" lIns="91425" spcFirstLastPara="1" rIns="91425" wrap="square" tIns="91425">
            <a:normAutofit/>
          </a:bodyPr>
          <a:lstStyle/>
          <a:p>
            <a:pPr indent="-342900" lvl="0" marL="457200" rtl="0" algn="l">
              <a:spcBef>
                <a:spcPts val="0"/>
              </a:spcBef>
              <a:spcAft>
                <a:spcPts val="0"/>
              </a:spcAft>
              <a:buSzPts val="1800"/>
              <a:buChar char="●"/>
            </a:pPr>
            <a:r>
              <a:rPr lang="en-GB"/>
              <a:t>Heart failure is now classified based on the ejection fraction into HFrEF(&lt;50%) and HFpEF(&gt;50%)</a:t>
            </a:r>
            <a:endParaRPr/>
          </a:p>
          <a:p>
            <a:pPr indent="-342900" lvl="0" marL="457200" rtl="0" algn="l">
              <a:spcBef>
                <a:spcPts val="0"/>
              </a:spcBef>
              <a:spcAft>
                <a:spcPts val="0"/>
              </a:spcAft>
              <a:buSzPts val="1800"/>
              <a:buChar char="●"/>
            </a:pPr>
            <a:r>
              <a:rPr lang="en-GB"/>
              <a:t>HF with recovered ejection fraction:A group of patients that recover ejection fraction Predictors of recovered ejection fraction are younger age, non-ischemic etiology,smaller ventricular volumes.examples: peripartum cardiomyopathy,reversible toxin exposures</a:t>
            </a:r>
            <a:endParaRPr/>
          </a:p>
          <a:p>
            <a:pPr indent="-342900" lvl="0" marL="457200" rtl="0" algn="l">
              <a:spcBef>
                <a:spcPts val="0"/>
              </a:spcBef>
              <a:spcAft>
                <a:spcPts val="0"/>
              </a:spcAft>
              <a:buSzPts val="1800"/>
              <a:buChar char="●"/>
            </a:pPr>
            <a:r>
              <a:rPr lang="en-GB"/>
              <a:t>HFmrEF:Patients with HF with an EF between 40 and 50.</a:t>
            </a:r>
            <a:endParaRPr/>
          </a:p>
          <a:p>
            <a:pPr indent="0" lvl="0" marL="457200" rtl="0" algn="l">
              <a:spcBef>
                <a:spcPts val="1200"/>
              </a:spcBef>
              <a:spcAft>
                <a:spcPts val="1200"/>
              </a:spcAft>
              <a:buNone/>
            </a:pPr>
            <a:r>
              <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9" name="Shape 99"/>
        <p:cNvGrpSpPr/>
        <p:nvPr/>
      </p:nvGrpSpPr>
      <p:grpSpPr>
        <a:xfrm>
          <a:off x="0" y="0"/>
          <a:ext cx="0" cy="0"/>
          <a:chOff x="0" y="0"/>
          <a:chExt cx="0" cy="0"/>
        </a:xfrm>
      </p:grpSpPr>
      <p:sp>
        <p:nvSpPr>
          <p:cNvPr id="100" name="Google Shape;100;p19"/>
          <p:cNvSpPr txBox="1"/>
          <p:nvPr>
            <p:ph type="title"/>
          </p:nvPr>
        </p:nvSpPr>
        <p:spPr>
          <a:xfrm>
            <a:off x="387900" y="458025"/>
            <a:ext cx="8368200" cy="6861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GB"/>
              <a:t>CAUSES OF HEART FAILURE</a:t>
            </a:r>
            <a:endParaRPr/>
          </a:p>
        </p:txBody>
      </p:sp>
      <p:sp>
        <p:nvSpPr>
          <p:cNvPr id="101" name="Google Shape;101;p19"/>
          <p:cNvSpPr txBox="1"/>
          <p:nvPr>
            <p:ph idx="1" type="body"/>
          </p:nvPr>
        </p:nvSpPr>
        <p:spPr>
          <a:xfrm>
            <a:off x="387900" y="1489824"/>
            <a:ext cx="8368200" cy="3078900"/>
          </a:xfrm>
          <a:prstGeom prst="rect">
            <a:avLst/>
          </a:prstGeom>
        </p:spPr>
        <p:txBody>
          <a:bodyPr anchorCtr="0" anchor="t" bIns="91425" lIns="91425" spcFirstLastPara="1" rIns="91425" wrap="square" tIns="91425">
            <a:normAutofit/>
          </a:bodyPr>
          <a:lstStyle/>
          <a:p>
            <a:pPr indent="-342900" lvl="0" marL="457200" rtl="0" algn="l">
              <a:spcBef>
                <a:spcPts val="0"/>
              </a:spcBef>
              <a:spcAft>
                <a:spcPts val="0"/>
              </a:spcAft>
              <a:buSzPts val="1800"/>
              <a:buChar char="●"/>
            </a:pPr>
            <a:r>
              <a:rPr lang="en-GB"/>
              <a:t>It is important to define and diagnose the specific cause of Heart failure</a:t>
            </a:r>
            <a:endParaRPr/>
          </a:p>
          <a:p>
            <a:pPr indent="-342900" lvl="0" marL="457200" rtl="0" algn="l">
              <a:spcBef>
                <a:spcPts val="0"/>
              </a:spcBef>
              <a:spcAft>
                <a:spcPts val="0"/>
              </a:spcAft>
              <a:buSzPts val="1800"/>
              <a:buChar char="●"/>
            </a:pPr>
            <a:r>
              <a:rPr lang="en-GB"/>
              <a:t>In clinical practice heart failure is mostly divided into ischemic and non-ischemic cardiomyopathy</a:t>
            </a:r>
            <a:endParaRPr/>
          </a:p>
          <a:p>
            <a:pPr indent="-342900" lvl="0" marL="457200" rtl="0" algn="l">
              <a:spcBef>
                <a:spcPts val="0"/>
              </a:spcBef>
              <a:spcAft>
                <a:spcPts val="0"/>
              </a:spcAft>
              <a:buSzPts val="1800"/>
              <a:buChar char="●"/>
            </a:pPr>
            <a:r>
              <a:rPr lang="en-GB"/>
              <a:t>This does not acknowledge the impact of identifing specific causes on treatment</a:t>
            </a:r>
            <a:endParaRPr/>
          </a:p>
          <a:p>
            <a:pPr indent="-342900" lvl="0" marL="457200" rtl="0" algn="l">
              <a:spcBef>
                <a:spcPts val="0"/>
              </a:spcBef>
              <a:spcAft>
                <a:spcPts val="0"/>
              </a:spcAft>
              <a:buSzPts val="1800"/>
              <a:buChar char="●"/>
            </a:pPr>
            <a:r>
              <a:rPr lang="en-GB"/>
              <a:t>A systematic review of trials and observational evidence showed that prognosis in HF depended on the specific causes almost 85% of individuals had one risk factor that could’ve been treated in the 5 yearspreceding diagnosis</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5" name="Shape 105"/>
        <p:cNvGrpSpPr/>
        <p:nvPr/>
      </p:nvGrpSpPr>
      <p:grpSpPr>
        <a:xfrm>
          <a:off x="0" y="0"/>
          <a:ext cx="0" cy="0"/>
          <a:chOff x="0" y="0"/>
          <a:chExt cx="0" cy="0"/>
        </a:xfrm>
      </p:grpSpPr>
      <p:sp>
        <p:nvSpPr>
          <p:cNvPr id="106" name="Google Shape;106;p20"/>
          <p:cNvSpPr txBox="1"/>
          <p:nvPr>
            <p:ph type="title"/>
          </p:nvPr>
        </p:nvSpPr>
        <p:spPr>
          <a:xfrm>
            <a:off x="387900" y="458025"/>
            <a:ext cx="8368200" cy="6861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t/>
            </a:r>
            <a:endParaRPr/>
          </a:p>
        </p:txBody>
      </p:sp>
      <p:sp>
        <p:nvSpPr>
          <p:cNvPr id="107" name="Google Shape;107;p20"/>
          <p:cNvSpPr txBox="1"/>
          <p:nvPr>
            <p:ph idx="1" type="body"/>
          </p:nvPr>
        </p:nvSpPr>
        <p:spPr>
          <a:xfrm>
            <a:off x="387900" y="1489824"/>
            <a:ext cx="8368200" cy="30789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108" name="Google Shape;108;p20"/>
          <p:cNvPicPr preferRelativeResize="0"/>
          <p:nvPr/>
        </p:nvPicPr>
        <p:blipFill>
          <a:blip r:embed="rId3">
            <a:alphaModFix/>
          </a:blip>
          <a:stretch>
            <a:fillRect/>
          </a:stretch>
        </p:blipFill>
        <p:spPr>
          <a:xfrm>
            <a:off x="543218" y="0"/>
            <a:ext cx="8057566" cy="5143501"/>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2" name="Shape 112"/>
        <p:cNvGrpSpPr/>
        <p:nvPr/>
      </p:nvGrpSpPr>
      <p:grpSpPr>
        <a:xfrm>
          <a:off x="0" y="0"/>
          <a:ext cx="0" cy="0"/>
          <a:chOff x="0" y="0"/>
          <a:chExt cx="0" cy="0"/>
        </a:xfrm>
      </p:grpSpPr>
      <p:sp>
        <p:nvSpPr>
          <p:cNvPr id="113" name="Google Shape;113;p21"/>
          <p:cNvSpPr txBox="1"/>
          <p:nvPr>
            <p:ph type="title"/>
          </p:nvPr>
        </p:nvSpPr>
        <p:spPr>
          <a:xfrm>
            <a:off x="323732" y="241575"/>
            <a:ext cx="8368200" cy="6861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GB"/>
              <a:t>Patho-Physiology</a:t>
            </a:r>
            <a:endParaRPr/>
          </a:p>
        </p:txBody>
      </p:sp>
      <p:sp>
        <p:nvSpPr>
          <p:cNvPr id="114" name="Google Shape;114;p21"/>
          <p:cNvSpPr txBox="1"/>
          <p:nvPr/>
        </p:nvSpPr>
        <p:spPr>
          <a:xfrm>
            <a:off x="165325" y="927676"/>
            <a:ext cx="8817300" cy="3532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GB" sz="1800">
                <a:solidFill>
                  <a:schemeClr val="dk1"/>
                </a:solidFill>
                <a:latin typeface="Roboto"/>
                <a:ea typeface="Roboto"/>
                <a:cs typeface="Roboto"/>
                <a:sym typeface="Roboto"/>
              </a:rPr>
              <a:t>HFrEF is progressive disease that typically occurs after a primary event that may be myocardial infarction or </a:t>
            </a:r>
            <a:r>
              <a:rPr lang="en-GB" sz="1800">
                <a:solidFill>
                  <a:schemeClr val="dk1"/>
                </a:solidFill>
                <a:latin typeface="Roboto"/>
                <a:ea typeface="Roboto"/>
                <a:cs typeface="Roboto"/>
                <a:sym typeface="Roboto"/>
              </a:rPr>
              <a:t>volume overload</a:t>
            </a:r>
            <a:endParaRPr sz="1800">
              <a:solidFill>
                <a:schemeClr val="dk1"/>
              </a:solidFill>
              <a:latin typeface="Roboto"/>
              <a:ea typeface="Roboto"/>
              <a:cs typeface="Roboto"/>
              <a:sym typeface="Roboto"/>
            </a:endParaRPr>
          </a:p>
          <a:p>
            <a:pPr indent="0" lvl="0" marL="0" rtl="0" algn="l">
              <a:spcBef>
                <a:spcPts val="0"/>
              </a:spcBef>
              <a:spcAft>
                <a:spcPts val="0"/>
              </a:spcAft>
              <a:buNone/>
            </a:pPr>
            <a:r>
              <a:rPr lang="en-GB" sz="1800">
                <a:solidFill>
                  <a:schemeClr val="dk1"/>
                </a:solidFill>
                <a:latin typeface="Roboto"/>
                <a:ea typeface="Roboto"/>
                <a:cs typeface="Roboto"/>
                <a:sym typeface="Roboto"/>
              </a:rPr>
              <a:t>Compensatory mechanisms ultimately lead to disease progression</a:t>
            </a:r>
            <a:endParaRPr sz="1800">
              <a:solidFill>
                <a:schemeClr val="dk1"/>
              </a:solidFill>
              <a:latin typeface="Roboto"/>
              <a:ea typeface="Roboto"/>
              <a:cs typeface="Roboto"/>
              <a:sym typeface="Roboto"/>
            </a:endParaRPr>
          </a:p>
          <a:p>
            <a:pPr indent="0" lvl="0" marL="0" rtl="0" algn="l">
              <a:spcBef>
                <a:spcPts val="0"/>
              </a:spcBef>
              <a:spcAft>
                <a:spcPts val="0"/>
              </a:spcAft>
              <a:buNone/>
            </a:pPr>
            <a:r>
              <a:rPr lang="en-GB" sz="1800">
                <a:solidFill>
                  <a:schemeClr val="dk1"/>
                </a:solidFill>
                <a:latin typeface="Roboto"/>
                <a:ea typeface="Roboto"/>
                <a:cs typeface="Roboto"/>
                <a:sym typeface="Roboto"/>
              </a:rPr>
              <a:t>1.NEUROHORMONAL ACTIVATION</a:t>
            </a:r>
            <a:endParaRPr sz="1800">
              <a:solidFill>
                <a:schemeClr val="dk1"/>
              </a:solidFill>
              <a:latin typeface="Roboto"/>
              <a:ea typeface="Roboto"/>
              <a:cs typeface="Roboto"/>
              <a:sym typeface="Roboto"/>
            </a:endParaRPr>
          </a:p>
          <a:p>
            <a:pPr indent="0" lvl="0" marL="0" rtl="0" algn="l">
              <a:spcBef>
                <a:spcPts val="0"/>
              </a:spcBef>
              <a:spcAft>
                <a:spcPts val="0"/>
              </a:spcAft>
              <a:buNone/>
            </a:pPr>
            <a:r>
              <a:rPr lang="en-GB" sz="1800">
                <a:solidFill>
                  <a:schemeClr val="dk1"/>
                </a:solidFill>
                <a:latin typeface="Roboto"/>
                <a:ea typeface="Roboto"/>
                <a:cs typeface="Roboto"/>
                <a:sym typeface="Roboto"/>
              </a:rPr>
              <a:t>    Activation of the RAAS pathway and the sympathetic nervous system initially help to maintain cardiac output.Later these same mechanisms lead to volume overload</a:t>
            </a:r>
            <a:endParaRPr sz="1800">
              <a:solidFill>
                <a:schemeClr val="dk1"/>
              </a:solidFill>
              <a:latin typeface="Roboto"/>
              <a:ea typeface="Roboto"/>
              <a:cs typeface="Roboto"/>
              <a:sym typeface="Roboto"/>
            </a:endParaRPr>
          </a:p>
          <a:p>
            <a:pPr indent="0" lvl="0" marL="0" rtl="0" algn="l">
              <a:spcBef>
                <a:spcPts val="0"/>
              </a:spcBef>
              <a:spcAft>
                <a:spcPts val="0"/>
              </a:spcAft>
              <a:buNone/>
            </a:pPr>
            <a:r>
              <a:rPr lang="en-GB" sz="1800">
                <a:solidFill>
                  <a:schemeClr val="dk1"/>
                </a:solidFill>
                <a:latin typeface="Roboto"/>
                <a:ea typeface="Roboto"/>
                <a:cs typeface="Roboto"/>
                <a:sym typeface="Roboto"/>
              </a:rPr>
              <a:t>2.VASODILATORY HORMONES</a:t>
            </a:r>
            <a:endParaRPr sz="1800">
              <a:solidFill>
                <a:schemeClr val="dk1"/>
              </a:solidFill>
              <a:latin typeface="Roboto"/>
              <a:ea typeface="Roboto"/>
              <a:cs typeface="Roboto"/>
              <a:sym typeface="Roboto"/>
            </a:endParaRPr>
          </a:p>
          <a:p>
            <a:pPr indent="0" lvl="0" marL="0" rtl="0" algn="l">
              <a:spcBef>
                <a:spcPts val="0"/>
              </a:spcBef>
              <a:spcAft>
                <a:spcPts val="0"/>
              </a:spcAft>
              <a:buNone/>
            </a:pPr>
            <a:r>
              <a:rPr lang="en-GB" sz="1800">
                <a:solidFill>
                  <a:schemeClr val="dk1"/>
                </a:solidFill>
                <a:latin typeface="Roboto"/>
                <a:ea typeface="Roboto"/>
                <a:cs typeface="Roboto"/>
                <a:sym typeface="Roboto"/>
              </a:rPr>
              <a:t> ANP , BNP Prostacyclin and prostaglandin E1 are stored and released from the atria and ventricles and help in vasodilation and excretion of of sodium and water.</a:t>
            </a:r>
            <a:endParaRPr sz="1800">
              <a:solidFill>
                <a:schemeClr val="dk1"/>
              </a:solidFill>
              <a:latin typeface="Roboto"/>
              <a:ea typeface="Roboto"/>
              <a:cs typeface="Roboto"/>
              <a:sym typeface="Roboto"/>
            </a:endParaRPr>
          </a:p>
          <a:p>
            <a:pPr indent="0" lvl="0" marL="0" rtl="0" algn="l">
              <a:spcBef>
                <a:spcPts val="0"/>
              </a:spcBef>
              <a:spcAft>
                <a:spcPts val="0"/>
              </a:spcAft>
              <a:buNone/>
            </a:pPr>
            <a:r>
              <a:rPr lang="en-GB" sz="1800">
                <a:solidFill>
                  <a:schemeClr val="dk1"/>
                </a:solidFill>
                <a:latin typeface="Roboto"/>
                <a:ea typeface="Roboto"/>
                <a:cs typeface="Roboto"/>
                <a:sym typeface="Roboto"/>
              </a:rPr>
              <a:t>3.ENDOTHELIN</a:t>
            </a:r>
            <a:endParaRPr sz="1800">
              <a:solidFill>
                <a:schemeClr val="dk1"/>
              </a:solidFill>
              <a:latin typeface="Roboto"/>
              <a:ea typeface="Roboto"/>
              <a:cs typeface="Roboto"/>
              <a:sym typeface="Roboto"/>
            </a:endParaRPr>
          </a:p>
          <a:p>
            <a:pPr indent="0" lvl="0" marL="0" rtl="0" algn="l">
              <a:spcBef>
                <a:spcPts val="0"/>
              </a:spcBef>
              <a:spcAft>
                <a:spcPts val="0"/>
              </a:spcAft>
              <a:buNone/>
            </a:pPr>
            <a:r>
              <a:rPr lang="en-GB" sz="1800">
                <a:solidFill>
                  <a:schemeClr val="dk1"/>
                </a:solidFill>
                <a:latin typeface="Roboto"/>
                <a:ea typeface="Roboto"/>
                <a:cs typeface="Roboto"/>
                <a:sym typeface="Roboto"/>
              </a:rPr>
              <a:t>  Endothelin is released from the pulmonary and myocardial circulation in response to</a:t>
            </a:r>
            <a:endParaRPr sz="1800">
              <a:solidFill>
                <a:schemeClr val="dk1"/>
              </a:solidFill>
              <a:latin typeface="Roboto"/>
              <a:ea typeface="Roboto"/>
              <a:cs typeface="Roboto"/>
              <a:sym typeface="Roboto"/>
            </a:endParaRPr>
          </a:p>
          <a:p>
            <a:pPr indent="0" lvl="0" marL="0" rtl="0" algn="l">
              <a:spcBef>
                <a:spcPts val="0"/>
              </a:spcBef>
              <a:spcAft>
                <a:spcPts val="0"/>
              </a:spcAft>
              <a:buNone/>
            </a:pPr>
            <a:r>
              <a:rPr lang="en-GB" sz="1800">
                <a:solidFill>
                  <a:schemeClr val="dk1"/>
                </a:solidFill>
                <a:latin typeface="Roboto"/>
                <a:ea typeface="Roboto"/>
                <a:cs typeface="Roboto"/>
                <a:sym typeface="Roboto"/>
              </a:rPr>
              <a:t> increased pressure which leads to myocyte hypertrophy and Interstitial fibrosis.</a:t>
            </a:r>
            <a:endParaRPr sz="1800">
              <a:solidFill>
                <a:schemeClr val="dk1"/>
              </a:solidFill>
              <a:latin typeface="Roboto"/>
              <a:ea typeface="Roboto"/>
              <a:cs typeface="Roboto"/>
              <a:sym typeface="Roboto"/>
            </a:endParaRPr>
          </a:p>
        </p:txBody>
      </p:sp>
    </p:spTree>
  </p:cSld>
  <p:clrMapOvr>
    <a:masterClrMapping/>
  </p:clrMapOvr>
</p:sld>
</file>

<file path=ppt/theme/theme1.xml><?xml version="1.0" encoding="utf-8"?>
<a:theme xmlns:a="http://schemas.openxmlformats.org/drawingml/2006/main" xmlns:r="http://schemas.openxmlformats.org/officeDocument/2006/relationships" name="Marina">
  <a:themeElements>
    <a:clrScheme name="Marina">
      <a:dk1>
        <a:srgbClr val="FFFFFF"/>
      </a:dk1>
      <a:lt1>
        <a:srgbClr val="00517C"/>
      </a:lt1>
      <a:dk2>
        <a:srgbClr val="004065"/>
      </a:dk2>
      <a:lt2>
        <a:srgbClr val="CFD8DC"/>
      </a:lt2>
      <a:accent1>
        <a:srgbClr val="0277BD"/>
      </a:accent1>
      <a:accent2>
        <a:srgbClr val="558B2F"/>
      </a:accent2>
      <a:accent3>
        <a:srgbClr val="009688"/>
      </a:accent3>
      <a:accent4>
        <a:srgbClr val="039BE5"/>
      </a:accent4>
      <a:accent5>
        <a:srgbClr val="8BC34A"/>
      </a:accent5>
      <a:accent6>
        <a:srgbClr val="FFEB38"/>
      </a:accent6>
      <a:hlink>
        <a:srgbClr val="8BC34A"/>
      </a:hlink>
      <a:folHlink>
        <a:srgbClr val="8BC34A"/>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