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3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3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3.xml><?xml version="1.0" encoding="utf-8"?>
<a:tblStyleLst xmlns:a="http://schemas.openxmlformats.org/drawingml/2006/main" xmlns:r="http://schemas.openxmlformats.org/officeDocument/2006/relationships" def="{17A89C34-F49E-4AB4-9E89-525BDD62C1F5}">
  <a:tblStyle styleId="{17A89C34-F49E-4AB4-9E89-525BDD62C1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F1E8F4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1E8F4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BF751A29-6DE3-4C4B-ADE6-4D9B7FEDE46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F1E8F4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1E8F4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A8564FA9-3C28-4CA3-8F54-AC12E1FAADD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1E8F4"/>
          </a:solidFill>
        </a:fill>
      </a:tcStyle>
    </a:band1H>
    <a:band2H>
      <a:tcTxStyle/>
    </a:band2H>
    <a:band1V>
      <a:tcTxStyle/>
      <a:tcStyle>
        <a:fill>
          <a:solidFill>
            <a:srgbClr val="F1E8F4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3B4B98B0-60AC-42C2-AFA5-B58CD77FA1E5}" styleName="Light Style 1 - Accent 1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cmpd="sng" w="12700">
              <a:solidFill>
                <a:schemeClr val="accent1"/>
              </a:solidFill>
            </a:ln>
          </a:top>
          <a:bottom>
            <a:ln cmpd="sng" w="12700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sng" w="12700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cmpd="sng" w="12700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3.xml"/><Relationship Id="rId3" Type="http://schemas.openxmlformats.org/officeDocument/2006/relationships/tableStyles" Target="tableStyles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82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0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4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6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4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1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6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9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4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5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2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27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/>
          <p:nvPr>
            <p:ph type="ctrTitle"/>
          </p:nvPr>
        </p:nvSpPr>
        <p:spPr>
          <a:xfrm>
            <a:off x="4275907" y="1058576"/>
            <a:ext cx="71976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THE</a:t>
            </a: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RE</a:t>
            </a:r>
            <a:r>
              <a:rPr lang="en-US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</a:t>
            </a:r>
            <a:r>
              <a:rPr lang="en-US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ARKABLE IMITATOR</a:t>
            </a:r>
            <a:endParaRPr/>
          </a:p>
        </p:txBody>
      </p:sp>
      <p:sp>
        <p:nvSpPr>
          <p:cNvPr id="136" name="Google Shape;136;p1"/>
          <p:cNvSpPr txBox="1"/>
          <p:nvPr>
            <p:ph idx="1" type="subTitle"/>
          </p:nvPr>
        </p:nvSpPr>
        <p:spPr>
          <a:xfrm>
            <a:off x="6435634" y="3796938"/>
            <a:ext cx="51207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23552"/>
              <a:buNone/>
            </a:pPr>
            <a:r>
              <a:rPr b="1" lang="en-US" sz="2800"/>
              <a:t>UNIT - II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ct val="172973"/>
              <a:buNone/>
            </a:pPr>
            <a:r>
              <a:rPr b="1" i="1" lang="en-US" sz="2000">
                <a:solidFill>
                  <a:srgbClr val="FFFF00"/>
                </a:solidFill>
              </a:rPr>
              <a:t>PROF &amp; CHIEF      : DR. G. BAGIALAKSHMI.,MD.,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ct val="192192"/>
              <a:buNone/>
            </a:pPr>
            <a:r>
              <a:rPr lang="en-US"/>
              <a:t>ASST PROF               : DR. VALLIDEVI.,MD.,DCH.,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ct val="192192"/>
              <a:buNone/>
            </a:pPr>
            <a:r>
              <a:rPr lang="en-US"/>
              <a:t>ASST PROF               : DR. PONSENTHIL KUMAR.,MD.,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rgbClr val="7030A0"/>
              </a:buClr>
              <a:buSzPct val="192192"/>
              <a:buNone/>
            </a:pPr>
            <a:r>
              <a:rPr lang="en-US"/>
              <a:t>ASST PROF               : DR. ILAMARAN,MD.,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SzPct val="100000"/>
              <a:buNone/>
            </a:pPr>
            <a:r>
              <a:rPr lang="en-US"/>
              <a:t>PRESENTOR             : DR. VISHNU V B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DAY 2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4136572" y="2065867"/>
            <a:ext cx="33873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PERIPHERAL SMEAR: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Hypochromic microcytic anemia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Relative neutrophilia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Thrombocytopenia 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152" name="Google Shape;152;p4"/>
          <p:cNvGraphicFramePr/>
          <p:nvPr/>
        </p:nvGraphicFramePr>
        <p:xfrm>
          <a:off x="4253232" y="43497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{17A89C34-F49E-4AB4-9E89-525BDD62C1F5}</a:tableStyleId>
              </a:tblPr>
              <a:tblGrid>
                <a:gridCol w="1211675"/>
                <a:gridCol w="1186750"/>
              </a:tblGrid>
              <a:tr h="33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SYNOVIAL FLUID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3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TC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11780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Glucose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183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Protein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2875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3" name="Google Shape;153;p4"/>
          <p:cNvSpPr txBox="1"/>
          <p:nvPr/>
        </p:nvSpPr>
        <p:spPr>
          <a:xfrm>
            <a:off x="7682139" y="2065867"/>
            <a:ext cx="18363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ECHO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Normal study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RWMA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LV clot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4" name="Google Shape;154;p4"/>
          <p:cNvSpPr txBox="1"/>
          <p:nvPr>
            <p:ph idx="1" type="body"/>
          </p:nvPr>
        </p:nvSpPr>
        <p:spPr>
          <a:xfrm>
            <a:off x="1225734" y="2065867"/>
            <a:ext cx="29109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Dyspnea settles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Cough - non productive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O/E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Pt. GCS -15/15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Febrile +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Oral cavity – no thrush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Fundus – Normal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Genital examination – no ulcer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7682153" y="4349800"/>
            <a:ext cx="41274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USG Lt Knee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Minimal synovial thickening with surrounding inflammatory changes, thin rim of fluid noted within synovial space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CT </a:t>
            </a:r>
            <a:r>
              <a:rPr lang="en-US" dirty="0" smtClean="0">
                <a:latin typeface="Baskerville Old Face" panose="02020602080505020303" pitchFamily="18" charset="0"/>
              </a:rPr>
              <a:t>CHEST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766068"/>
            <a:ext cx="11895909" cy="41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CT ABDOMEN &amp; PELVIS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436"/>
            <a:ext cx="12188051" cy="235090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110446" y="1903236"/>
            <a:ext cx="914400" cy="9144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620000" y="4193177"/>
            <a:ext cx="879565" cy="103631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2" y="0"/>
            <a:ext cx="10131425" cy="1456267"/>
          </a:xfrm>
        </p:spPr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X RAY LEFT KNEE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98" y="1382641"/>
            <a:ext cx="2382491" cy="5253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31" y="1382641"/>
            <a:ext cx="2375523" cy="52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Baskerville Old Face" panose="02020602080505020303" pitchFamily="18" charset="0"/>
              </a:rPr>
              <a:t>MICROBIOLOGY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01464"/>
              </p:ext>
            </p:extLst>
          </p:nvPr>
        </p:nvGraphicFramePr>
        <p:xfrm>
          <a:off x="3402455" y="1813318"/>
          <a:ext cx="5001316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658">
                  <a:extLst>
                    <a:ext uri="{9D8B030D-6E8A-4147-A177-3AD203B41FA5}">
                      <a16:colId xmlns:a16="http://schemas.microsoft.com/office/drawing/2014/main" val="1392017078"/>
                    </a:ext>
                  </a:extLst>
                </a:gridCol>
                <a:gridCol w="2500658">
                  <a:extLst>
                    <a:ext uri="{9D8B030D-6E8A-4147-A177-3AD203B41FA5}">
                      <a16:colId xmlns:a16="http://schemas.microsoft.com/office/drawing/2014/main" val="1463646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 C/S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GROWTH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5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URINE C/S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GROWTH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0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SPUTUM C/S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fermentative GNB +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65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VCTC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</a:t>
                      </a:r>
                      <a:r>
                        <a:rPr lang="en-US" baseline="0" dirty="0" smtClean="0"/>
                        <a:t> reactive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45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HbsAg</a:t>
                      </a:r>
                      <a:r>
                        <a:rPr lang="en-US" dirty="0" smtClean="0"/>
                        <a:t>/Anti</a:t>
                      </a:r>
                      <a:r>
                        <a:rPr lang="en-US" baseline="0" dirty="0" smtClean="0"/>
                        <a:t> HCV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49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VDRL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11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Covid</a:t>
                      </a:r>
                      <a:r>
                        <a:rPr lang="en-US" dirty="0" smtClean="0"/>
                        <a:t> RTPCR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2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IgM</a:t>
                      </a:r>
                      <a:r>
                        <a:rPr lang="en-US" baseline="0" dirty="0" smtClean="0"/>
                        <a:t> Dengue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9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IgM leptospirosis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6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IgM scrub typhus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7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Smear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MP/MF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4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Widal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test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38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25" y="1775873"/>
            <a:ext cx="10131425" cy="1468800"/>
          </a:xfrm>
        </p:spPr>
        <p:txBody>
          <a:bodyPr>
            <a:normAutofit/>
          </a:bodyPr>
          <a:lstStyle/>
          <a:p>
            <a:pPr algn="ctr"/>
            <a:r>
              <a:rPr lang="en" sz="4400" dirty="0">
                <a:latin typeface="Baskerville Old Face" panose="02020602080505020303" pitchFamily="18" charset="0"/>
              </a:rPr>
              <a:t>What next?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4892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>
            <p:ph type="title"/>
          </p:nvPr>
        </p:nvSpPr>
        <p:spPr>
          <a:xfrm>
            <a:off x="685800" y="609600"/>
            <a:ext cx="10800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CT CHEST / ABDOMEN &amp; PELVIS</a:t>
            </a:r>
            <a:endParaRPr sz="4400"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571" y="1732316"/>
            <a:ext cx="5485988" cy="500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7295928" y="2141202"/>
            <a:ext cx="39555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IMP</a:t>
            </a: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Disseminated TB (lung, liver, spleen) 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Melioidosis with lung, liver, and splenic abscess / septic emboli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Disseminated metastasis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MRI LEFT KNEE</a:t>
            </a:r>
            <a:endParaRPr sz="4400"/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494" y="2065867"/>
            <a:ext cx="6659081" cy="410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/>
          <p:nvPr/>
        </p:nvSpPr>
        <p:spPr>
          <a:xfrm>
            <a:off x="8265696" y="2065867"/>
            <a:ext cx="30381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IMP: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Multifocal osteomyelitis involving bilateral, distal femur and proximal tibia (L&gt;R) with left proximal tibia showing fragmentation and sequestrum formation and left septic arthritis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ON EVALUATION</a:t>
            </a:r>
            <a:endParaRPr sz="4400"/>
          </a:p>
        </p:txBody>
      </p:sp>
      <p:sp>
        <p:nvSpPr>
          <p:cNvPr id="178" name="Google Shape;178;p7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CT BRAIN – Normal</a:t>
            </a:r>
            <a:endParaRPr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For Liver abscess - Pigtail catheter drainage was done and pus was sent for analysis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Pus CBNAAT – negative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Synovial fluid C/S – No growth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Synovial fluid Cytology – cellular, thick eosinophilic protineous material 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Synovial fluid CBNAAT - Negative</a:t>
            </a:r>
            <a:endParaRPr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ON EVALUATION</a:t>
            </a:r>
            <a:endParaRPr sz="4400"/>
          </a:p>
        </p:txBody>
      </p:sp>
      <p:sp>
        <p:nvSpPr>
          <p:cNvPr id="184" name="Google Shape;184;p8"/>
          <p:cNvSpPr/>
          <p:nvPr/>
        </p:nvSpPr>
        <p:spPr>
          <a:xfrm>
            <a:off x="6305091" y="2475535"/>
            <a:ext cx="368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lang="en-US"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LIGHT MICROSCOPY shows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6305105" y="3285295"/>
            <a:ext cx="381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lang="en-US"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GRAM NEGATIVE BACILLI WITH BIPOLAR STAINING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992" y="2217041"/>
            <a:ext cx="4736595" cy="429697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>
            <a:off x="2464526" y="3640182"/>
            <a:ext cx="914400" cy="914400"/>
          </a:xfrm>
          <a:prstGeom prst="ellipse">
            <a:avLst/>
          </a:prstGeom>
          <a:noFill/>
          <a:ln cap="rnd" cmpd="sng" w="190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3509"/>
            <a:ext cx="10131425" cy="1456267"/>
          </a:xfrm>
        </p:spPr>
        <p:txBody>
          <a:bodyPr/>
          <a:lstStyle/>
          <a:p>
            <a:pPr algn="ctr"/>
            <a:r>
              <a:rPr lang="en-US" sz="4400" dirty="0">
                <a:latin typeface="Baskerville Old Face" panose="02020602080505020303" pitchFamily="18" charset="0"/>
              </a:rPr>
              <a:t>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421" y="2159485"/>
            <a:ext cx="9276805" cy="3649133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000" dirty="0">
                <a:latin typeface="Baskerville Old Face" panose="02020602080505020303" pitchFamily="18" charset="0"/>
              </a:rPr>
              <a:t>45 Year old male admitted with complaints of </a:t>
            </a:r>
            <a:endParaRPr lang="en-US" sz="2000" dirty="0" smtClean="0">
              <a:latin typeface="Baskerville Old Face" panose="02020602080505020303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000" dirty="0">
                <a:latin typeface="Baskerville Old Face" panose="02020602080505020303" pitchFamily="18" charset="0"/>
              </a:rPr>
              <a:t>	F</a:t>
            </a:r>
            <a:r>
              <a:rPr lang="en-US" sz="2000" dirty="0" smtClean="0">
                <a:latin typeface="Baskerville Old Face" panose="02020602080505020303" pitchFamily="18" charset="0"/>
              </a:rPr>
              <a:t>ever x 2 weeks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000" dirty="0">
                <a:latin typeface="Baskerville Old Face" panose="02020602080505020303" pitchFamily="18" charset="0"/>
              </a:rPr>
              <a:t>	</a:t>
            </a:r>
            <a:r>
              <a:rPr lang="en-US" sz="2000" dirty="0" smtClean="0">
                <a:latin typeface="Baskerville Old Face" panose="02020602080505020303" pitchFamily="18" charset="0"/>
              </a:rPr>
              <a:t>Abdominal </a:t>
            </a:r>
            <a:r>
              <a:rPr lang="en-US" sz="2000" dirty="0">
                <a:latin typeface="Baskerville Old Face" panose="02020602080505020303" pitchFamily="18" charset="0"/>
              </a:rPr>
              <a:t>pain x 3 days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000" dirty="0">
              <a:latin typeface="Baskerville Old Face" panose="02020602080505020303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Present illness: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He was apparently normal 2 weeks back. Then he developed Fever – low grade, intermittent, </a:t>
            </a:r>
            <a:r>
              <a:rPr lang="en-US" sz="2000" dirty="0" err="1" smtClean="0">
                <a:latin typeface="Baskerville Old Face" panose="02020602080505020303" pitchFamily="18" charset="0"/>
              </a:rPr>
              <a:t>a/w</a:t>
            </a:r>
            <a:r>
              <a:rPr lang="en-US" sz="2000" dirty="0" smtClean="0">
                <a:latin typeface="Baskerville Old Face" panose="02020602080505020303" pitchFamily="18" charset="0"/>
              </a:rPr>
              <a:t> </a:t>
            </a:r>
            <a:r>
              <a:rPr lang="en-US" sz="2000" dirty="0">
                <a:latin typeface="Baskerville Old Face" panose="02020602080505020303" pitchFamily="18" charset="0"/>
              </a:rPr>
              <a:t>evening rise in temperature, not </a:t>
            </a:r>
            <a:r>
              <a:rPr lang="en-US" sz="2000" dirty="0" err="1">
                <a:latin typeface="Baskerville Old Face" panose="02020602080505020303" pitchFamily="18" charset="0"/>
              </a:rPr>
              <a:t>a/w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smtClean="0">
                <a:latin typeface="Baskerville Old Face" panose="02020602080505020303" pitchFamily="18" charset="0"/>
              </a:rPr>
              <a:t>chills </a:t>
            </a:r>
            <a:r>
              <a:rPr lang="en-US" sz="2000" dirty="0">
                <a:latin typeface="Baskerville Old Face" panose="02020602080505020303" pitchFamily="18" charset="0"/>
              </a:rPr>
              <a:t>&amp; rigor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h/o cough with scanty mucoid sputum x 2 weeks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h/o abdominal pain x 3 days – diffuse, dull aching, not relieved by food or medication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h/o breathlessness x 3 days – insidious, progressive, MMRC III, not </a:t>
            </a:r>
            <a:r>
              <a:rPr lang="en-US" sz="2000" dirty="0" err="1">
                <a:latin typeface="Baskerville Old Face" panose="02020602080505020303" pitchFamily="18" charset="0"/>
              </a:rPr>
              <a:t>a/w</a:t>
            </a:r>
            <a:r>
              <a:rPr lang="en-US" sz="2000" dirty="0">
                <a:latin typeface="Baskerville Old Face" panose="02020602080505020303" pitchFamily="18" charset="0"/>
              </a:rPr>
              <a:t> orthopnea/PND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h/o knee pain and swelling </a:t>
            </a:r>
            <a:r>
              <a:rPr lang="en-US" sz="2000" dirty="0" smtClean="0">
                <a:latin typeface="Baskerville Old Face" panose="02020602080505020303" pitchFamily="18" charset="0"/>
              </a:rPr>
              <a:t>(L&gt;R) x </a:t>
            </a:r>
            <a:r>
              <a:rPr lang="en-US" sz="2000" dirty="0">
                <a:latin typeface="Baskerville Old Face" panose="02020602080505020303" pitchFamily="18" charset="0"/>
              </a:rPr>
              <a:t>1 day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h/o altered sensorium x 1 </a:t>
            </a:r>
            <a:r>
              <a:rPr lang="en-US" sz="2000" dirty="0" smtClean="0">
                <a:latin typeface="Baskerville Old Face" panose="02020602080505020303" pitchFamily="18" charset="0"/>
              </a:rPr>
              <a:t>day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11108" l="0" r="2066" t="12909"/>
          <a:stretch/>
        </p:blipFill>
        <p:spPr>
          <a:xfrm>
            <a:off x="1512302" y="1706880"/>
            <a:ext cx="4234388" cy="438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>
            <a:off x="6511376" y="1506825"/>
            <a:ext cx="42345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lang="en-US"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CULTURE &amp; SENSITIVITY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2039096" y="6192277"/>
            <a:ext cx="3707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lang="en-US"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RUGOSE COLONIES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2466767" y="644563"/>
            <a:ext cx="66837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 EVALUATION</a:t>
            </a:r>
            <a:endParaRPr b="0" i="0" sz="44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9745" y="2069392"/>
            <a:ext cx="3029351" cy="4493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b="1"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DIAGNOSIS &amp; TREATMENT</a:t>
            </a:r>
            <a:endParaRPr b="1" sz="44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2" name="Google Shape;202;p10"/>
          <p:cNvSpPr txBox="1"/>
          <p:nvPr>
            <p:ph idx="1" type="body"/>
          </p:nvPr>
        </p:nvSpPr>
        <p:spPr>
          <a:xfrm>
            <a:off x="685801" y="1759131"/>
            <a:ext cx="10131300" cy="47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Acute septicemic melioidosis with multifocal osteomyelitis and septic arthritis</a:t>
            </a:r>
            <a:endParaRPr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IV Fluids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Inj. Meropenam 1g iv tds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Inj. Ranitidine 50mg iv bd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Inj. H.Actrapid according to CBG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T. NAC + Ambroxol tds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T. Paracetamol 500mg tds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T. Serratiopeptidase 10mg qid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Salbutamol nebulization Q6h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76762"/>
            <a:ext cx="7451824" cy="383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0038716" cy="297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1824" y="2976762"/>
            <a:ext cx="4685210" cy="2719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CONT</a:t>
            </a: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3091226" y="2135525"/>
            <a:ext cx="69282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vomiting / loose stools</a:t>
            </a:r>
            <a:endParaRPr/>
          </a:p>
          <a:p>
            <a:pPr indent="0" lvl="2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burning micturition</a:t>
            </a:r>
            <a:endParaRPr/>
          </a:p>
          <a:p>
            <a:pPr indent="0" lvl="2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yellowish discoloration of skin / eyes</a:t>
            </a:r>
            <a:endParaRPr/>
          </a:p>
          <a:p>
            <a:pPr indent="0" lvl="2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bleeding manifestations</a:t>
            </a:r>
            <a:endParaRPr/>
          </a:p>
          <a:p>
            <a:pPr indent="0" lvl="2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chest pain / palpitation</a:t>
            </a:r>
            <a:endParaRPr/>
          </a:p>
          <a:p>
            <a:pPr indent="0" lvl="2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syncope / seizure</a:t>
            </a:r>
            <a:endParaRPr/>
          </a:p>
          <a:p>
            <a:pPr indent="0" lvl="2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headache / altered vision</a:t>
            </a:r>
            <a:endParaRPr/>
          </a:p>
          <a:p>
            <a:pPr indent="0" lvl="2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loss of weight / appetite</a:t>
            </a:r>
            <a:endParaRPr/>
          </a:p>
          <a:p>
            <a:pPr indent="0" lvl="2" marL="9144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		skin rashes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9" name="Google Shape;99;p2"/>
          <p:cNvSpPr/>
          <p:nvPr/>
        </p:nvSpPr>
        <p:spPr>
          <a:xfrm flipH="1">
            <a:off x="4037659" y="2135513"/>
            <a:ext cx="838500" cy="3649200"/>
          </a:xfrm>
          <a:prstGeom prst="rightBrace">
            <a:avLst>
              <a:gd fmla="val 0" name="adj1"/>
              <a:gd fmla="val 44129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972355" y="3531207"/>
            <a:ext cx="15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h/o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>
            <p:ph type="title"/>
          </p:nvPr>
        </p:nvSpPr>
        <p:spPr>
          <a:xfrm>
            <a:off x="718227" y="285575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b="1" lang="en-US" sz="44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</a:t>
            </a:r>
            <a:endParaRPr b="1" sz="4400"/>
          </a:p>
        </p:txBody>
      </p:sp>
      <p:sp>
        <p:nvSpPr>
          <p:cNvPr id="139" name="Google Shape;139;p2"/>
          <p:cNvSpPr txBox="1"/>
          <p:nvPr/>
        </p:nvSpPr>
        <p:spPr>
          <a:xfrm>
            <a:off x="910650" y="1741775"/>
            <a:ext cx="5412300" cy="22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PAST HISTORY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k/c/o T2DM x 10 years</a:t>
            </a:r>
            <a:b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k/c/o PTB completed 6 months of ATT 1 year back</a:t>
            </a:r>
            <a:b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 a k/c/o HT, CAD, CKD, epilepsy, thyroid disease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6840416" y="1741775"/>
            <a:ext cx="50922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PERSONAL HISTORY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Mixed diet taker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Not a smoker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Occa</a:t>
            </a:r>
            <a:r>
              <a:rPr lang="en-US"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</a:t>
            </a: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ional alcoholic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Tobacco chewer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h/o high risk sexual behavior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h/o exposure to pet animals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6840437" y="4752114"/>
            <a:ext cx="38811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FAMILY HISTORY</a:t>
            </a:r>
            <a:endParaRPr b="1" i="0" sz="2000" u="none" cap="none" strike="noStrike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 h/o similar illness in the family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910651" y="4825914"/>
            <a:ext cx="35097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OCCUPATIONAL HISTORY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Baskerville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Farmer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sz="4400" dirty="0">
                <a:latin typeface="Baskerville Old Face" panose="02020602080505020303" pitchFamily="18" charset="0"/>
              </a:rPr>
              <a:t>EXAMINATION</a:t>
            </a:r>
            <a:endParaRPr lang="en-IN" dirty="0"/>
          </a:p>
        </p:txBody>
      </p:sp>
      <p:sp>
        <p:nvSpPr>
          <p:cNvPr id="5" name="Google Shape;1385;p39"/>
          <p:cNvSpPr txBox="1">
            <a:spLocks noGrp="1"/>
          </p:cNvSpPr>
          <p:nvPr>
            <p:ph idx="1"/>
          </p:nvPr>
        </p:nvSpPr>
        <p:spPr>
          <a:xfrm>
            <a:off x="1129937" y="2132828"/>
            <a:ext cx="4313238" cy="3684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>
              <a:buNone/>
            </a:pPr>
            <a:r>
              <a:rPr lang="en-IN" sz="2000" b="1" dirty="0">
                <a:latin typeface="Baskerville Old Face" panose="02020602080505020303" pitchFamily="18" charset="0"/>
              </a:rPr>
              <a:t>GENERAL EXAMINATION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IN" sz="2000" dirty="0" smtClean="0">
              <a:latin typeface="Baskerville Old Face" panose="02020602080505020303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D</a:t>
            </a:r>
            <a:r>
              <a:rPr lang="en" sz="2000" dirty="0" smtClean="0">
                <a:latin typeface="Baskerville Old Face" panose="02020602080505020303" pitchFamily="18" charset="0"/>
              </a:rPr>
              <a:t>rowsy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O</a:t>
            </a:r>
            <a:r>
              <a:rPr lang="en" sz="2000" dirty="0" smtClean="0">
                <a:latin typeface="Baskerville Old Face" panose="02020602080505020303" pitchFamily="18" charset="0"/>
              </a:rPr>
              <a:t>beys oral commands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F</a:t>
            </a:r>
            <a:r>
              <a:rPr lang="en" sz="2000" dirty="0" smtClean="0">
                <a:latin typeface="Baskerville Old Face" panose="02020602080505020303" pitchFamily="18" charset="0"/>
              </a:rPr>
              <a:t>ebrile +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N</a:t>
            </a:r>
            <a:r>
              <a:rPr lang="en" sz="2000" dirty="0" smtClean="0">
                <a:latin typeface="Baskerville Old Face" panose="02020602080505020303" pitchFamily="18" charset="0"/>
              </a:rPr>
              <a:t>o pallor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N</a:t>
            </a:r>
            <a:r>
              <a:rPr lang="en" sz="2000" dirty="0" smtClean="0">
                <a:latin typeface="Baskerville Old Face" panose="02020602080505020303" pitchFamily="18" charset="0"/>
              </a:rPr>
              <a:t>ot icterus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M</a:t>
            </a:r>
            <a:r>
              <a:rPr lang="en" sz="2000" dirty="0" smtClean="0">
                <a:latin typeface="Baskerville Old Face" panose="02020602080505020303" pitchFamily="18" charset="0"/>
              </a:rPr>
              <a:t>uddy conjuntiva +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N</a:t>
            </a:r>
            <a:r>
              <a:rPr lang="en" sz="2000" dirty="0" smtClean="0">
                <a:latin typeface="Baskerville Old Face" panose="02020602080505020303" pitchFamily="18" charset="0"/>
              </a:rPr>
              <a:t>o cyanosis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N</a:t>
            </a:r>
            <a:r>
              <a:rPr lang="en" sz="2000" dirty="0" smtClean="0">
                <a:latin typeface="Baskerville Old Face" panose="02020602080505020303" pitchFamily="18" charset="0"/>
              </a:rPr>
              <a:t>o clubbing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N</a:t>
            </a:r>
            <a:r>
              <a:rPr lang="en" sz="2000" dirty="0" smtClean="0">
                <a:latin typeface="Baskerville Old Face" panose="02020602080505020303" pitchFamily="18" charset="0"/>
              </a:rPr>
              <a:t>o pedal edema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N</a:t>
            </a:r>
            <a:r>
              <a:rPr lang="en" sz="2000" dirty="0" smtClean="0">
                <a:latin typeface="Baskerville Old Face" panose="02020602080505020303" pitchFamily="18" charset="0"/>
              </a:rPr>
              <a:t>o generalized lymphadenopathy</a:t>
            </a:r>
            <a:endParaRPr sz="2000" dirty="0">
              <a:latin typeface="Baskerville Old Face" panose="02020602080505020303" pitchFamily="18" charset="0"/>
            </a:endParaRPr>
          </a:p>
        </p:txBody>
      </p:sp>
      <p:sp>
        <p:nvSpPr>
          <p:cNvPr id="6" name="Google Shape;1386;p39"/>
          <p:cNvSpPr txBox="1">
            <a:spLocks/>
          </p:cNvSpPr>
          <p:nvPr/>
        </p:nvSpPr>
        <p:spPr>
          <a:xfrm>
            <a:off x="6213276" y="2132828"/>
            <a:ext cx="3994350" cy="3083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b="1" dirty="0" smtClean="0">
                <a:latin typeface="Baskerville Old Face" panose="02020602080505020303" pitchFamily="18" charset="0"/>
              </a:rPr>
              <a:t>VITALS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en-IN" sz="2000" dirty="0" smtClean="0">
              <a:latin typeface="Baskerville Old Face" panose="02020602080505020303" pitchFamily="18" charset="0"/>
            </a:endParaRP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BP – 100/80mmHg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PR – 122/min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RR – 24/min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Temp – 100.5 F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Spo2 – 94% RA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r>
              <a:rPr lang="en-IN" sz="2000" dirty="0" smtClean="0">
                <a:latin typeface="Baskerville Old Face" panose="02020602080505020303" pitchFamily="18" charset="0"/>
              </a:rPr>
              <a:t>JVP – not elevated</a:t>
            </a:r>
            <a:endParaRPr lang="en-IN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674993" y="128621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SYSTEMIC</a:t>
            </a: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EXAMINATION</a:t>
            </a:r>
            <a:endParaRPr sz="4400"/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2668950" y="2206386"/>
            <a:ext cx="7566600" cy="41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CVS</a:t>
            </a: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: S1 S2 heard in all areas. No murmur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RS</a:t>
            </a: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– BAE + NVBS +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        B/L lower lobe fine crepts +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ABDOMEN</a:t>
            </a: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: no guarding / rigidity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tender hepatomegaly + 3 cm below RCM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mild splenomegaly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CNS</a:t>
            </a: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: GCS - E3V4M6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          terminal neck stiffness +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          Kernigs sign - / Brudzinski sign -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L/E of both knee joint:</a:t>
            </a: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 warmth, tender, ROM+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INVESTIGATIONS</a:t>
            </a:r>
            <a:endParaRPr/>
          </a:p>
        </p:txBody>
      </p:sp>
      <p:graphicFrame>
        <p:nvGraphicFramePr>
          <p:cNvPr id="112" name="Google Shape;112;p5"/>
          <p:cNvGraphicFramePr/>
          <p:nvPr/>
        </p:nvGraphicFramePr>
        <p:xfrm>
          <a:off x="1884965" y="2330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{BF751A29-6DE3-4C4B-ADE6-4D9B7FEDE469}</a:tableStyleId>
              </a:tblPr>
              <a:tblGrid>
                <a:gridCol w="844775"/>
                <a:gridCol w="1071425"/>
              </a:tblGrid>
              <a:tr h="33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CBC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3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TC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8000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4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DC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/>
                        <a:t>N:</a:t>
                      </a:r>
                      <a:r>
                        <a:rPr lang="en-US" sz="1800" u="none" cap="none" strike="noStrike"/>
                        <a:t>84</a:t>
                      </a:r>
                      <a:endParaRPr sz="1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/>
                        <a:t>L:</a:t>
                      </a:r>
                      <a:r>
                        <a:rPr lang="en-US" sz="1800" u="none" cap="none" strike="noStrike"/>
                        <a:t>11</a:t>
                      </a:r>
                      <a:endParaRPr sz="1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/>
                        <a:t>M:</a:t>
                      </a:r>
                      <a:r>
                        <a:rPr lang="en-US" sz="1800" u="none" cap="none" strike="noStrike"/>
                        <a:t>5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4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Hb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11.3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4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PCV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33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4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PLT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23000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ESR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57mm/hr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486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qCRP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92.5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3" name="Google Shape;113;p5"/>
          <p:cNvGraphicFramePr/>
          <p:nvPr/>
        </p:nvGraphicFramePr>
        <p:xfrm>
          <a:off x="4084321" y="2330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{BF751A29-6DE3-4C4B-ADE6-4D9B7FEDE469}</a:tableStyleId>
              </a:tblPr>
              <a:tblGrid>
                <a:gridCol w="1159900"/>
                <a:gridCol w="1252375"/>
              </a:tblGrid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RFT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RBS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215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Urea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74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Cr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0.7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Na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135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3.5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FBS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139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Cholestrol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100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TGL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108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4" name="Google Shape;114;p5"/>
          <p:cNvGraphicFramePr/>
          <p:nvPr/>
        </p:nvGraphicFramePr>
        <p:xfrm>
          <a:off x="6791391" y="23531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{BF751A29-6DE3-4C4B-ADE6-4D9B7FEDE469}</a:tableStyleId>
              </a:tblPr>
              <a:tblGrid>
                <a:gridCol w="731200"/>
                <a:gridCol w="789500"/>
              </a:tblGrid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LFT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TB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2.1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DB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1.1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IB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1.0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SGOT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44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ALP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897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5" name="Google Shape;115;p5"/>
          <p:cNvGraphicFramePr/>
          <p:nvPr/>
        </p:nvGraphicFramePr>
        <p:xfrm>
          <a:off x="8531752" y="23549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{BF751A29-6DE3-4C4B-ADE6-4D9B7FEDE469}</a:tableStyleId>
              </a:tblPr>
              <a:tblGrid>
                <a:gridCol w="828175"/>
                <a:gridCol w="894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PT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20.05s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INR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1.6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aPTT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26.65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6" name="Google Shape;116;p5"/>
          <p:cNvGraphicFramePr/>
          <p:nvPr/>
        </p:nvGraphicFramePr>
        <p:xfrm>
          <a:off x="8531752" y="37566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{BF751A29-6DE3-4C4B-ADE6-4D9B7FEDE469}</a:tableStyleId>
              </a:tblPr>
              <a:tblGrid>
                <a:gridCol w="1029150"/>
                <a:gridCol w="1111200"/>
              </a:tblGrid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URINE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5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Albumin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Trace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Sugar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2+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Pus cells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4-5 cells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Acetone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400" u="none" cap="none" strike="noStrike"/>
                      </a:pPr>
                      <a:r>
                        <a:rPr lang="en-US" sz="1800" u="none" cap="none" strike="noStrike"/>
                        <a:t>Negative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b="1"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SUMMARY</a:t>
            </a:r>
            <a:endParaRPr b="1" sz="44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5" name="Google Shape;145;p3"/>
          <p:cNvSpPr txBox="1"/>
          <p:nvPr>
            <p:ph idx="1" type="body"/>
          </p:nvPr>
        </p:nvSpPr>
        <p:spPr>
          <a:xfrm>
            <a:off x="1177838" y="2210465"/>
            <a:ext cx="2277300" cy="3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45 year Male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T2DM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Old PTB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Farmer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Alcoholic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690247" y="2368725"/>
            <a:ext cx="29154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 weeks h/o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grade fever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Abdominal pain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Cough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Breathlessness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Arthritis</a:t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3690260" y="5231842"/>
            <a:ext cx="31155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Hepatosplenomegaly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7209273" y="2368725"/>
            <a:ext cx="3608100" cy="32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Patient provisionally diagnosed as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fever with thrombocytopenia/sepsis/septic arthritis</a:t>
            </a:r>
            <a:endParaRPr b="0" i="0" sz="2000" u="none" cap="none" strike="noStrike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Baskerville"/>
              <a:buNone/>
            </a:pPr>
            <a:r>
              <a:rPr b="1" lang="en-US" sz="4400">
                <a:latin typeface="Libre Baskerville"/>
                <a:ea typeface="Libre Baskerville"/>
                <a:cs typeface="Libre Baskerville"/>
                <a:sym typeface="Libre Baskerville"/>
              </a:rPr>
              <a:t>TREATMENT GIVEN</a:t>
            </a:r>
            <a:endParaRPr b="1" sz="44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6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IV Fluids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Inj. Ceftriaxone 1g iv bd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Inj. Ranitidine 50mg iv bd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Inj. H.Actrapid according to CBG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C. Doxycycline 100mg bd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T. NAC + Ambroxol tds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T. Paracetamol 500mg tds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Libre Baskerville"/>
                <a:ea typeface="Libre Baskerville"/>
                <a:cs typeface="Libre Baskerville"/>
                <a:sym typeface="Libre Baskerville"/>
              </a:rPr>
              <a:t>Salbutamol nebulization Q6h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