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8" r:id="rId2"/>
    <p:sldId id="259" r:id="rId3"/>
    <p:sldId id="263" r:id="rId4"/>
    <p:sldId id="262"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8DBC0D50-8F75-4308-9649-DF11D64F3B1D}" type="datetimeFigureOut">
              <a:rPr lang="en-US" smtClean="0"/>
              <a:t>4/13/2024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6DF198F5-2231-4604-AD2A-E2066E5576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BC0D50-8F75-4308-9649-DF11D64F3B1D}" type="datetimeFigureOut">
              <a:rPr lang="en-US" smtClean="0"/>
              <a:t>4/13/2024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198F5-2231-4604-AD2A-E2066E5576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BC0D50-8F75-4308-9649-DF11D64F3B1D}" type="datetimeFigureOut">
              <a:rPr lang="en-US" smtClean="0"/>
              <a:t>4/13/2024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198F5-2231-4604-AD2A-E2066E5576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DBC0D50-8F75-4308-9649-DF11D64F3B1D}" type="datetimeFigureOut">
              <a:rPr lang="en-US" smtClean="0"/>
              <a:t>4/13/2024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6DF198F5-2231-4604-AD2A-E2066E5576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DBC0D50-8F75-4308-9649-DF11D64F3B1D}" type="datetimeFigureOut">
              <a:rPr lang="en-US" smtClean="0"/>
              <a:t>4/13/2024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6DF198F5-2231-4604-AD2A-E2066E5576FD}"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DBC0D50-8F75-4308-9649-DF11D64F3B1D}" type="datetimeFigureOut">
              <a:rPr lang="en-US" smtClean="0"/>
              <a:t>4/13/2024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DF198F5-2231-4604-AD2A-E2066E5576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DBC0D50-8F75-4308-9649-DF11D64F3B1D}" type="datetimeFigureOut">
              <a:rPr lang="en-US" smtClean="0"/>
              <a:t>4/13/2024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6DF198F5-2231-4604-AD2A-E2066E5576FD}"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DBC0D50-8F75-4308-9649-DF11D64F3B1D}" type="datetimeFigureOut">
              <a:rPr lang="en-US" smtClean="0"/>
              <a:t>4/13/2024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198F5-2231-4604-AD2A-E2066E5576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BC0D50-8F75-4308-9649-DF11D64F3B1D}" type="datetimeFigureOut">
              <a:rPr lang="en-US" smtClean="0"/>
              <a:t>4/13/2024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198F5-2231-4604-AD2A-E2066E5576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DBC0D50-8F75-4308-9649-DF11D64F3B1D}" type="datetimeFigureOut">
              <a:rPr lang="en-US" smtClean="0"/>
              <a:t>4/13/2024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198F5-2231-4604-AD2A-E2066E5576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8DBC0D50-8F75-4308-9649-DF11D64F3B1D}" type="datetimeFigureOut">
              <a:rPr lang="en-US" smtClean="0"/>
              <a:t>4/13/2024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DF198F5-2231-4604-AD2A-E2066E5576FD}"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DBC0D50-8F75-4308-9649-DF11D64F3B1D}" type="datetimeFigureOut">
              <a:rPr lang="en-US" smtClean="0"/>
              <a:t>4/13/2024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DF198F5-2231-4604-AD2A-E2066E5576FD}"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          JOURNAL CLUB</a:t>
            </a:r>
            <a:endParaRPr lang="en-US" b="1" dirty="0">
              <a:solidFill>
                <a:srgbClr val="C00000"/>
              </a:solidFill>
            </a:endParaRPr>
          </a:p>
        </p:txBody>
      </p:sp>
      <p:sp>
        <p:nvSpPr>
          <p:cNvPr id="3" name="Content Placeholder 2"/>
          <p:cNvSpPr>
            <a:spLocks noGrp="1"/>
          </p:cNvSpPr>
          <p:nvPr>
            <p:ph idx="1"/>
          </p:nvPr>
        </p:nvSpPr>
        <p:spPr>
          <a:xfrm>
            <a:off x="457200" y="1571612"/>
            <a:ext cx="8229600" cy="4883196"/>
          </a:xfrm>
        </p:spPr>
        <p:txBody>
          <a:bodyPr>
            <a:normAutofit/>
          </a:bodyPr>
          <a:lstStyle/>
          <a:p>
            <a:pPr>
              <a:buNone/>
            </a:pPr>
            <a:r>
              <a:rPr lang="en-US" sz="2400" dirty="0" smtClean="0"/>
              <a:t>                   </a:t>
            </a:r>
            <a:endParaRPr lang="en-US" sz="2400" dirty="0" smtClean="0"/>
          </a:p>
          <a:p>
            <a:pPr>
              <a:buNone/>
            </a:pPr>
            <a:endParaRPr lang="en-US" sz="2400" dirty="0" smtClean="0"/>
          </a:p>
          <a:p>
            <a:pPr>
              <a:buNone/>
            </a:pPr>
            <a:r>
              <a:rPr lang="en-US" sz="2400" dirty="0" smtClean="0"/>
              <a:t>                </a:t>
            </a:r>
            <a:r>
              <a:rPr lang="en-US" sz="2400" b="1" dirty="0" smtClean="0"/>
              <a:t>CHIEF </a:t>
            </a:r>
            <a:r>
              <a:rPr lang="en-US" sz="2400" b="1" dirty="0" smtClean="0"/>
              <a:t>: PROF DR. K.SENTHIL MD</a:t>
            </a:r>
          </a:p>
          <a:p>
            <a:pPr>
              <a:buNone/>
            </a:pPr>
            <a:r>
              <a:rPr lang="en-US" sz="2400" b="1" dirty="0" smtClean="0"/>
              <a:t> </a:t>
            </a:r>
            <a:r>
              <a:rPr lang="en-US" sz="2400" b="1" dirty="0" smtClean="0"/>
              <a:t> </a:t>
            </a:r>
            <a:r>
              <a:rPr lang="en-US" sz="2400" dirty="0" smtClean="0"/>
              <a:t>ASSOCIATE </a:t>
            </a:r>
            <a:r>
              <a:rPr lang="en-US" sz="2400" dirty="0" smtClean="0"/>
              <a:t>PROFESSOR </a:t>
            </a:r>
            <a:r>
              <a:rPr lang="en-US" sz="2400" dirty="0" smtClean="0"/>
              <a:t>: DR.K.MURALIDHARAN MD</a:t>
            </a:r>
          </a:p>
          <a:p>
            <a:pPr>
              <a:buNone/>
            </a:pPr>
            <a:r>
              <a:rPr lang="en-US" sz="2400" dirty="0" smtClean="0"/>
              <a:t> </a:t>
            </a:r>
            <a:r>
              <a:rPr lang="en-US" sz="2400" dirty="0" smtClean="0"/>
              <a:t> </a:t>
            </a:r>
            <a:r>
              <a:rPr lang="en-US" sz="2400" dirty="0" smtClean="0"/>
              <a:t>ASSISTANT </a:t>
            </a:r>
            <a:r>
              <a:rPr lang="en-US" sz="2400" dirty="0" smtClean="0"/>
              <a:t>PROFESSOR : </a:t>
            </a:r>
            <a:r>
              <a:rPr lang="en-US" sz="2400" dirty="0" smtClean="0"/>
              <a:t>DR.V.MANIKANDAN MD</a:t>
            </a:r>
          </a:p>
          <a:p>
            <a:pPr>
              <a:buNone/>
            </a:pPr>
            <a:r>
              <a:rPr lang="en-US" sz="2400" dirty="0" smtClean="0"/>
              <a:t>                                      </a:t>
            </a:r>
            <a:r>
              <a:rPr lang="en-US" sz="2400" dirty="0" smtClean="0"/>
              <a:t>      DR.SARAVANA </a:t>
            </a:r>
            <a:r>
              <a:rPr lang="en-US" sz="2400" dirty="0" smtClean="0"/>
              <a:t>MADHAV MD</a:t>
            </a:r>
          </a:p>
          <a:p>
            <a:pPr>
              <a:buNone/>
            </a:pPr>
            <a:r>
              <a:rPr lang="en-US" sz="2400" dirty="0" smtClean="0"/>
              <a:t>                                     </a:t>
            </a:r>
            <a:r>
              <a:rPr lang="en-US" sz="2400" dirty="0" smtClean="0"/>
              <a:t>       </a:t>
            </a:r>
            <a:r>
              <a:rPr lang="en-US" sz="2400" dirty="0" smtClean="0"/>
              <a:t>DR.ILAMARAN MD DM</a:t>
            </a:r>
          </a:p>
          <a:p>
            <a:pPr>
              <a:buNone/>
            </a:pPr>
            <a:r>
              <a:rPr lang="en-US" sz="2400" dirty="0" smtClean="0"/>
              <a:t>           </a:t>
            </a:r>
            <a:r>
              <a:rPr lang="en-US" sz="2400" dirty="0" smtClean="0"/>
              <a:t>          </a:t>
            </a:r>
            <a:r>
              <a:rPr lang="en-US" sz="2400" dirty="0" smtClean="0"/>
              <a:t>PRESENTOR : DR.BRINDHA </a:t>
            </a:r>
            <a:r>
              <a:rPr lang="en-US" sz="2400" dirty="0" smtClean="0"/>
              <a:t>P</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In patients </a:t>
            </a:r>
            <a:r>
              <a:rPr lang="en-US" sz="2800" dirty="0" err="1" smtClean="0">
                <a:latin typeface="Times New Roman" pitchFamily="18" charset="0"/>
                <a:cs typeface="Times New Roman" pitchFamily="18" charset="0"/>
              </a:rPr>
              <a:t>randomised</a:t>
            </a:r>
            <a:r>
              <a:rPr lang="en-US" sz="2800" dirty="0" smtClean="0">
                <a:latin typeface="Times New Roman" pitchFamily="18" charset="0"/>
                <a:cs typeface="Times New Roman" pitchFamily="18" charset="0"/>
              </a:rPr>
              <a:t> to no beta blockade group, if they were  already on treatment with beta blocker, were tapered off over 2-4 weeks.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Total no. of enrollees: 5,020</a:t>
            </a:r>
          </a:p>
          <a:p>
            <a:r>
              <a:rPr lang="en-US" sz="2800" dirty="0" smtClean="0">
                <a:latin typeface="Times New Roman" pitchFamily="18" charset="0"/>
                <a:cs typeface="Times New Roman" pitchFamily="18" charset="0"/>
              </a:rPr>
              <a:t>Median duration of follow up: 3.5 years</a:t>
            </a:r>
          </a:p>
          <a:p>
            <a:r>
              <a:rPr lang="en-US" sz="2800" dirty="0" smtClean="0">
                <a:latin typeface="Times New Roman" pitchFamily="18" charset="0"/>
                <a:cs typeface="Times New Roman" pitchFamily="18" charset="0"/>
              </a:rPr>
              <a:t>Median patient age: 65 years</a:t>
            </a:r>
          </a:p>
          <a:p>
            <a:r>
              <a:rPr lang="en-US" sz="2800" dirty="0" smtClean="0">
                <a:latin typeface="Times New Roman" pitchFamily="18" charset="0"/>
                <a:cs typeface="Times New Roman" pitchFamily="18" charset="0"/>
              </a:rPr>
              <a:t>Percentage female: 23%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PRIMARY END POINT</a:t>
            </a:r>
            <a:endParaRPr lang="en-US" sz="3600" dirty="0">
              <a:solidFill>
                <a:srgbClr val="C00000"/>
              </a:solidFill>
            </a:endParaRPr>
          </a:p>
        </p:txBody>
      </p:sp>
      <p:sp>
        <p:nvSpPr>
          <p:cNvPr id="3" name="Content Placeholder 2"/>
          <p:cNvSpPr>
            <a:spLocks noGrp="1"/>
          </p:cNvSpPr>
          <p:nvPr>
            <p:ph idx="1"/>
          </p:nvPr>
        </p:nvSpPr>
        <p:spPr>
          <a:xfrm>
            <a:off x="1435608" y="2214554"/>
            <a:ext cx="7498080" cy="4033846"/>
          </a:xfrm>
        </p:spPr>
        <p:txBody>
          <a:bodyPr/>
          <a:lstStyle/>
          <a:p>
            <a:pPr algn="just">
              <a:buFont typeface="Wingdings" pitchFamily="2" charset="2"/>
              <a:buChar char="Ø"/>
            </a:pPr>
            <a:r>
              <a:rPr lang="en-US" dirty="0" smtClean="0">
                <a:latin typeface="Times New Roman" pitchFamily="18" charset="0"/>
                <a:cs typeface="Times New Roman" pitchFamily="18" charset="0"/>
              </a:rPr>
              <a:t>Composite of death from any cause or New MI.</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SECONDARY END POINT</a:t>
            </a:r>
            <a:endParaRPr lang="en-US" sz="3600" dirty="0">
              <a:solidFill>
                <a:srgbClr val="C00000"/>
              </a:solidFill>
            </a:endParaRPr>
          </a:p>
        </p:txBody>
      </p:sp>
      <p:sp>
        <p:nvSpPr>
          <p:cNvPr id="3" name="Content Placeholder 2"/>
          <p:cNvSpPr>
            <a:spLocks noGrp="1"/>
          </p:cNvSpPr>
          <p:nvPr>
            <p:ph idx="1"/>
          </p:nvPr>
        </p:nvSpPr>
        <p:spPr>
          <a:xfrm>
            <a:off x="1435608" y="1928802"/>
            <a:ext cx="7498080" cy="4319598"/>
          </a:xfrm>
        </p:spPr>
        <p:txBody>
          <a:bodyPr/>
          <a:lstStyle/>
          <a:p>
            <a:pPr>
              <a:buFont typeface="Wingdings" pitchFamily="2" charset="2"/>
              <a:buChar char="Ø"/>
            </a:pPr>
            <a:r>
              <a:rPr lang="en-US" dirty="0" smtClean="0"/>
              <a:t>Death from any cause</a:t>
            </a:r>
          </a:p>
          <a:p>
            <a:pPr>
              <a:buFont typeface="Wingdings" pitchFamily="2" charset="2"/>
              <a:buChar char="Ø"/>
            </a:pPr>
            <a:r>
              <a:rPr lang="en-US" dirty="0" smtClean="0"/>
              <a:t>Death from cardiovascular cause, MI</a:t>
            </a:r>
          </a:p>
          <a:p>
            <a:pPr>
              <a:buFont typeface="Wingdings" pitchFamily="2" charset="2"/>
              <a:buChar char="Ø"/>
            </a:pPr>
            <a:r>
              <a:rPr lang="en-US" dirty="0" smtClean="0"/>
              <a:t>Hospitalization for </a:t>
            </a:r>
            <a:r>
              <a:rPr lang="en-US" dirty="0" err="1" smtClean="0"/>
              <a:t>Atrial</a:t>
            </a:r>
            <a:r>
              <a:rPr lang="en-US" dirty="0" smtClean="0"/>
              <a:t> Fibrillation ( as a primary diagnosis)</a:t>
            </a:r>
          </a:p>
          <a:p>
            <a:pPr>
              <a:buFont typeface="Wingdings" pitchFamily="2" charset="2"/>
              <a:buChar char="Ø"/>
            </a:pPr>
            <a:r>
              <a:rPr lang="en-US" dirty="0" smtClean="0"/>
              <a:t>Hospitalization for Heart Failure ( as a primary diagnosis)</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SAFETY END POINT</a:t>
            </a:r>
            <a:endParaRPr lang="en-US" sz="3600" dirty="0">
              <a:solidFill>
                <a:srgbClr val="C00000"/>
              </a:solidFill>
            </a:endParaRPr>
          </a:p>
        </p:txBody>
      </p:sp>
      <p:sp>
        <p:nvSpPr>
          <p:cNvPr id="3" name="Content Placeholder 2"/>
          <p:cNvSpPr>
            <a:spLocks noGrp="1"/>
          </p:cNvSpPr>
          <p:nvPr>
            <p:ph idx="1"/>
          </p:nvPr>
        </p:nvSpPr>
        <p:spPr>
          <a:xfrm>
            <a:off x="1435608" y="2071678"/>
            <a:ext cx="7498080" cy="4176722"/>
          </a:xfrm>
        </p:spPr>
        <p:txBody>
          <a:bodyPr>
            <a:normAutofit/>
          </a:bodyPr>
          <a:lstStyle/>
          <a:p>
            <a:pPr>
              <a:buFont typeface="Wingdings" pitchFamily="2" charset="2"/>
              <a:buChar char="Ø"/>
            </a:pPr>
            <a:r>
              <a:rPr lang="en-US" sz="2800" dirty="0" smtClean="0">
                <a:latin typeface="Times New Roman" pitchFamily="18" charset="0"/>
                <a:cs typeface="Times New Roman" pitchFamily="18" charset="0"/>
              </a:rPr>
              <a:t>Hospitalization for </a:t>
            </a:r>
            <a:r>
              <a:rPr lang="en-US" sz="2800" dirty="0" err="1" smtClean="0">
                <a:latin typeface="Times New Roman" pitchFamily="18" charset="0"/>
                <a:cs typeface="Times New Roman" pitchFamily="18" charset="0"/>
              </a:rPr>
              <a:t>bradycardia</a:t>
            </a:r>
            <a:r>
              <a:rPr lang="en-US" sz="2800" dirty="0" smtClean="0">
                <a:latin typeface="Times New Roman" pitchFamily="18" charset="0"/>
                <a:cs typeface="Times New Roman" pitchFamily="18" charset="0"/>
              </a:rPr>
              <a:t>, second or third degree Heart block, hypotension, syncope</a:t>
            </a:r>
          </a:p>
          <a:p>
            <a:pPr>
              <a:buFont typeface="Wingdings" pitchFamily="2" charset="2"/>
              <a:buChar char="Ø"/>
            </a:pPr>
            <a:r>
              <a:rPr lang="en-US" sz="2800" dirty="0" smtClean="0">
                <a:latin typeface="Times New Roman" pitchFamily="18" charset="0"/>
                <a:cs typeface="Times New Roman" pitchFamily="18" charset="0"/>
              </a:rPr>
              <a:t>Implantation of pacemaker</a:t>
            </a:r>
          </a:p>
          <a:p>
            <a:pPr>
              <a:buFont typeface="Wingdings" pitchFamily="2" charset="2"/>
              <a:buChar char="Ø"/>
            </a:pPr>
            <a:r>
              <a:rPr lang="en-US" sz="2800" dirty="0" smtClean="0">
                <a:latin typeface="Times New Roman" pitchFamily="18" charset="0"/>
                <a:cs typeface="Times New Roman" pitchFamily="18" charset="0"/>
              </a:rPr>
              <a:t>Hospitalization for Asthma or COPD (as a primary diagnosis)</a:t>
            </a:r>
          </a:p>
          <a:p>
            <a:pPr>
              <a:buFont typeface="Wingdings" pitchFamily="2" charset="2"/>
              <a:buChar char="Ø"/>
            </a:pPr>
            <a:r>
              <a:rPr lang="en-US" sz="2800" dirty="0" smtClean="0">
                <a:latin typeface="Times New Roman" pitchFamily="18" charset="0"/>
                <a:cs typeface="Times New Roman" pitchFamily="18" charset="0"/>
              </a:rPr>
              <a:t>Hospitalization for stroke</a:t>
            </a:r>
          </a:p>
          <a:p>
            <a:pPr>
              <a:buFont typeface="Wingdings" pitchFamily="2" charset="2"/>
              <a:buChar char="Ø"/>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5602" y="274638"/>
            <a:ext cx="71438" cy="1143000"/>
          </a:xfrm>
        </p:spPr>
        <p:txBody>
          <a:bodyPr/>
          <a:lstStyle/>
          <a:p>
            <a:endParaRPr lang="en-US" dirty="0"/>
          </a:p>
        </p:txBody>
      </p:sp>
      <p:pic>
        <p:nvPicPr>
          <p:cNvPr id="4" name="Content Placeholder 3" descr="Screenshot_2024-04-14-01-22-27-223-edit_com.xodo.pdf.reader.jpg"/>
          <p:cNvPicPr>
            <a:picLocks noGrp="1" noChangeAspect="1"/>
          </p:cNvPicPr>
          <p:nvPr>
            <p:ph idx="1"/>
          </p:nvPr>
        </p:nvPicPr>
        <p:blipFill>
          <a:blip r:embed="rId2"/>
          <a:stretch>
            <a:fillRect/>
          </a:stretch>
        </p:blipFill>
        <p:spPr>
          <a:xfrm>
            <a:off x="1000100" y="428604"/>
            <a:ext cx="7927978" cy="6143668"/>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RESULTS</a:t>
            </a:r>
            <a:endParaRPr lang="en-US" sz="3600" dirty="0">
              <a:solidFill>
                <a:srgbClr val="C00000"/>
              </a:solidFill>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2800" dirty="0" smtClean="0">
                <a:latin typeface="Times New Roman" pitchFamily="18" charset="0"/>
                <a:cs typeface="Times New Roman" pitchFamily="18" charset="0"/>
              </a:rPr>
              <a:t>From </a:t>
            </a:r>
            <a:r>
              <a:rPr lang="en-US" sz="2800" dirty="0" smtClean="0">
                <a:latin typeface="Times New Roman" pitchFamily="18" charset="0"/>
                <a:cs typeface="Times New Roman" pitchFamily="18" charset="0"/>
              </a:rPr>
              <a:t>S</a:t>
            </a:r>
            <a:r>
              <a:rPr lang="en-US" sz="2800" dirty="0" smtClean="0">
                <a:latin typeface="Times New Roman" pitchFamily="18" charset="0"/>
                <a:cs typeface="Times New Roman" pitchFamily="18" charset="0"/>
              </a:rPr>
              <a:t>eptember 2017 through May 2023, a total of 5020 patients were enrolled.</a:t>
            </a:r>
          </a:p>
          <a:p>
            <a:pPr>
              <a:buFont typeface="Wingdings" pitchFamily="2" charset="2"/>
              <a:buChar char="Ø"/>
            </a:pPr>
            <a:r>
              <a:rPr lang="en-US" sz="2800" dirty="0" smtClean="0">
                <a:latin typeface="Times New Roman" pitchFamily="18" charset="0"/>
                <a:cs typeface="Times New Roman" pitchFamily="18" charset="0"/>
              </a:rPr>
              <a:t>The median follow up was 3.5 yrs</a:t>
            </a:r>
          </a:p>
          <a:p>
            <a:pPr>
              <a:buFont typeface="Wingdings" pitchFamily="2" charset="2"/>
              <a:buChar char="Ø"/>
            </a:pPr>
            <a:r>
              <a:rPr lang="en-US" sz="2800" dirty="0" smtClean="0">
                <a:latin typeface="Times New Roman" pitchFamily="18" charset="0"/>
                <a:cs typeface="Times New Roman" pitchFamily="18" charset="0"/>
              </a:rPr>
              <a:t>A primary event occurred in 199 of 2508 patients in the beta blocker group and in 208 of 2512 patients in the no beta blocker group.</a:t>
            </a:r>
          </a:p>
          <a:p>
            <a:pPr>
              <a:buFont typeface="Wingdings" pitchFamily="2" charset="2"/>
              <a:buChar char="Ø"/>
            </a:pPr>
            <a:r>
              <a:rPr lang="en-US" sz="2800" dirty="0" smtClean="0">
                <a:latin typeface="Times New Roman" pitchFamily="18" charset="0"/>
                <a:cs typeface="Times New Roman" pitchFamily="18" charset="0"/>
              </a:rPr>
              <a:t>Beta blocker treatment did not led to a lower cumulative </a:t>
            </a:r>
            <a:r>
              <a:rPr lang="en-US" sz="2800" dirty="0" err="1" smtClean="0">
                <a:latin typeface="Times New Roman" pitchFamily="18" charset="0"/>
                <a:cs typeface="Times New Roman" pitchFamily="18" charset="0"/>
              </a:rPr>
              <a:t>incidene</a:t>
            </a:r>
            <a:r>
              <a:rPr lang="en-US" sz="2800" dirty="0" smtClean="0">
                <a:latin typeface="Times New Roman" pitchFamily="18" charset="0"/>
                <a:cs typeface="Times New Roman" pitchFamily="18" charset="0"/>
              </a:rPr>
              <a:t> of </a:t>
            </a:r>
            <a:r>
              <a:rPr lang="en-US" sz="2800" dirty="0" err="1" smtClean="0">
                <a:latin typeface="Times New Roman" pitchFamily="18" charset="0"/>
                <a:cs typeface="Times New Roman" pitchFamily="18" charset="0"/>
              </a:rPr>
              <a:t>seecondary</a:t>
            </a:r>
            <a:r>
              <a:rPr lang="en-US" sz="2800" dirty="0" smtClean="0">
                <a:latin typeface="Times New Roman" pitchFamily="18" charset="0"/>
                <a:cs typeface="Times New Roman" pitchFamily="18" charset="0"/>
              </a:rPr>
              <a:t> end points.</a:t>
            </a:r>
          </a:p>
          <a:p>
            <a:pPr>
              <a:buFont typeface="Wingdings" pitchFamily="2" charset="2"/>
              <a:buChar char="Ø"/>
            </a:pPr>
            <a:r>
              <a:rPr lang="en-US" sz="2800" dirty="0" smtClean="0">
                <a:latin typeface="Times New Roman" pitchFamily="18" charset="0"/>
                <a:cs typeface="Times New Roman" pitchFamily="18" charset="0"/>
              </a:rPr>
              <a:t>The incidence of safety end points also appeared to be similar in the two trial groups.</a:t>
            </a:r>
          </a:p>
          <a:p>
            <a:pPr>
              <a:buFont typeface="Wingdings" pitchFamily="2" charset="2"/>
              <a:buChar char="Ø"/>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CONCLUSION</a:t>
            </a:r>
            <a:endParaRPr lang="en-US" sz="3600" dirty="0">
              <a:solidFill>
                <a:srgbClr val="C00000"/>
              </a:solidFill>
            </a:endParaRPr>
          </a:p>
        </p:txBody>
      </p:sp>
      <p:sp>
        <p:nvSpPr>
          <p:cNvPr id="3" name="Content Placeholder 2"/>
          <p:cNvSpPr>
            <a:spLocks noGrp="1"/>
          </p:cNvSpPr>
          <p:nvPr>
            <p:ph idx="1"/>
          </p:nvPr>
        </p:nvSpPr>
        <p:spPr>
          <a:xfrm>
            <a:off x="1435608" y="2143116"/>
            <a:ext cx="7498080" cy="4105284"/>
          </a:xfrm>
        </p:spPr>
        <p:txBody>
          <a:bodyPr>
            <a:normAutofit/>
          </a:bodyPr>
          <a:lstStyle/>
          <a:p>
            <a:pPr>
              <a:buNone/>
            </a:pPr>
            <a:r>
              <a:rPr lang="en-US" sz="2800" dirty="0" smtClean="0">
                <a:latin typeface="Times New Roman" pitchFamily="18" charset="0"/>
                <a:cs typeface="Times New Roman" pitchFamily="18" charset="0"/>
              </a:rPr>
              <a:t>        Among patients with Acute MI who underwent CAG and preserved LVEF &gt;50%, long term beta blocker treatment did not lead to a lower risk of the composite primary end point of death from any cause or new MI than no beta blocker use…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2726" y="267494"/>
            <a:ext cx="142876" cy="1399032"/>
          </a:xfrm>
        </p:spPr>
        <p:txBody>
          <a:bodyPr/>
          <a:lstStyle/>
          <a:p>
            <a:endParaRPr lang="en-US" dirty="0"/>
          </a:p>
        </p:txBody>
      </p:sp>
      <p:sp>
        <p:nvSpPr>
          <p:cNvPr id="3" name="Content Placeholder 2"/>
          <p:cNvSpPr>
            <a:spLocks noGrp="1"/>
          </p:cNvSpPr>
          <p:nvPr>
            <p:ph idx="1"/>
          </p:nvPr>
        </p:nvSpPr>
        <p:spPr>
          <a:xfrm>
            <a:off x="457200" y="1214422"/>
            <a:ext cx="8229600" cy="5240386"/>
          </a:xfrm>
        </p:spPr>
        <p:txBody>
          <a:bodyPr/>
          <a:lstStyle/>
          <a:p>
            <a:pPr>
              <a:buNone/>
            </a:pPr>
            <a:r>
              <a:rPr lang="en-US" dirty="0" smtClean="0"/>
              <a:t>  </a:t>
            </a:r>
          </a:p>
          <a:p>
            <a:pPr>
              <a:buNone/>
            </a:pPr>
            <a:endParaRPr lang="en-US" dirty="0" smtClean="0"/>
          </a:p>
          <a:p>
            <a:pPr>
              <a:buNone/>
            </a:pPr>
            <a:r>
              <a:rPr lang="en-US" sz="5400" b="1" dirty="0" smtClean="0">
                <a:solidFill>
                  <a:srgbClr val="002060"/>
                </a:solidFill>
              </a:rPr>
              <a:t> </a:t>
            </a:r>
            <a:r>
              <a:rPr lang="en-US" sz="5400" b="1" dirty="0" smtClean="0">
                <a:solidFill>
                  <a:srgbClr val="002060"/>
                </a:solidFill>
              </a:rPr>
              <a:t>         THANK YOU</a:t>
            </a:r>
            <a:endParaRPr lang="en-US" sz="54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857232"/>
            <a:ext cx="7786710" cy="4367224"/>
          </a:xfrm>
        </p:spPr>
        <p:txBody>
          <a:bodyPr>
            <a:normAutofit/>
          </a:bodyPr>
          <a:lstStyle/>
          <a:p>
            <a:r>
              <a:rPr lang="en-US" b="1" dirty="0" smtClean="0">
                <a:solidFill>
                  <a:srgbClr val="002060"/>
                </a:solidFill>
              </a:rPr>
              <a:t>DESIGN AND RATIONALE OF RANDOMISED EVALUATION OF DECREASED USAGE OF BETA BLOCKERS AFTER ACUTE MYOCARDIAL INFARCTION </a:t>
            </a:r>
            <a:endParaRPr lang="en-US" b="1" dirty="0">
              <a:solidFill>
                <a:srgbClr val="002060"/>
              </a:solidFill>
            </a:endParaRPr>
          </a:p>
        </p:txBody>
      </p:sp>
      <p:sp>
        <p:nvSpPr>
          <p:cNvPr id="3" name="Subtitle 2"/>
          <p:cNvSpPr>
            <a:spLocks noGrp="1"/>
          </p:cNvSpPr>
          <p:nvPr>
            <p:ph type="subTitle" idx="1"/>
          </p:nvPr>
        </p:nvSpPr>
        <p:spPr>
          <a:xfrm flipV="1">
            <a:off x="-1071602" y="4002880"/>
            <a:ext cx="357190" cy="854880"/>
          </a:xfrm>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BACK GROUND</a:t>
            </a:r>
            <a:endParaRPr lang="en-US" sz="3600" dirty="0">
              <a:solidFill>
                <a:srgbClr val="C00000"/>
              </a:solidFill>
            </a:endParaRPr>
          </a:p>
        </p:txBody>
      </p:sp>
      <p:sp>
        <p:nvSpPr>
          <p:cNvPr id="3" name="Content Placeholder 2"/>
          <p:cNvSpPr>
            <a:spLocks noGrp="1"/>
          </p:cNvSpPr>
          <p:nvPr>
            <p:ph idx="1"/>
          </p:nvPr>
        </p:nvSpPr>
        <p:spPr>
          <a:xfrm>
            <a:off x="1214414" y="1447800"/>
            <a:ext cx="7719274" cy="4800600"/>
          </a:xfrm>
        </p:spPr>
        <p:txBody>
          <a:bodyPr>
            <a:normAutofit/>
          </a:bodyPr>
          <a:lstStyle/>
          <a:p>
            <a:pPr>
              <a:buNone/>
            </a:pPr>
            <a:r>
              <a:rPr lang="en-US" dirty="0" smtClean="0">
                <a:latin typeface="Times New Roman" pitchFamily="18" charset="0"/>
                <a:cs typeface="Times New Roman" pitchFamily="18" charset="0"/>
              </a:rPr>
              <a:t>         Most trials have shown a benefit of Beta blocker treatment after Myocardial Infarction included patients with large Myocardial Infarctions and were conducted in an era before modern Biomarkers based diagnosis of MI and treatment with PCI, anti thrombotic agents, high intensity </a:t>
            </a:r>
            <a:r>
              <a:rPr lang="en-US" dirty="0" err="1" smtClean="0">
                <a:latin typeface="Times New Roman" pitchFamily="18" charset="0"/>
                <a:cs typeface="Times New Roman" pitchFamily="18" charset="0"/>
              </a:rPr>
              <a:t>statins</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renin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angiotensin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aldosterone</a:t>
            </a:r>
            <a:r>
              <a:rPr lang="en-US" dirty="0" smtClean="0">
                <a:latin typeface="Times New Roman" pitchFamily="18" charset="0"/>
                <a:cs typeface="Times New Roman" pitchFamily="18" charset="0"/>
              </a:rPr>
              <a:t> system antagonists.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AIM</a:t>
            </a:r>
            <a:endParaRPr lang="en-US" sz="3600" dirty="0">
              <a:solidFill>
                <a:srgbClr val="C00000"/>
              </a:solidFill>
            </a:endParaRPr>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a:t>
            </a:r>
            <a:r>
              <a:rPr lang="en-US" dirty="0" smtClean="0"/>
              <a:t>     </a:t>
            </a:r>
            <a:r>
              <a:rPr lang="en-US" dirty="0" smtClean="0">
                <a:latin typeface="Times New Roman" pitchFamily="18" charset="0"/>
                <a:cs typeface="Times New Roman" pitchFamily="18" charset="0"/>
              </a:rPr>
              <a:t>The goal of the trial was to evaluate the potential benefit of beta blockade following Acute Myocardial Infarction in patients with preserved LVEF in the modern era of Coronary </a:t>
            </a:r>
            <a:r>
              <a:rPr lang="en-US" dirty="0" err="1" smtClean="0">
                <a:latin typeface="Times New Roman" pitchFamily="18" charset="0"/>
                <a:cs typeface="Times New Roman" pitchFamily="18" charset="0"/>
              </a:rPr>
              <a:t>Revascularisation</a:t>
            </a:r>
            <a:r>
              <a:rPr lang="en-US" dirty="0" smtClean="0">
                <a:latin typeface="Times New Roman" pitchFamily="18" charset="0"/>
                <a:cs typeface="Times New Roman" pitchFamily="18" charset="0"/>
              </a:rPr>
              <a:t> and Medical therapy.</a:t>
            </a:r>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STUDY DESCRIPTION</a:t>
            </a:r>
            <a:endParaRPr lang="en-US" sz="3600" dirty="0">
              <a:solidFill>
                <a:srgbClr val="C00000"/>
              </a:solidFill>
            </a:endParaRPr>
          </a:p>
        </p:txBody>
      </p:sp>
      <p:sp>
        <p:nvSpPr>
          <p:cNvPr id="3" name="Content Placeholder 2"/>
          <p:cNvSpPr>
            <a:spLocks noGrp="1"/>
          </p:cNvSpPr>
          <p:nvPr>
            <p:ph idx="1"/>
          </p:nvPr>
        </p:nvSpPr>
        <p:spPr>
          <a:xfrm>
            <a:off x="1435608" y="2143116"/>
            <a:ext cx="7498080" cy="4105284"/>
          </a:xfrm>
        </p:spPr>
        <p:txBody>
          <a:bodyPr>
            <a:normAutofit/>
          </a:bodyPr>
          <a:lstStyle/>
          <a:p>
            <a:pPr>
              <a:buFont typeface="Wingdings" pitchFamily="2" charset="2"/>
              <a:buChar char="Ø"/>
            </a:pPr>
            <a:r>
              <a:rPr lang="en-US" sz="2800" dirty="0" smtClean="0">
                <a:latin typeface="Times New Roman" pitchFamily="18" charset="0"/>
                <a:cs typeface="Times New Roman" pitchFamily="18" charset="0"/>
              </a:rPr>
              <a:t>Registry based, Prospective</a:t>
            </a:r>
          </a:p>
          <a:p>
            <a:pPr>
              <a:buFont typeface="Wingdings" pitchFamily="2" charset="2"/>
              <a:buChar char="Ø"/>
            </a:pPr>
            <a:r>
              <a:rPr lang="en-US" sz="2800" dirty="0" smtClean="0">
                <a:latin typeface="Times New Roman" pitchFamily="18" charset="0"/>
                <a:cs typeface="Times New Roman" pitchFamily="18" charset="0"/>
              </a:rPr>
              <a:t>International, </a:t>
            </a:r>
            <a:r>
              <a:rPr lang="en-US" sz="2800" dirty="0" err="1" smtClean="0">
                <a:latin typeface="Times New Roman" pitchFamily="18" charset="0"/>
                <a:cs typeface="Times New Roman" pitchFamily="18" charset="0"/>
              </a:rPr>
              <a:t>Multicentric</a:t>
            </a:r>
            <a:endParaRPr lang="en-US" sz="2800" dirty="0" smtClean="0">
              <a:latin typeface="Times New Roman" pitchFamily="18" charset="0"/>
              <a:cs typeface="Times New Roman" pitchFamily="18" charset="0"/>
            </a:endParaRPr>
          </a:p>
          <a:p>
            <a:pPr>
              <a:buFont typeface="Wingdings" pitchFamily="2" charset="2"/>
              <a:buChar char="Ø"/>
            </a:pPr>
            <a:r>
              <a:rPr lang="en-US" sz="2800" dirty="0" err="1" smtClean="0">
                <a:latin typeface="Times New Roman" pitchFamily="18" charset="0"/>
                <a:cs typeface="Times New Roman" pitchFamily="18" charset="0"/>
              </a:rPr>
              <a:t>Randomised</a:t>
            </a:r>
            <a:endParaRPr lang="en-US" sz="2800" dirty="0" smtClean="0">
              <a:latin typeface="Times New Roman" pitchFamily="18" charset="0"/>
              <a:cs typeface="Times New Roman" pitchFamily="18" charset="0"/>
            </a:endParaRPr>
          </a:p>
          <a:p>
            <a:pPr>
              <a:buFont typeface="Wingdings" pitchFamily="2" charset="2"/>
              <a:buChar char="Ø"/>
            </a:pPr>
            <a:r>
              <a:rPr lang="en-US" sz="2800" dirty="0" smtClean="0">
                <a:latin typeface="Times New Roman" pitchFamily="18" charset="0"/>
                <a:cs typeface="Times New Roman" pitchFamily="18" charset="0"/>
              </a:rPr>
              <a:t>Open </a:t>
            </a:r>
            <a:r>
              <a:rPr lang="en-US" sz="2800" dirty="0" err="1" smtClean="0">
                <a:latin typeface="Times New Roman" pitchFamily="18" charset="0"/>
                <a:cs typeface="Times New Roman" pitchFamily="18" charset="0"/>
              </a:rPr>
              <a:t>labelled</a:t>
            </a:r>
            <a:r>
              <a:rPr lang="en-US" sz="2800" dirty="0" smtClean="0">
                <a:latin typeface="Times New Roman" pitchFamily="18" charset="0"/>
                <a:cs typeface="Times New Roman" pitchFamily="18" charset="0"/>
              </a:rPr>
              <a:t> trial</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INCLUSION CRITERIA</a:t>
            </a:r>
            <a:endParaRPr lang="en-US"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US" sz="2800" dirty="0" smtClean="0">
                <a:latin typeface="Times New Roman" pitchFamily="18" charset="0"/>
                <a:cs typeface="Times New Roman" pitchFamily="18" charset="0"/>
              </a:rPr>
              <a:t>1.Age more than 18 yrs</a:t>
            </a:r>
          </a:p>
          <a:p>
            <a:pPr>
              <a:buNone/>
            </a:pPr>
            <a:r>
              <a:rPr lang="en-US" sz="2800" dirty="0" smtClean="0">
                <a:latin typeface="Times New Roman" pitchFamily="18" charset="0"/>
                <a:cs typeface="Times New Roman" pitchFamily="18" charset="0"/>
              </a:rPr>
              <a:t>2.Day 1-7 after MI</a:t>
            </a:r>
          </a:p>
          <a:p>
            <a:pPr>
              <a:buNone/>
            </a:pPr>
            <a:r>
              <a:rPr lang="en-US" sz="2800" dirty="0" smtClean="0">
                <a:latin typeface="Times New Roman" pitchFamily="18" charset="0"/>
                <a:cs typeface="Times New Roman" pitchFamily="18" charset="0"/>
              </a:rPr>
              <a:t>3. Coronary Angiography performed during hospitalization</a:t>
            </a:r>
          </a:p>
          <a:p>
            <a:pPr>
              <a:buNone/>
            </a:pPr>
            <a:r>
              <a:rPr lang="en-US" sz="2800" dirty="0" smtClean="0">
                <a:latin typeface="Times New Roman" pitchFamily="18" charset="0"/>
                <a:cs typeface="Times New Roman" pitchFamily="18" charset="0"/>
              </a:rPr>
              <a:t>4.Obstructive coronary artery disease documented by CAG </a:t>
            </a:r>
            <a:r>
              <a:rPr lang="en-US" sz="2800" dirty="0" err="1" smtClean="0">
                <a:latin typeface="Times New Roman" pitchFamily="18" charset="0"/>
                <a:cs typeface="Times New Roman" pitchFamily="18" charset="0"/>
              </a:rPr>
              <a:t>i.e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stenosis</a:t>
            </a:r>
            <a:r>
              <a:rPr lang="en-US" sz="2800" dirty="0" smtClean="0">
                <a:latin typeface="Times New Roman" pitchFamily="18" charset="0"/>
                <a:cs typeface="Times New Roman" pitchFamily="18" charset="0"/>
              </a:rPr>
              <a:t> &gt;50%, FFR&lt;0.80, </a:t>
            </a:r>
            <a:r>
              <a:rPr lang="en-US" sz="2800" dirty="0" err="1" smtClean="0">
                <a:latin typeface="Times New Roman" pitchFamily="18" charset="0"/>
                <a:cs typeface="Times New Roman" pitchFamily="18" charset="0"/>
              </a:rPr>
              <a:t>Ifr</a:t>
            </a:r>
            <a:r>
              <a:rPr lang="en-US" sz="2800" dirty="0" smtClean="0">
                <a:latin typeface="Times New Roman" pitchFamily="18" charset="0"/>
                <a:cs typeface="Times New Roman" pitchFamily="18" charset="0"/>
              </a:rPr>
              <a:t>&lt; 0.89 in any segment at any time point before </a:t>
            </a:r>
            <a:r>
              <a:rPr lang="en-US" sz="2800" dirty="0" err="1" smtClean="0">
                <a:latin typeface="Times New Roman" pitchFamily="18" charset="0"/>
                <a:cs typeface="Times New Roman" pitchFamily="18" charset="0"/>
              </a:rPr>
              <a:t>randomisation</a:t>
            </a:r>
            <a:r>
              <a:rPr lang="en-US" sz="2800" dirty="0" smtClean="0">
                <a:latin typeface="Times New Roman" pitchFamily="18" charset="0"/>
                <a:cs typeface="Times New Roman" pitchFamily="18" charset="0"/>
              </a:rPr>
              <a:t>.</a:t>
            </a:r>
          </a:p>
          <a:p>
            <a:pPr>
              <a:buNone/>
            </a:pPr>
            <a:r>
              <a:rPr lang="en-US" sz="2800" dirty="0" smtClean="0">
                <a:latin typeface="Times New Roman" pitchFamily="18" charset="0"/>
                <a:cs typeface="Times New Roman" pitchFamily="18" charset="0"/>
              </a:rPr>
              <a:t>5. ECHO performed after MI showing a normal ejection fraction as defined as EF&gt;50%</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rPr>
              <a:t>EXCLUSION CRITERIA</a:t>
            </a:r>
            <a:endParaRPr lang="en-US" sz="3600" dirty="0">
              <a:solidFill>
                <a:srgbClr val="C00000"/>
              </a:solidFill>
            </a:endParaRPr>
          </a:p>
        </p:txBody>
      </p:sp>
      <p:sp>
        <p:nvSpPr>
          <p:cNvPr id="3" name="Content Placeholder 2"/>
          <p:cNvSpPr>
            <a:spLocks noGrp="1"/>
          </p:cNvSpPr>
          <p:nvPr>
            <p:ph idx="1"/>
          </p:nvPr>
        </p:nvSpPr>
        <p:spPr>
          <a:xfrm>
            <a:off x="1435608" y="1785926"/>
            <a:ext cx="7498080" cy="4462474"/>
          </a:xfrm>
        </p:spPr>
        <p:txBody>
          <a:bodyPr>
            <a:normAutofit/>
          </a:bodyPr>
          <a:lstStyle/>
          <a:p>
            <a:pPr marL="596646" indent="-514350" algn="just">
              <a:buNone/>
            </a:pPr>
            <a:r>
              <a:rPr lang="en-US" sz="2800" dirty="0" smtClean="0">
                <a:latin typeface="Times New Roman" pitchFamily="18" charset="0"/>
                <a:cs typeface="Times New Roman" pitchFamily="18" charset="0"/>
              </a:rPr>
              <a:t>1. Any condition that may influence the patient’s ability to comply with study protocol.</a:t>
            </a:r>
          </a:p>
          <a:p>
            <a:pPr marL="596646" indent="-514350" algn="just">
              <a:buNone/>
            </a:pPr>
            <a:r>
              <a:rPr lang="en-US" sz="2800" dirty="0" smtClean="0">
                <a:latin typeface="Times New Roman" pitchFamily="18" charset="0"/>
                <a:cs typeface="Times New Roman" pitchFamily="18" charset="0"/>
              </a:rPr>
              <a:t>2.  Contraindication for beta blockers</a:t>
            </a:r>
          </a:p>
          <a:p>
            <a:pPr marL="596646" indent="-514350" algn="just">
              <a:buNone/>
            </a:pPr>
            <a:r>
              <a:rPr lang="en-US" sz="2800" dirty="0" smtClean="0">
                <a:latin typeface="Times New Roman" pitchFamily="18" charset="0"/>
                <a:cs typeface="Times New Roman" pitchFamily="18" charset="0"/>
              </a:rPr>
              <a:t>3. Indication for beta blockade other than as secondary prevention according to the treating physician.</a:t>
            </a:r>
          </a:p>
          <a:p>
            <a:pPr marL="596646" indent="-514350" algn="just">
              <a:buNone/>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9858412" y="274638"/>
            <a:ext cx="928694" cy="1143000"/>
          </a:xfrm>
        </p:spPr>
        <p:txBody>
          <a:bodyPr/>
          <a:lstStyle/>
          <a:p>
            <a:endParaRPr lang="en-US" dirty="0"/>
          </a:p>
        </p:txBody>
      </p:sp>
      <p:pic>
        <p:nvPicPr>
          <p:cNvPr id="4" name="Content Placeholder 3" descr="Screenshot_2024-04-14-01-00-04-525-edit_com.android.chrome.jpg"/>
          <p:cNvPicPr>
            <a:picLocks noGrp="1" noChangeAspect="1"/>
          </p:cNvPicPr>
          <p:nvPr>
            <p:ph idx="1"/>
          </p:nvPr>
        </p:nvPicPr>
        <p:blipFill>
          <a:blip r:embed="rId2"/>
          <a:stretch>
            <a:fillRect/>
          </a:stretch>
        </p:blipFill>
        <p:spPr>
          <a:xfrm>
            <a:off x="1357290" y="357166"/>
            <a:ext cx="7643866" cy="6286544"/>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0000"/>
                </a:solidFill>
                <a:effectLst/>
              </a:rPr>
              <a:t>INTERVENTION</a:t>
            </a:r>
            <a:endParaRPr lang="en-US" sz="3600" dirty="0">
              <a:solidFill>
                <a:srgbClr val="C00000"/>
              </a:solidFill>
              <a:effectLst/>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Patients with  Acute MI  without reduced LVEF were </a:t>
            </a:r>
            <a:r>
              <a:rPr lang="en-US" sz="2800" dirty="0" err="1" smtClean="0">
                <a:latin typeface="Times New Roman" pitchFamily="18" charset="0"/>
                <a:cs typeface="Times New Roman" pitchFamily="18" charset="0"/>
              </a:rPr>
              <a:t>randomised</a:t>
            </a:r>
            <a:r>
              <a:rPr lang="en-US" sz="2800" dirty="0" smtClean="0">
                <a:latin typeface="Times New Roman" pitchFamily="18" charset="0"/>
                <a:cs typeface="Times New Roman" pitchFamily="18" charset="0"/>
              </a:rPr>
              <a:t> in a 1:1 fashion to receive beta blockers with oral </a:t>
            </a:r>
            <a:r>
              <a:rPr lang="en-US" sz="2800" dirty="0" err="1" smtClean="0">
                <a:latin typeface="Times New Roman" pitchFamily="18" charset="0"/>
                <a:cs typeface="Times New Roman" pitchFamily="18" charset="0"/>
              </a:rPr>
              <a:t>Metoprolol</a:t>
            </a:r>
            <a:r>
              <a:rPr lang="en-US" sz="2800" dirty="0" smtClean="0">
                <a:latin typeface="Times New Roman" pitchFamily="18" charset="0"/>
                <a:cs typeface="Times New Roman" pitchFamily="18" charset="0"/>
              </a:rPr>
              <a:t> or </a:t>
            </a:r>
            <a:r>
              <a:rPr lang="en-US" sz="2800" dirty="0" err="1" smtClean="0">
                <a:latin typeface="Times New Roman" pitchFamily="18" charset="0"/>
                <a:cs typeface="Times New Roman" pitchFamily="18" charset="0"/>
              </a:rPr>
              <a:t>Bisoprolol</a:t>
            </a:r>
            <a:r>
              <a:rPr lang="en-US" sz="2800" dirty="0" smtClean="0">
                <a:latin typeface="Times New Roman" pitchFamily="18" charset="0"/>
                <a:cs typeface="Times New Roman" pitchFamily="18" charset="0"/>
              </a:rPr>
              <a:t> titrated to a target dose of &gt;100mg daily or &gt;5mg daily, respectively.</a:t>
            </a:r>
          </a:p>
          <a:p>
            <a:r>
              <a:rPr lang="en-US" sz="2800" dirty="0" smtClean="0">
                <a:latin typeface="Times New Roman" pitchFamily="18" charset="0"/>
                <a:cs typeface="Times New Roman" pitchFamily="18" charset="0"/>
              </a:rPr>
              <a:t>Beta blockers was initiated inpatient and continued after discharge.</a:t>
            </a:r>
          </a:p>
          <a:p>
            <a:r>
              <a:rPr lang="en-US" sz="2800" dirty="0" smtClean="0">
                <a:latin typeface="Times New Roman" pitchFamily="18" charset="0"/>
                <a:cs typeface="Times New Roman" pitchFamily="18" charset="0"/>
              </a:rPr>
              <a:t>Patients </a:t>
            </a:r>
            <a:r>
              <a:rPr lang="en-US" sz="2800" dirty="0" err="1" smtClean="0">
                <a:latin typeface="Times New Roman" pitchFamily="18" charset="0"/>
                <a:cs typeface="Times New Roman" pitchFamily="18" charset="0"/>
              </a:rPr>
              <a:t>randomised</a:t>
            </a:r>
            <a:r>
              <a:rPr lang="en-US" sz="2800" dirty="0" smtClean="0">
                <a:latin typeface="Times New Roman" pitchFamily="18" charset="0"/>
                <a:cs typeface="Times New Roman" pitchFamily="18" charset="0"/>
              </a:rPr>
              <a:t> to No Beta blockade are discouraged to use beta blockers as long as there is no other indication than secondary prevention after MI.</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156</TotalTime>
  <Words>601</Words>
  <Application>Microsoft Office PowerPoint</Application>
  <PresentationFormat>On-screen Show (4:3)</PresentationFormat>
  <Paragraphs>63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Trek</vt:lpstr>
      <vt:lpstr>          JOURNAL CLUB</vt:lpstr>
      <vt:lpstr>DESIGN AND RATIONALE OF RANDOMISED EVALUATION OF DECREASED USAGE OF BETA BLOCKERS AFTER ACUTE MYOCARDIAL INFARCTION </vt:lpstr>
      <vt:lpstr>BACK GROUND</vt:lpstr>
      <vt:lpstr>AIM</vt:lpstr>
      <vt:lpstr>STUDY DESCRIPTION</vt:lpstr>
      <vt:lpstr>INCLUSION CRITERIA</vt:lpstr>
      <vt:lpstr>EXCLUSION CRITERIA</vt:lpstr>
      <vt:lpstr>Slide 8</vt:lpstr>
      <vt:lpstr>INTERVENTION</vt:lpstr>
      <vt:lpstr>Slide 10</vt:lpstr>
      <vt:lpstr>PRIMARY END POINT</vt:lpstr>
      <vt:lpstr>SECONDARY END POINT</vt:lpstr>
      <vt:lpstr>SAFETY END POINT</vt:lpstr>
      <vt:lpstr>Slide 14</vt:lpstr>
      <vt:lpstr>RESULTS</vt:lpstr>
      <vt:lpstr>CONCLUSION</vt:lpstr>
      <vt:lpstr>Slide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dc:title>
  <dc:creator>HP</dc:creator>
  <cp:lastModifiedBy>HP</cp:lastModifiedBy>
  <cp:revision>18</cp:revision>
  <dcterms:created xsi:type="dcterms:W3CDTF">2024-04-13T18:05:27Z</dcterms:created>
  <dcterms:modified xsi:type="dcterms:W3CDTF">2024-04-13T20:42:25Z</dcterms:modified>
</cp:coreProperties>
</file>