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302" r:id="rId2"/>
    <p:sldId id="303" r:id="rId3"/>
    <p:sldId id="258" r:id="rId4"/>
    <p:sldId id="307" r:id="rId5"/>
    <p:sldId id="291" r:id="rId6"/>
    <p:sldId id="296" r:id="rId7"/>
    <p:sldId id="304" r:id="rId8"/>
    <p:sldId id="305" r:id="rId9"/>
    <p:sldId id="292" r:id="rId10"/>
    <p:sldId id="297" r:id="rId11"/>
    <p:sldId id="262" r:id="rId12"/>
    <p:sldId id="263" r:id="rId13"/>
    <p:sldId id="264" r:id="rId14"/>
    <p:sldId id="265" r:id="rId15"/>
    <p:sldId id="270" r:id="rId16"/>
    <p:sldId id="269" r:id="rId17"/>
    <p:sldId id="293" r:id="rId18"/>
    <p:sldId id="306" r:id="rId19"/>
    <p:sldId id="273" r:id="rId20"/>
    <p:sldId id="299" r:id="rId21"/>
    <p:sldId id="300" r:id="rId22"/>
    <p:sldId id="2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007C29-82B6-4284-9342-A23622A58CD2}">
          <p14:sldIdLst>
            <p14:sldId id="302"/>
            <p14:sldId id="303"/>
            <p14:sldId id="258"/>
            <p14:sldId id="307"/>
            <p14:sldId id="291"/>
            <p14:sldId id="296"/>
            <p14:sldId id="304"/>
            <p14:sldId id="305"/>
            <p14:sldId id="292"/>
            <p14:sldId id="297"/>
            <p14:sldId id="262"/>
            <p14:sldId id="263"/>
            <p14:sldId id="264"/>
            <p14:sldId id="265"/>
          </p14:sldIdLst>
        </p14:section>
        <p14:section name="Untitled Section" id="{BF608804-E598-4B83-97B2-0B08F2DBF3D1}">
          <p14:sldIdLst>
            <p14:sldId id="270"/>
            <p14:sldId id="269"/>
            <p14:sldId id="293"/>
            <p14:sldId id="306"/>
            <p14:sldId id="273"/>
            <p14:sldId id="299"/>
            <p14:sldId id="300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8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2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3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4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0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9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2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2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0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471A834-4F3C-4AF9-9C74-05EC35A0F292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5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624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9DF0-9FCE-0021-B6CF-7559450A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Mississippi meningitis with major missing</a:t>
            </a:r>
            <a:br>
              <a:rPr lang="en-IN" dirty="0"/>
            </a:br>
            <a:r>
              <a:rPr lang="en-IN" dirty="0"/>
              <a:t>-3</a:t>
            </a:r>
            <a:r>
              <a:rPr lang="en-IN" baseline="30000" dirty="0"/>
              <a:t>rd</a:t>
            </a:r>
            <a:r>
              <a:rPr lang="en-IN" dirty="0"/>
              <a:t>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277D6-FCA5-C9D5-E50C-07BB97EEE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31362"/>
            <a:ext cx="9291215" cy="3450613"/>
          </a:xfrm>
        </p:spPr>
        <p:txBody>
          <a:bodyPr/>
          <a:lstStyle/>
          <a:p>
            <a:pPr marL="0" indent="0" algn="r">
              <a:buNone/>
            </a:pPr>
            <a:r>
              <a:rPr lang="en-US" sz="1800" b="1" dirty="0"/>
              <a:t>CHIEF PROF</a:t>
            </a:r>
            <a:r>
              <a:rPr lang="en-US" sz="1800" b="1"/>
              <a:t>: Dr</a:t>
            </a:r>
            <a:r>
              <a:rPr lang="en-US" sz="1800" b="1" dirty="0" err="1"/>
              <a:t>.DAVID</a:t>
            </a:r>
            <a:r>
              <a:rPr lang="en-US" sz="1800" b="1" dirty="0"/>
              <a:t> PRADEEP KUMAR M.D,MRCP</a:t>
            </a:r>
          </a:p>
          <a:p>
            <a:pPr marL="0" indent="0">
              <a:buNone/>
            </a:pPr>
            <a:r>
              <a:rPr lang="en-US" sz="1800" b="1" dirty="0"/>
              <a:t>                                                                    ASST PROF:   </a:t>
            </a:r>
            <a:r>
              <a:rPr lang="en-US" sz="1800" b="1" dirty="0" err="1"/>
              <a:t>Dr.RAM</a:t>
            </a:r>
            <a:r>
              <a:rPr lang="en-US" sz="1800" b="1" dirty="0"/>
              <a:t> KUMAR M.D </a:t>
            </a:r>
          </a:p>
          <a:p>
            <a:pPr marL="0" indent="0">
              <a:buNone/>
            </a:pPr>
            <a:r>
              <a:rPr lang="en-US" sz="1800" b="1" dirty="0"/>
              <a:t>                                                                    ASST PROF:  </a:t>
            </a:r>
            <a:r>
              <a:rPr lang="en-US" sz="1800" b="1" dirty="0" err="1"/>
              <a:t>Dr.NASEEMA</a:t>
            </a:r>
            <a:r>
              <a:rPr lang="en-US" sz="1800" b="1" dirty="0"/>
              <a:t> BANU M.D</a:t>
            </a:r>
          </a:p>
          <a:p>
            <a:pPr marL="0" indent="0">
              <a:buNone/>
            </a:pPr>
            <a:r>
              <a:rPr lang="en-US" sz="1800" b="1" dirty="0"/>
              <a:t>                                                                   ASST PROF:    </a:t>
            </a:r>
            <a:r>
              <a:rPr lang="en-US" sz="1800" b="1" dirty="0" err="1"/>
              <a:t>Dr.NABIL</a:t>
            </a:r>
            <a:r>
              <a:rPr lang="en-US" sz="1800" b="1" dirty="0"/>
              <a:t> FAYAZ M.D</a:t>
            </a:r>
          </a:p>
          <a:p>
            <a:pPr marL="0" indent="0">
              <a:buNone/>
            </a:pPr>
            <a:r>
              <a:rPr lang="en-US" sz="1800" b="1" dirty="0"/>
              <a:t>                                                                   PRESENTOR: Dr. REVATHI PG</a:t>
            </a:r>
            <a:endParaRPr lang="en-IN" sz="18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4038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B79A2-F410-EDCB-A4F2-52E35A1C1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39" y="734646"/>
            <a:ext cx="10062856" cy="4731699"/>
          </a:xfrm>
        </p:spPr>
        <p:txBody>
          <a:bodyPr>
            <a:normAutofit fontScale="92500" lnSpcReduction="20000"/>
          </a:bodyPr>
          <a:lstStyle/>
          <a:p>
            <a:r>
              <a:rPr lang="en-IN" dirty="0" err="1"/>
              <a:t>Neurophysician</a:t>
            </a:r>
            <a:r>
              <a:rPr lang="en-IN" dirty="0"/>
              <a:t> opinion: Subacute meningoencephalitis</a:t>
            </a:r>
          </a:p>
          <a:p>
            <a:r>
              <a:rPr lang="en-IN" dirty="0"/>
              <a:t>Advised to start ATT &amp; STEROIDS</a:t>
            </a:r>
          </a:p>
          <a:p>
            <a:r>
              <a:rPr lang="en-IN" dirty="0"/>
              <a:t>Treated  with     –    IV ANTIBIOTICS</a:t>
            </a:r>
          </a:p>
          <a:p>
            <a:pPr marL="0" indent="0">
              <a:buNone/>
            </a:pPr>
            <a:r>
              <a:rPr lang="en-IN" dirty="0"/>
              <a:t>                                    EMPERICAL ATT × 2 DAYS</a:t>
            </a:r>
          </a:p>
          <a:p>
            <a:pPr marL="0" indent="0">
              <a:buNone/>
            </a:pPr>
            <a:r>
              <a:rPr lang="en-IN" dirty="0"/>
              <a:t>                                    IV STEROIDS</a:t>
            </a:r>
          </a:p>
          <a:p>
            <a:pPr marL="0" indent="0">
              <a:buNone/>
            </a:pPr>
            <a:r>
              <a:rPr lang="en-IN" dirty="0"/>
              <a:t>                                    IV INOTROPES </a:t>
            </a:r>
          </a:p>
          <a:p>
            <a:pPr marL="0" indent="0">
              <a:buNone/>
            </a:pPr>
            <a:r>
              <a:rPr lang="en-IN" dirty="0"/>
              <a:t> Referred to GRH as a case of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sz="3200" b="1" dirty="0">
                <a:solidFill>
                  <a:srgbClr val="92D050"/>
                </a:solidFill>
              </a:rPr>
              <a:t>Newly diagnosed diabetes mellitus/</a:t>
            </a:r>
          </a:p>
          <a:p>
            <a:pPr marL="0" indent="0">
              <a:buNone/>
            </a:pPr>
            <a:r>
              <a:rPr lang="en-IN" sz="3200" b="1" dirty="0">
                <a:solidFill>
                  <a:srgbClr val="92D050"/>
                </a:solidFill>
              </a:rPr>
              <a:t>subacute meningoencephalitis/Septic shock/On MV</a:t>
            </a:r>
          </a:p>
          <a:p>
            <a:pPr marL="0" indent="0">
              <a:buNone/>
            </a:pPr>
            <a:r>
              <a:rPr lang="en-IN" b="1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9046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2DB73-9147-B044-D14E-EE60AAEB2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85" y="656492"/>
            <a:ext cx="9937809" cy="4809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dirty="0"/>
              <a:t>                                FAMILY HISTORY </a:t>
            </a:r>
          </a:p>
          <a:p>
            <a:pPr marL="0" indent="0">
              <a:buNone/>
            </a:pPr>
            <a:r>
              <a:rPr lang="en-IN" dirty="0"/>
              <a:t>          No H/O similar complaints in family members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3200" dirty="0"/>
              <a:t>                              PERSONAL HISTORY</a:t>
            </a:r>
          </a:p>
          <a:p>
            <a:pPr marL="0" indent="0">
              <a:buNone/>
            </a:pPr>
            <a:r>
              <a:rPr lang="en-IN" dirty="0"/>
              <a:t>      Consumes mixed diet </a:t>
            </a:r>
          </a:p>
          <a:p>
            <a:pPr marL="0" indent="0">
              <a:buNone/>
            </a:pPr>
            <a:r>
              <a:rPr lang="en-IN" dirty="0"/>
              <a:t>      </a:t>
            </a:r>
            <a:r>
              <a:rPr lang="en-IN" dirty="0" err="1"/>
              <a:t>Occassional</a:t>
            </a:r>
            <a:r>
              <a:rPr lang="en-IN" dirty="0"/>
              <a:t> alcoholic </a:t>
            </a:r>
          </a:p>
          <a:p>
            <a:pPr marL="0" indent="0">
              <a:buNone/>
            </a:pPr>
            <a:r>
              <a:rPr lang="en-IN" dirty="0"/>
              <a:t>      Not a smoker</a:t>
            </a:r>
          </a:p>
          <a:p>
            <a:pPr marL="0" indent="0">
              <a:buNone/>
            </a:pPr>
            <a:r>
              <a:rPr lang="en-IN" dirty="0"/>
              <a:t>      Normal bowel and bladder habits</a:t>
            </a:r>
          </a:p>
          <a:p>
            <a:pPr marL="0" indent="0">
              <a:buNone/>
            </a:pPr>
            <a:r>
              <a:rPr lang="en-IN" dirty="0"/>
              <a:t>      Normal sleep pattern</a:t>
            </a:r>
          </a:p>
        </p:txBody>
      </p:sp>
    </p:spTree>
    <p:extLst>
      <p:ext uri="{BB962C8B-B14F-4D97-AF65-F5344CB8AC3E}">
        <p14:creationId xmlns:p14="http://schemas.microsoft.com/office/powerpoint/2010/main" val="159797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ABFC-BBF2-7600-12E6-6D2338AA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GENERAL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03A17-97F0-1D3B-A35C-DE7515C86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246" y="1703693"/>
            <a:ext cx="9132825" cy="4235999"/>
          </a:xfrm>
        </p:spPr>
        <p:txBody>
          <a:bodyPr>
            <a:normAutofit fontScale="92500" lnSpcReduction="20000"/>
          </a:bodyPr>
          <a:lstStyle/>
          <a:p>
            <a:r>
              <a:rPr lang="en-IN" dirty="0" err="1"/>
              <a:t>Drowsy,responding</a:t>
            </a:r>
            <a:r>
              <a:rPr lang="en-IN" dirty="0"/>
              <a:t> to pain stimuli</a:t>
            </a:r>
          </a:p>
          <a:p>
            <a:r>
              <a:rPr lang="en-IN" dirty="0"/>
              <a:t> Afebrile</a:t>
            </a:r>
          </a:p>
          <a:p>
            <a:r>
              <a:rPr lang="en-IN" dirty="0"/>
              <a:t> No pallor</a:t>
            </a:r>
          </a:p>
          <a:p>
            <a:r>
              <a:rPr lang="en-IN" dirty="0"/>
              <a:t> Not icteric</a:t>
            </a:r>
          </a:p>
          <a:p>
            <a:r>
              <a:rPr lang="en-IN" dirty="0"/>
              <a:t> No cyanosis/clubbing</a:t>
            </a:r>
          </a:p>
          <a:p>
            <a:r>
              <a:rPr lang="en-IN" dirty="0"/>
              <a:t> No pedal </a:t>
            </a:r>
            <a:r>
              <a:rPr lang="en-IN" dirty="0" err="1"/>
              <a:t>edema</a:t>
            </a:r>
            <a:endParaRPr lang="en-IN" dirty="0"/>
          </a:p>
          <a:p>
            <a:r>
              <a:rPr lang="en-IN" dirty="0"/>
              <a:t> No generalized lymphadenopathy</a:t>
            </a:r>
          </a:p>
          <a:p>
            <a:r>
              <a:rPr lang="en-IN" dirty="0"/>
              <a:t> No neurocutaneous markers</a:t>
            </a:r>
          </a:p>
          <a:p>
            <a:r>
              <a:rPr lang="en-IN" dirty="0"/>
              <a:t> No external markers of TB/ HIV</a:t>
            </a:r>
          </a:p>
          <a:p>
            <a:r>
              <a:rPr lang="en-IN" dirty="0"/>
              <a:t> No skin lesions</a:t>
            </a:r>
          </a:p>
        </p:txBody>
      </p:sp>
    </p:spTree>
    <p:extLst>
      <p:ext uri="{BB962C8B-B14F-4D97-AF65-F5344CB8AC3E}">
        <p14:creationId xmlns:p14="http://schemas.microsoft.com/office/powerpoint/2010/main" val="60380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C6A0-7EE2-1218-94B7-F7A24CAF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 VITALS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3AE53-21F0-6ED3-5863-45D369F34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BP – 130/80 mm/hg – left upper arm in supine posture </a:t>
            </a:r>
          </a:p>
          <a:p>
            <a:r>
              <a:rPr lang="en-IN" dirty="0"/>
              <a:t>PR – 100/min, regular rhythm, normal volume, no specific character, felt equally in all peripheral vessels, no </a:t>
            </a:r>
            <a:r>
              <a:rPr lang="en-IN" dirty="0" err="1"/>
              <a:t>radioradial</a:t>
            </a:r>
            <a:r>
              <a:rPr lang="en-IN" dirty="0"/>
              <a:t> and </a:t>
            </a:r>
            <a:r>
              <a:rPr lang="en-IN" dirty="0" err="1"/>
              <a:t>radiofemoral</a:t>
            </a:r>
            <a:r>
              <a:rPr lang="en-IN" dirty="0"/>
              <a:t> delay</a:t>
            </a:r>
          </a:p>
          <a:p>
            <a:r>
              <a:rPr lang="en-IN" dirty="0"/>
              <a:t>SPO2 - 98% 0n MV</a:t>
            </a:r>
          </a:p>
          <a:p>
            <a:r>
              <a:rPr lang="en-IN" dirty="0"/>
              <a:t>CBG-   221mg/dl</a:t>
            </a:r>
          </a:p>
          <a:p>
            <a:r>
              <a:rPr lang="en-IN" dirty="0"/>
              <a:t>TEMP- 102F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1942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1766-3E3A-0632-32F3-6F826DD5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79806"/>
          </a:xfrm>
        </p:spPr>
        <p:txBody>
          <a:bodyPr/>
          <a:lstStyle/>
          <a:p>
            <a:r>
              <a:rPr lang="en-IN" dirty="0"/>
              <a:t>     SYSTEMIC EXAMINATIONS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03450-AA86-74C0-94C6-1473644AE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" y="1280160"/>
            <a:ext cx="11348720" cy="5069840"/>
          </a:xfrm>
        </p:spPr>
        <p:txBody>
          <a:bodyPr>
            <a:normAutofit/>
          </a:bodyPr>
          <a:lstStyle/>
          <a:p>
            <a:r>
              <a:rPr lang="en-IN" sz="2400" b="1" dirty="0"/>
              <a:t>                                  CENTRAL NERVOUS SYSTEM </a:t>
            </a:r>
          </a:p>
          <a:p>
            <a:pPr marL="0" indent="0">
              <a:buNone/>
            </a:pPr>
            <a:r>
              <a:rPr lang="en-IN" dirty="0"/>
              <a:t>     Drowsy</a:t>
            </a:r>
          </a:p>
          <a:p>
            <a:pPr marL="0" indent="0">
              <a:buNone/>
            </a:pPr>
            <a:r>
              <a:rPr lang="en-IN" dirty="0"/>
              <a:t>     Not responding to oral commands</a:t>
            </a:r>
          </a:p>
          <a:p>
            <a:pPr marL="0" indent="0">
              <a:buNone/>
            </a:pPr>
            <a:r>
              <a:rPr lang="en-IN" dirty="0"/>
              <a:t>     Responding to pain stimuli</a:t>
            </a:r>
          </a:p>
          <a:p>
            <a:pPr marL="0" indent="0">
              <a:buNone/>
            </a:pPr>
            <a:r>
              <a:rPr lang="en-IN" dirty="0"/>
              <a:t>     B/L Pupil –3mm,RTL</a:t>
            </a:r>
          </a:p>
          <a:p>
            <a:pPr marL="0" indent="0">
              <a:buNone/>
            </a:pPr>
            <a:r>
              <a:rPr lang="en-IN" dirty="0"/>
              <a:t>     B/L PLANTAR-EXTENSOR</a:t>
            </a:r>
          </a:p>
          <a:p>
            <a:pPr marL="0" indent="0">
              <a:buNone/>
            </a:pPr>
            <a:r>
              <a:rPr lang="en-IN" dirty="0"/>
              <a:t>     Spine &amp;</a:t>
            </a:r>
            <a:r>
              <a:rPr lang="en-IN" dirty="0" err="1"/>
              <a:t>Craniun</a:t>
            </a:r>
            <a:r>
              <a:rPr lang="en-IN" dirty="0"/>
              <a:t> Examination-Normal</a:t>
            </a:r>
          </a:p>
          <a:p>
            <a:pPr marL="0" indent="0">
              <a:buNone/>
            </a:pPr>
            <a:r>
              <a:rPr lang="en-IN" dirty="0"/>
              <a:t>     Neck rigidity-Present</a:t>
            </a:r>
          </a:p>
          <a:p>
            <a:pPr marL="0" indent="0">
              <a:buNone/>
            </a:pPr>
            <a:r>
              <a:rPr lang="en-IN" dirty="0"/>
              <a:t>    Kernig’s sign – negative </a:t>
            </a:r>
          </a:p>
          <a:p>
            <a:pPr marL="0" indent="0">
              <a:buNone/>
            </a:pPr>
            <a:r>
              <a:rPr lang="en-IN" dirty="0"/>
              <a:t>    Brudzinski’s sign – negative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392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A80506-9EBA-D58A-4FD7-C126C15BB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892025"/>
              </p:ext>
            </p:extLst>
          </p:nvPr>
        </p:nvGraphicFramePr>
        <p:xfrm>
          <a:off x="601785" y="2650482"/>
          <a:ext cx="972820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807">
                  <a:extLst>
                    <a:ext uri="{9D8B030D-6E8A-4147-A177-3AD203B41FA5}">
                      <a16:colId xmlns:a16="http://schemas.microsoft.com/office/drawing/2014/main" val="3488756089"/>
                    </a:ext>
                  </a:extLst>
                </a:gridCol>
                <a:gridCol w="2592753">
                  <a:extLst>
                    <a:ext uri="{9D8B030D-6E8A-4147-A177-3AD203B41FA5}">
                      <a16:colId xmlns:a16="http://schemas.microsoft.com/office/drawing/2014/main" val="2454572407"/>
                    </a:ext>
                  </a:extLst>
                </a:gridCol>
                <a:gridCol w="2464821">
                  <a:extLst>
                    <a:ext uri="{9D8B030D-6E8A-4147-A177-3AD203B41FA5}">
                      <a16:colId xmlns:a16="http://schemas.microsoft.com/office/drawing/2014/main" val="750606052"/>
                    </a:ext>
                  </a:extLst>
                </a:gridCol>
                <a:gridCol w="2464821">
                  <a:extLst>
                    <a:ext uri="{9D8B030D-6E8A-4147-A177-3AD203B41FA5}">
                      <a16:colId xmlns:a16="http://schemas.microsoft.com/office/drawing/2014/main" val="1884874667"/>
                    </a:ext>
                  </a:extLst>
                </a:gridCol>
              </a:tblGrid>
              <a:tr h="33880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              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454144"/>
                  </a:ext>
                </a:extLst>
              </a:tr>
              <a:tr h="338808">
                <a:tc>
                  <a:txBody>
                    <a:bodyPr/>
                    <a:lstStyle/>
                    <a:p>
                      <a:r>
                        <a:rPr lang="en-IN" dirty="0"/>
                        <a:t>TONE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UPPER LIMB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281277"/>
                  </a:ext>
                </a:extLst>
              </a:tr>
              <a:tr h="33880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LOWER LIMB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595855"/>
                  </a:ext>
                </a:extLst>
              </a:tr>
              <a:tr h="847018">
                <a:tc>
                  <a:txBody>
                    <a:bodyPr/>
                    <a:lstStyle/>
                    <a:p>
                      <a:r>
                        <a:rPr lang="en-IN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COULD NOT BE ELICITED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649103"/>
                  </a:ext>
                </a:extLst>
              </a:tr>
              <a:tr h="33880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175190"/>
                  </a:ext>
                </a:extLst>
              </a:tr>
              <a:tr h="592913">
                <a:tc>
                  <a:txBody>
                    <a:bodyPr/>
                    <a:lstStyle/>
                    <a:p>
                      <a:r>
                        <a:rPr lang="en-IN" dirty="0"/>
                        <a:t>DEEP TENDON REFLEX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UPPER LIMB  </a:t>
                      </a:r>
                    </a:p>
                    <a:p>
                      <a:r>
                        <a:rPr lang="en-IN" dirty="0"/>
                        <a:t>LOWER LIMB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09483"/>
                  </a:ext>
                </a:extLst>
              </a:tr>
              <a:tr h="338808">
                <a:tc>
                  <a:txBody>
                    <a:bodyPr/>
                    <a:lstStyle/>
                    <a:p>
                      <a:r>
                        <a:rPr lang="en-IN" dirty="0"/>
                        <a:t>PLANTAR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EXTENSOR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EXTENSOR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0981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8B2379-7404-80A6-D8E7-2340F6558E94}"/>
              </a:ext>
            </a:extLst>
          </p:cNvPr>
          <p:cNvSpPr txBox="1"/>
          <p:nvPr/>
        </p:nvSpPr>
        <p:spPr>
          <a:xfrm>
            <a:off x="601785" y="484554"/>
            <a:ext cx="70885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dirty="0"/>
              <a:t>On 2</a:t>
            </a:r>
            <a:r>
              <a:rPr lang="en-IN" baseline="30000" dirty="0"/>
              <a:t>nd</a:t>
            </a:r>
            <a:r>
              <a:rPr lang="en-IN" dirty="0"/>
              <a:t> day pt was extubated &amp; Recovered from Shock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O/E   </a:t>
            </a:r>
          </a:p>
          <a:p>
            <a:pPr marL="0" indent="0">
              <a:buNone/>
            </a:pPr>
            <a:r>
              <a:rPr lang="en-IN" dirty="0"/>
              <a:t>       Awake,</a:t>
            </a:r>
          </a:p>
          <a:p>
            <a:pPr marL="0" indent="0">
              <a:buNone/>
            </a:pPr>
            <a:r>
              <a:rPr lang="en-IN" dirty="0"/>
              <a:t>       partly responding to oral commands</a:t>
            </a:r>
          </a:p>
          <a:p>
            <a:pPr marL="0" indent="0">
              <a:buNone/>
            </a:pPr>
            <a:r>
              <a:rPr lang="en-IN" dirty="0"/>
              <a:t>       moves all 4 limbs to pain</a:t>
            </a:r>
          </a:p>
          <a:p>
            <a:pPr marL="0" indent="0">
              <a:buNone/>
            </a:pPr>
            <a:r>
              <a:rPr lang="en-IN" dirty="0"/>
              <a:t>       febrile</a:t>
            </a:r>
          </a:p>
        </p:txBody>
      </p:sp>
    </p:spTree>
    <p:extLst>
      <p:ext uri="{BB962C8B-B14F-4D97-AF65-F5344CB8AC3E}">
        <p14:creationId xmlns:p14="http://schemas.microsoft.com/office/powerpoint/2010/main" val="366657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F967-4816-B8E4-254D-8F45CCDC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OTHER SYSTEMS EXAMINATION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57516-06FB-6FAB-C063-D7E17B3C5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CVS : S1, S2 heard, no murmur</a:t>
            </a:r>
          </a:p>
          <a:p>
            <a:r>
              <a:rPr lang="en-IN" dirty="0"/>
              <a:t> RS : Bilateral air entry (+), no added sounds</a:t>
            </a:r>
          </a:p>
          <a:p>
            <a:r>
              <a:rPr lang="en-IN" dirty="0"/>
              <a:t> P/A : soft, BS(+), no organomegaly</a:t>
            </a:r>
          </a:p>
        </p:txBody>
      </p:sp>
    </p:spTree>
    <p:extLst>
      <p:ext uri="{BB962C8B-B14F-4D97-AF65-F5344CB8AC3E}">
        <p14:creationId xmlns:p14="http://schemas.microsoft.com/office/powerpoint/2010/main" val="1743152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0BAF-CBA1-3344-57D3-D4D41FD1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INVESTIGATIONS-GRH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7A1A8A-BDDD-18D8-1F8C-D43D596C26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309308"/>
              </p:ext>
            </p:extLst>
          </p:nvPr>
        </p:nvGraphicFramePr>
        <p:xfrm>
          <a:off x="1450975" y="2016125"/>
          <a:ext cx="929163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211">
                  <a:extLst>
                    <a:ext uri="{9D8B030D-6E8A-4147-A177-3AD203B41FA5}">
                      <a16:colId xmlns:a16="http://schemas.microsoft.com/office/drawing/2014/main" val="635554152"/>
                    </a:ext>
                  </a:extLst>
                </a:gridCol>
                <a:gridCol w="3097211">
                  <a:extLst>
                    <a:ext uri="{9D8B030D-6E8A-4147-A177-3AD203B41FA5}">
                      <a16:colId xmlns:a16="http://schemas.microsoft.com/office/drawing/2014/main" val="127950063"/>
                    </a:ext>
                  </a:extLst>
                </a:gridCol>
                <a:gridCol w="3097211">
                  <a:extLst>
                    <a:ext uri="{9D8B030D-6E8A-4147-A177-3AD203B41FA5}">
                      <a16:colId xmlns:a16="http://schemas.microsoft.com/office/drawing/2014/main" val="3856010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24/4/24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25/4/24</a:t>
                      </a:r>
                    </a:p>
                  </a:txBody>
                  <a:tcPr marL="84470" marR="84470"/>
                </a:tc>
                <a:extLst>
                  <a:ext uri="{0D108BD9-81ED-4DB2-BD59-A6C34878D82A}">
                    <a16:rowId xmlns:a16="http://schemas.microsoft.com/office/drawing/2014/main" val="1678589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CBC                    TC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24000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23600</a:t>
                      </a:r>
                    </a:p>
                  </a:txBody>
                  <a:tcPr marL="84470" marR="84470"/>
                </a:tc>
                <a:extLst>
                  <a:ext uri="{0D108BD9-81ED-4DB2-BD59-A6C34878D82A}">
                    <a16:rowId xmlns:a16="http://schemas.microsoft.com/office/drawing/2014/main" val="13871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                            DC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74/22/4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73/26/2</a:t>
                      </a:r>
                    </a:p>
                  </a:txBody>
                  <a:tcPr marL="84470" marR="84470"/>
                </a:tc>
                <a:extLst>
                  <a:ext uri="{0D108BD9-81ED-4DB2-BD59-A6C34878D82A}">
                    <a16:rowId xmlns:a16="http://schemas.microsoft.com/office/drawing/2014/main" val="3376897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                            HB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11.3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11.9</a:t>
                      </a:r>
                    </a:p>
                  </a:txBody>
                  <a:tcPr marL="84470" marR="84470"/>
                </a:tc>
                <a:extLst>
                  <a:ext uri="{0D108BD9-81ED-4DB2-BD59-A6C34878D82A}">
                    <a16:rowId xmlns:a16="http://schemas.microsoft.com/office/drawing/2014/main" val="420827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                            PCV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35.8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38.4</a:t>
                      </a:r>
                    </a:p>
                  </a:txBody>
                  <a:tcPr marL="84470" marR="84470"/>
                </a:tc>
                <a:extLst>
                  <a:ext uri="{0D108BD9-81ED-4DB2-BD59-A6C34878D82A}">
                    <a16:rowId xmlns:a16="http://schemas.microsoft.com/office/drawing/2014/main" val="298898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                            PLT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5.7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5.73</a:t>
                      </a:r>
                    </a:p>
                  </a:txBody>
                  <a:tcPr marL="84470" marR="84470"/>
                </a:tc>
                <a:extLst>
                  <a:ext uri="{0D108BD9-81ED-4DB2-BD59-A6C34878D82A}">
                    <a16:rowId xmlns:a16="http://schemas.microsoft.com/office/drawing/2014/main" val="340135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RBS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92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84470" marR="84470"/>
                </a:tc>
                <a:extLst>
                  <a:ext uri="{0D108BD9-81ED-4DB2-BD59-A6C34878D82A}">
                    <a16:rowId xmlns:a16="http://schemas.microsoft.com/office/drawing/2014/main" val="314818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UREA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48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84470" marR="84470"/>
                </a:tc>
                <a:extLst>
                  <a:ext uri="{0D108BD9-81ED-4DB2-BD59-A6C34878D82A}">
                    <a16:rowId xmlns:a16="http://schemas.microsoft.com/office/drawing/2014/main" val="354862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CREATININE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0.9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84470" marR="84470"/>
                </a:tc>
                <a:extLst>
                  <a:ext uri="{0D108BD9-81ED-4DB2-BD59-A6C34878D82A}">
                    <a16:rowId xmlns:a16="http://schemas.microsoft.com/office/drawing/2014/main" val="4207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Na+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134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84470" marR="84470"/>
                </a:tc>
                <a:extLst>
                  <a:ext uri="{0D108BD9-81ED-4DB2-BD59-A6C34878D82A}">
                    <a16:rowId xmlns:a16="http://schemas.microsoft.com/office/drawing/2014/main" val="1957417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K+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3.8</a:t>
                      </a:r>
                    </a:p>
                  </a:txBody>
                  <a:tcPr marL="84470" marR="84470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84470" marR="84470"/>
                </a:tc>
                <a:extLst>
                  <a:ext uri="{0D108BD9-81ED-4DB2-BD59-A6C34878D82A}">
                    <a16:rowId xmlns:a16="http://schemas.microsoft.com/office/drawing/2014/main" val="2662637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283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7EBE0-2089-993D-D0ED-82805A3BD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3" y="570524"/>
            <a:ext cx="9898732" cy="4895822"/>
          </a:xfrm>
        </p:spPr>
        <p:txBody>
          <a:bodyPr>
            <a:normAutofit/>
          </a:bodyPr>
          <a:lstStyle/>
          <a:p>
            <a:r>
              <a:rPr lang="en-IN" dirty="0"/>
              <a:t>Smear for MP/MF-Negative</a:t>
            </a:r>
          </a:p>
          <a:p>
            <a:pPr marL="0" indent="0">
              <a:buNone/>
            </a:pPr>
            <a:r>
              <a:rPr lang="en-IN" dirty="0"/>
              <a:t>    Rapid antigen test-Negative</a:t>
            </a:r>
          </a:p>
          <a:p>
            <a:pPr marL="0" indent="0">
              <a:buNone/>
            </a:pPr>
            <a:r>
              <a:rPr lang="en-IN" dirty="0"/>
              <a:t>Repeat CSF Analysis: TC-2 cells</a:t>
            </a:r>
          </a:p>
          <a:p>
            <a:pPr marL="0" indent="0">
              <a:buNone/>
            </a:pPr>
            <a:r>
              <a:rPr lang="en-IN" dirty="0"/>
              <a:t>                                     polymorphs-1 cell</a:t>
            </a:r>
          </a:p>
          <a:p>
            <a:pPr marL="0" indent="0">
              <a:buNone/>
            </a:pPr>
            <a:r>
              <a:rPr lang="en-IN" dirty="0"/>
              <a:t>                                     lymphocytes-1 cell</a:t>
            </a:r>
          </a:p>
          <a:p>
            <a:pPr marL="0" indent="0">
              <a:buNone/>
            </a:pPr>
            <a:r>
              <a:rPr lang="en-IN" dirty="0"/>
              <a:t>                                     protein -85mg/dl</a:t>
            </a:r>
          </a:p>
          <a:p>
            <a:pPr marL="0" indent="0">
              <a:buNone/>
            </a:pPr>
            <a:r>
              <a:rPr lang="en-IN" dirty="0"/>
              <a:t>                                    sugar   -76mg/dl</a:t>
            </a:r>
          </a:p>
          <a:p>
            <a:pPr marL="0" indent="0">
              <a:buNone/>
            </a:pPr>
            <a:r>
              <a:rPr lang="en-IN" dirty="0"/>
              <a:t>                                    LDH   -71mg/dl</a:t>
            </a:r>
          </a:p>
          <a:p>
            <a:pPr marL="0" indent="0">
              <a:buNone/>
            </a:pPr>
            <a:r>
              <a:rPr lang="en-IN" dirty="0"/>
              <a:t>                                   CSF ADA-1</a:t>
            </a:r>
          </a:p>
          <a:p>
            <a:pPr marL="0" indent="0">
              <a:buNone/>
            </a:pPr>
            <a:r>
              <a:rPr lang="en-IN" dirty="0"/>
              <a:t>                                   CSF CBNAAT –MTB NOT DETECTED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3767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1A156-EE24-518C-37C2-9ADF34C2E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62" y="465016"/>
            <a:ext cx="10075333" cy="5156200"/>
          </a:xfrm>
        </p:spPr>
        <p:txBody>
          <a:bodyPr>
            <a:normAutofit fontScale="77500" lnSpcReduction="20000"/>
          </a:bodyPr>
          <a:lstStyle/>
          <a:p>
            <a:endParaRPr lang="en-IN" dirty="0"/>
          </a:p>
          <a:p>
            <a:r>
              <a:rPr lang="en-IN" dirty="0"/>
              <a:t> TOTAL BILIRUBIN – 1.1                                     </a:t>
            </a:r>
          </a:p>
          <a:p>
            <a:pPr marL="0" indent="0">
              <a:buNone/>
            </a:pPr>
            <a:r>
              <a:rPr lang="en-IN" dirty="0"/>
              <a:t>   D.BILIRUBIN – 0.5                                                     </a:t>
            </a:r>
          </a:p>
          <a:p>
            <a:pPr marL="0" indent="0">
              <a:buNone/>
            </a:pPr>
            <a:r>
              <a:rPr lang="en-IN" dirty="0"/>
              <a:t>   IND. BILIRUBIN – 0.6                                                     </a:t>
            </a:r>
          </a:p>
          <a:p>
            <a:pPr marL="0" indent="0">
              <a:buNone/>
            </a:pPr>
            <a:r>
              <a:rPr lang="en-IN" dirty="0"/>
              <a:t>   SGOT – 36                                                                  </a:t>
            </a:r>
          </a:p>
          <a:p>
            <a:pPr marL="0" indent="0">
              <a:buNone/>
            </a:pPr>
            <a:r>
              <a:rPr lang="en-IN" dirty="0"/>
              <a:t>   SGPT -  27</a:t>
            </a:r>
          </a:p>
          <a:p>
            <a:pPr marL="0" indent="0">
              <a:buNone/>
            </a:pPr>
            <a:r>
              <a:rPr lang="en-IN" dirty="0"/>
              <a:t>  ALP – 229</a:t>
            </a:r>
          </a:p>
          <a:p>
            <a:r>
              <a:rPr lang="en-IN" dirty="0"/>
              <a:t> SERUM CALCIUM 8.2 </a:t>
            </a:r>
          </a:p>
          <a:p>
            <a:r>
              <a:rPr lang="en-IN" dirty="0"/>
              <a:t>URINE ROUTINE                                                    </a:t>
            </a:r>
          </a:p>
          <a:p>
            <a:pPr marL="0" indent="0">
              <a:buNone/>
            </a:pPr>
            <a:r>
              <a:rPr lang="en-IN" dirty="0"/>
              <a:t>    ALBUMIN - nil</a:t>
            </a:r>
          </a:p>
          <a:p>
            <a:pPr marL="0" indent="0">
              <a:buNone/>
            </a:pPr>
            <a:r>
              <a:rPr lang="en-IN" dirty="0"/>
              <a:t>    SUGAR – 3+</a:t>
            </a:r>
          </a:p>
          <a:p>
            <a:pPr marL="0" indent="0">
              <a:buNone/>
            </a:pPr>
            <a:r>
              <a:rPr lang="en-IN" dirty="0"/>
              <a:t>    DEPOSITS – 2 to 3 pus cells</a:t>
            </a:r>
          </a:p>
          <a:p>
            <a:r>
              <a:rPr lang="en-IN" dirty="0"/>
              <a:t>VDRL- Negative</a:t>
            </a:r>
          </a:p>
          <a:p>
            <a:pPr marL="0" indent="0">
              <a:buNone/>
            </a:pPr>
            <a:r>
              <a:rPr lang="en-IN" dirty="0"/>
              <a:t>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6802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F97E-C1AB-6178-E660-BA02BC48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CHIEF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11EC5-90BC-8873-241E-AA968CAE0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38 year old male brought to GRH in an intubated unconscious state with </a:t>
            </a:r>
          </a:p>
          <a:p>
            <a:pPr marL="0" indent="0">
              <a:buNone/>
            </a:pPr>
            <a:r>
              <a:rPr lang="en-IN" dirty="0"/>
              <a:t>Chief complaints of fever for 1 month</a:t>
            </a:r>
          </a:p>
        </p:txBody>
      </p:sp>
    </p:spTree>
    <p:extLst>
      <p:ext uri="{BB962C8B-B14F-4D97-AF65-F5344CB8AC3E}">
        <p14:creationId xmlns:p14="http://schemas.microsoft.com/office/powerpoint/2010/main" val="2186265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A422-0212-BE2D-5418-976F2DA2E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DD380-C725-9932-8AE8-57D094DDB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Repeat CT BRAIN-Normal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b="1" dirty="0"/>
              <a:t>MRI BRAIN </a:t>
            </a:r>
            <a:r>
              <a:rPr lang="en-IN" dirty="0"/>
              <a:t>[PLAIN &amp; CONTRAST]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Mild cerebral shrinkage noted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Post contrast reveals diffuse dural enhancement predominantly in right </a:t>
            </a:r>
            <a:r>
              <a:rPr lang="en-IN" dirty="0" err="1"/>
              <a:t>parieto</a:t>
            </a:r>
            <a:r>
              <a:rPr lang="en-IN" dirty="0"/>
              <a:t> </a:t>
            </a:r>
            <a:r>
              <a:rPr lang="en-IN" dirty="0" err="1"/>
              <a:t>occipal</a:t>
            </a:r>
            <a:r>
              <a:rPr lang="en-IN" dirty="0"/>
              <a:t> convexities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No leptomeningeal enhancement/nodular enhancing lesions</a:t>
            </a:r>
          </a:p>
          <a:p>
            <a:pPr marL="0" indent="0">
              <a:buNone/>
            </a:pPr>
            <a:r>
              <a:rPr lang="en-IN" dirty="0"/>
              <a:t> No </a:t>
            </a:r>
            <a:r>
              <a:rPr lang="en-IN" dirty="0" err="1"/>
              <a:t>edidence</a:t>
            </a:r>
            <a:r>
              <a:rPr lang="en-IN" dirty="0"/>
              <a:t> of subdural effusion/hydrocephalus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813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BE9968-3C48-C3A4-3965-DD414D7E1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999" y="374291"/>
            <a:ext cx="8145890" cy="610941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E0D1DD-3A3B-7620-E3A4-8927661EDE7E}"/>
              </a:ext>
            </a:extLst>
          </p:cNvPr>
          <p:cNvSpPr txBox="1"/>
          <p:nvPr/>
        </p:nvSpPr>
        <p:spPr>
          <a:xfrm>
            <a:off x="9206523" y="566928"/>
            <a:ext cx="26623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F/S/O </a:t>
            </a:r>
            <a:r>
              <a:rPr lang="en-IN" b="1" dirty="0"/>
              <a:t>Liver abscess </a:t>
            </a:r>
            <a:r>
              <a:rPr lang="en-IN" dirty="0"/>
              <a:t>with features of </a:t>
            </a:r>
            <a:r>
              <a:rPr lang="en-IN" dirty="0" err="1"/>
              <a:t>containted</a:t>
            </a:r>
            <a:r>
              <a:rPr lang="en-IN" dirty="0"/>
              <a:t> rupture into the peritoneal cavity.</a:t>
            </a:r>
          </a:p>
          <a:p>
            <a:endParaRPr lang="en-IN" dirty="0"/>
          </a:p>
          <a:p>
            <a:r>
              <a:rPr lang="en-IN" dirty="0"/>
              <a:t>Moderate splenomegaly</a:t>
            </a:r>
          </a:p>
          <a:p>
            <a:r>
              <a:rPr lang="en-IN" dirty="0"/>
              <a:t>Altered echogenicity noted in the lower pole of spleen-splenic infarct</a:t>
            </a:r>
          </a:p>
        </p:txBody>
      </p:sp>
    </p:spTree>
    <p:extLst>
      <p:ext uri="{BB962C8B-B14F-4D97-AF65-F5344CB8AC3E}">
        <p14:creationId xmlns:p14="http://schemas.microsoft.com/office/powerpoint/2010/main" val="597843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51E5-4728-DEBA-77A7-3C41455D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918AF3-F747-7F12-26E6-4C875B8B9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80" y="264160"/>
            <a:ext cx="11724639" cy="6380480"/>
          </a:xfrm>
        </p:spPr>
      </p:pic>
    </p:spTree>
    <p:extLst>
      <p:ext uri="{BB962C8B-B14F-4D97-AF65-F5344CB8AC3E}">
        <p14:creationId xmlns:p14="http://schemas.microsoft.com/office/powerpoint/2010/main" val="32788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38394-46B1-1459-6138-80655AFD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HISTORY OF PRESENTING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FAEDB-F686-F5D4-75C3-DEDEFFDCB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Patient was apparently normal before 1 month .Then developed   </a:t>
            </a:r>
          </a:p>
          <a:p>
            <a:r>
              <a:rPr lang="en-IN" dirty="0"/>
              <a:t>H/O Fever × 1 month   </a:t>
            </a:r>
          </a:p>
          <a:p>
            <a:pPr marL="0" indent="0">
              <a:buNone/>
            </a:pPr>
            <a:r>
              <a:rPr lang="en-IN" dirty="0"/>
              <a:t>     Low grade, Intermittent </a:t>
            </a:r>
          </a:p>
          <a:p>
            <a:pPr marL="0" indent="0">
              <a:buNone/>
            </a:pPr>
            <a:r>
              <a:rPr lang="en-IN" dirty="0"/>
              <a:t>     Evening rise of temperature</a:t>
            </a:r>
          </a:p>
          <a:p>
            <a:pPr marL="0" indent="0">
              <a:buNone/>
            </a:pPr>
            <a:r>
              <a:rPr lang="en-IN" dirty="0"/>
              <a:t>     Associated with chills &amp; rigor </a:t>
            </a:r>
          </a:p>
          <a:p>
            <a:r>
              <a:rPr lang="en-IN" dirty="0"/>
              <a:t>No H/o Loose stools </a:t>
            </a:r>
          </a:p>
          <a:p>
            <a:r>
              <a:rPr lang="en-IN" dirty="0"/>
              <a:t>No H/o head ache/vomiting/blurring of vision</a:t>
            </a:r>
          </a:p>
        </p:txBody>
      </p:sp>
    </p:spTree>
    <p:extLst>
      <p:ext uri="{BB962C8B-B14F-4D97-AF65-F5344CB8AC3E}">
        <p14:creationId xmlns:p14="http://schemas.microsoft.com/office/powerpoint/2010/main" val="295392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CFFB-1060-C85B-C46E-10DB98F6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B96BD-6F03-8602-C82D-CCA55F939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 H/o abdominal pain</a:t>
            </a:r>
          </a:p>
          <a:p>
            <a:r>
              <a:rPr lang="en-IN" dirty="0"/>
              <a:t>No H/o cough with expectoration/LOA</a:t>
            </a:r>
          </a:p>
          <a:p>
            <a:r>
              <a:rPr lang="en-IN" dirty="0"/>
              <a:t>No H/o night sweats/LOW</a:t>
            </a:r>
          </a:p>
          <a:p>
            <a:r>
              <a:rPr lang="en-IN" dirty="0"/>
              <a:t>No H/o jaundice</a:t>
            </a:r>
          </a:p>
          <a:p>
            <a:r>
              <a:rPr lang="en-IN" dirty="0"/>
              <a:t>No H/o burning micturition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96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A461-FE6B-0393-87F7-4AD8C99F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PAST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53F2-E8D5-D2B9-1D44-CD1C12475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No H/O  previous similar episodes </a:t>
            </a:r>
          </a:p>
          <a:p>
            <a:pPr marL="0" indent="0">
              <a:buNone/>
            </a:pPr>
            <a:r>
              <a:rPr lang="en-IN" dirty="0"/>
              <a:t>Not a known case of  Diabetes mellitus, hypertension, bronchial asthma, Tuberculosis, HIV, Thyroid disorder</a:t>
            </a:r>
          </a:p>
          <a:p>
            <a:pPr marL="0" indent="0">
              <a:buNone/>
            </a:pPr>
            <a:r>
              <a:rPr lang="en-IN" dirty="0"/>
              <a:t> No H/O recent vaccination  </a:t>
            </a:r>
          </a:p>
          <a:p>
            <a:pPr marL="0" indent="0">
              <a:buNone/>
            </a:pPr>
            <a:r>
              <a:rPr lang="en-IN" dirty="0"/>
              <a:t>  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398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A6D4-020D-C4C7-D5A4-B6963AAB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TREATMENT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92BC6-3624-8FEB-21D2-E42FD0F9B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/>
              <a:t>PT was treated with nearby local hospital for 2 weeks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                          Referred to </a:t>
            </a:r>
            <a:r>
              <a:rPr lang="en-IN" dirty="0" err="1"/>
              <a:t>dindigul</a:t>
            </a:r>
            <a:r>
              <a:rPr lang="en-IN" dirty="0"/>
              <a:t> MCH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             </a:t>
            </a:r>
          </a:p>
          <a:p>
            <a:pPr marL="0" indent="0">
              <a:buNone/>
            </a:pPr>
            <a:r>
              <a:rPr lang="en-IN" dirty="0"/>
              <a:t>                     Admitted for 1 </a:t>
            </a:r>
            <a:r>
              <a:rPr lang="en-IN" dirty="0" err="1"/>
              <a:t>week,diagnosed</a:t>
            </a:r>
            <a:r>
              <a:rPr lang="en-IN" dirty="0"/>
              <a:t> as </a:t>
            </a:r>
            <a:r>
              <a:rPr lang="en-IN" b="1" dirty="0"/>
              <a:t>diabetes</a:t>
            </a:r>
          </a:p>
          <a:p>
            <a:pPr marL="0" indent="0">
              <a:buNone/>
            </a:pPr>
            <a:r>
              <a:rPr lang="en-IN" dirty="0"/>
              <a:t>                          discharged with </a:t>
            </a:r>
            <a:r>
              <a:rPr lang="en-IN" b="1" dirty="0"/>
              <a:t>insulin</a:t>
            </a:r>
          </a:p>
          <a:p>
            <a:pPr marL="0" indent="0">
              <a:buNone/>
            </a:pPr>
            <a:r>
              <a:rPr lang="en-IN" dirty="0"/>
              <a:t>                                  [records not available]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2179C2C-F275-076C-580F-1A11107F5AB6}"/>
              </a:ext>
            </a:extLst>
          </p:cNvPr>
          <p:cNvSpPr/>
          <p:nvPr/>
        </p:nvSpPr>
        <p:spPr>
          <a:xfrm>
            <a:off x="4255433" y="2539587"/>
            <a:ext cx="289247" cy="6423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EAF976A-E341-A073-FFC5-9A5BE5DDBA38}"/>
              </a:ext>
            </a:extLst>
          </p:cNvPr>
          <p:cNvSpPr/>
          <p:nvPr/>
        </p:nvSpPr>
        <p:spPr>
          <a:xfrm>
            <a:off x="4255434" y="3676067"/>
            <a:ext cx="289247" cy="6423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76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00E8-9BA9-7137-9928-1C5CCADC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D20A0-BB26-C309-0FDF-6AF8D47DD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/>
              <a:t> Next day he developed seizure -1 episode [GTCS]</a:t>
            </a:r>
          </a:p>
          <a:p>
            <a:pPr marL="0" indent="0">
              <a:buNone/>
            </a:pPr>
            <a:r>
              <a:rPr lang="en-IN" dirty="0"/>
              <a:t>          </a:t>
            </a:r>
          </a:p>
          <a:p>
            <a:pPr marL="0" indent="0">
              <a:buNone/>
            </a:pPr>
            <a:r>
              <a:rPr lang="en-IN" dirty="0"/>
              <a:t>                    </a:t>
            </a:r>
          </a:p>
          <a:p>
            <a:pPr marL="0" indent="0">
              <a:buNone/>
            </a:pPr>
            <a:r>
              <a:rPr lang="en-IN" dirty="0"/>
              <a:t>                     Admitted in private hospital</a:t>
            </a:r>
          </a:p>
          <a:p>
            <a:pPr marL="0" indent="0">
              <a:buNone/>
            </a:pPr>
            <a:r>
              <a:rPr lang="en-IN" dirty="0"/>
              <a:t>                    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                      In view of poor GCS Pt was intubated </a:t>
            </a:r>
          </a:p>
          <a:p>
            <a:pPr marL="0" indent="0">
              <a:buNone/>
            </a:pPr>
            <a:r>
              <a:rPr lang="en-IN" dirty="0"/>
              <a:t>                                    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2F1F762-12F3-1B27-5A24-2E454845DDBC}"/>
              </a:ext>
            </a:extLst>
          </p:cNvPr>
          <p:cNvSpPr/>
          <p:nvPr/>
        </p:nvSpPr>
        <p:spPr>
          <a:xfrm>
            <a:off x="4377978" y="2609646"/>
            <a:ext cx="289247" cy="6423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23963F6-A091-F484-4B16-D5331BB271E0}"/>
              </a:ext>
            </a:extLst>
          </p:cNvPr>
          <p:cNvSpPr/>
          <p:nvPr/>
        </p:nvSpPr>
        <p:spPr>
          <a:xfrm>
            <a:off x="4456209" y="3845906"/>
            <a:ext cx="289247" cy="6423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879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4FF6-BE3E-3AA0-A295-8E1CE7E1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02" y="218365"/>
            <a:ext cx="9291215" cy="1049235"/>
          </a:xfrm>
        </p:spPr>
        <p:txBody>
          <a:bodyPr/>
          <a:lstStyle/>
          <a:p>
            <a:r>
              <a:rPr lang="en-IN" dirty="0"/>
              <a:t>INVESTIGATIONS-OUTSIDE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2ED43-67D9-A06B-CEEC-86A68DEEA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215" y="1391138"/>
            <a:ext cx="10824307" cy="5337908"/>
          </a:xfrm>
        </p:spPr>
        <p:txBody>
          <a:bodyPr>
            <a:normAutofit fontScale="40000" lnSpcReduction="20000"/>
          </a:bodyPr>
          <a:lstStyle/>
          <a:p>
            <a:r>
              <a:rPr lang="en-IN" sz="4300" dirty="0"/>
              <a:t>Tc </a:t>
            </a:r>
            <a:r>
              <a:rPr lang="en-IN" sz="4300" b="1" dirty="0"/>
              <a:t>27000</a:t>
            </a:r>
          </a:p>
          <a:p>
            <a:r>
              <a:rPr lang="en-IN" sz="4300" dirty="0"/>
              <a:t>CBG –</a:t>
            </a:r>
            <a:r>
              <a:rPr lang="en-IN" sz="4300" b="1" dirty="0"/>
              <a:t>HIGH </a:t>
            </a:r>
          </a:p>
          <a:p>
            <a:r>
              <a:rPr lang="en-IN" sz="4300" dirty="0"/>
              <a:t>FBS  &gt;</a:t>
            </a:r>
            <a:r>
              <a:rPr lang="en-IN" sz="4300" b="1" dirty="0"/>
              <a:t>500 </a:t>
            </a:r>
          </a:p>
          <a:p>
            <a:pPr marL="0" indent="0">
              <a:buNone/>
            </a:pPr>
            <a:r>
              <a:rPr lang="en-IN" sz="4300" b="1" dirty="0"/>
              <a:t>                              </a:t>
            </a:r>
            <a:r>
              <a:rPr lang="en-IN" sz="4300" dirty="0"/>
              <a:t>                                                                       VCTC                  -  Non reactive</a:t>
            </a:r>
          </a:p>
          <a:p>
            <a:r>
              <a:rPr lang="en-IN" sz="4300" dirty="0"/>
              <a:t> URINE ACETONE-Negative                                             VIRAL MARKERS -  Negative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4300" dirty="0"/>
              <a:t> HBA1C -</a:t>
            </a:r>
            <a:r>
              <a:rPr lang="en-IN" sz="4300" b="1" dirty="0"/>
              <a:t>13   </a:t>
            </a:r>
            <a:r>
              <a:rPr lang="en-IN" sz="4300" dirty="0"/>
              <a:t>                                                                        UREA                  -  32 mg/dl</a:t>
            </a:r>
          </a:p>
          <a:p>
            <a:r>
              <a:rPr lang="en-IN" sz="4300" dirty="0"/>
              <a:t>URINE ROUTINE –Sugar 3+,2 to 4 pus cells                  CREATININE       -  1.1 mg/dl</a:t>
            </a:r>
          </a:p>
          <a:p>
            <a:r>
              <a:rPr lang="en-IN" sz="4300" dirty="0"/>
              <a:t>SR.PROCALCITONIN-</a:t>
            </a:r>
            <a:r>
              <a:rPr lang="en-IN" sz="4300" b="1" dirty="0"/>
              <a:t>11.8</a:t>
            </a:r>
            <a:r>
              <a:rPr lang="en-IN" sz="4300" dirty="0"/>
              <a:t>ng/dl                                      </a:t>
            </a:r>
            <a:r>
              <a:rPr lang="en-IN" sz="4300" dirty="0" err="1"/>
              <a:t>Sr.Na</a:t>
            </a:r>
            <a:r>
              <a:rPr lang="en-IN" sz="4300" dirty="0"/>
              <a:t>                  -   139 </a:t>
            </a:r>
            <a:r>
              <a:rPr lang="en-IN" sz="4300" dirty="0" err="1"/>
              <a:t>Meq</a:t>
            </a:r>
            <a:r>
              <a:rPr lang="en-IN" sz="4300" dirty="0"/>
              <a:t>/dl</a:t>
            </a:r>
          </a:p>
          <a:p>
            <a:r>
              <a:rPr lang="en-IN" sz="4300" dirty="0"/>
              <a:t>CSF ANALYSIS –TC 100/cu.mm,                                      </a:t>
            </a:r>
            <a:r>
              <a:rPr lang="en-IN" sz="4300" dirty="0" err="1"/>
              <a:t>Sr.k</a:t>
            </a:r>
            <a:r>
              <a:rPr lang="en-IN" sz="4300" dirty="0"/>
              <a:t>                     -   4.1 </a:t>
            </a:r>
            <a:r>
              <a:rPr lang="en-IN" sz="4300" dirty="0" err="1"/>
              <a:t>Meq</a:t>
            </a:r>
            <a:r>
              <a:rPr lang="en-IN" sz="4300" dirty="0"/>
              <a:t>/dl</a:t>
            </a:r>
          </a:p>
          <a:p>
            <a:pPr marL="0" indent="0">
              <a:buNone/>
            </a:pPr>
            <a:r>
              <a:rPr lang="en-IN" sz="4300" dirty="0"/>
              <a:t>                              DC:P-90%,L-10%,                                       LFT                      -   WNL</a:t>
            </a:r>
          </a:p>
          <a:p>
            <a:pPr marL="0" indent="0">
              <a:buNone/>
            </a:pPr>
            <a:r>
              <a:rPr lang="en-IN" sz="4300" dirty="0"/>
              <a:t>                              Sugar-208mg/dl,                                   </a:t>
            </a:r>
          </a:p>
          <a:p>
            <a:pPr marL="0" indent="0">
              <a:buNone/>
            </a:pPr>
            <a:r>
              <a:rPr lang="en-IN" sz="4300" dirty="0"/>
              <a:t>                              Protein-0.3 mg/dl                            </a:t>
            </a:r>
          </a:p>
          <a:p>
            <a:pPr marL="0" indent="0">
              <a:buNone/>
            </a:pPr>
            <a:r>
              <a:rPr lang="en-IN" sz="4300" dirty="0"/>
              <a:t>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085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D53B7-0350-279D-C230-58F3A4DD6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85" y="851878"/>
            <a:ext cx="9937809" cy="4598837"/>
          </a:xfrm>
        </p:spPr>
        <p:txBody>
          <a:bodyPr/>
          <a:lstStyle/>
          <a:p>
            <a:pPr marL="0" indent="0">
              <a:buNone/>
            </a:pPr>
            <a:r>
              <a:rPr lang="en-IN" b="1" dirty="0"/>
              <a:t>PS</a:t>
            </a:r>
            <a:r>
              <a:rPr lang="en-IN" dirty="0"/>
              <a:t>-Neutrophilic leucocytosis with shift to left and mild toxic </a:t>
            </a:r>
            <a:r>
              <a:rPr lang="en-IN" dirty="0" err="1"/>
              <a:t>cnanges</a:t>
            </a:r>
            <a:endParaRPr lang="en-IN" dirty="0"/>
          </a:p>
          <a:p>
            <a:pPr marL="0" indent="0">
              <a:buNone/>
            </a:pPr>
            <a:r>
              <a:rPr lang="en-IN" b="1" dirty="0"/>
              <a:t>ECHO</a:t>
            </a:r>
            <a:r>
              <a:rPr lang="en-IN" dirty="0"/>
              <a:t> –Normal LVSD-53%</a:t>
            </a:r>
          </a:p>
          <a:p>
            <a:pPr marL="0" indent="0">
              <a:buNone/>
            </a:pPr>
            <a:r>
              <a:rPr lang="en-IN" dirty="0"/>
              <a:t>            No Pericardial effusion</a:t>
            </a:r>
          </a:p>
          <a:p>
            <a:pPr marL="0" indent="0">
              <a:buNone/>
            </a:pPr>
            <a:r>
              <a:rPr lang="en-IN" b="1" dirty="0"/>
              <a:t>CT BRAIN </a:t>
            </a:r>
            <a:r>
              <a:rPr lang="en-IN" dirty="0"/>
              <a:t>PLAIN &amp;CONTRAST</a:t>
            </a:r>
            <a:r>
              <a:rPr lang="en-IN" b="1" dirty="0"/>
              <a:t> –</a:t>
            </a:r>
            <a:r>
              <a:rPr lang="en-IN" dirty="0"/>
              <a:t>Normal</a:t>
            </a:r>
          </a:p>
          <a:p>
            <a:pPr marL="0" indent="0">
              <a:buNone/>
            </a:pPr>
            <a:r>
              <a:rPr lang="en-IN" b="1" dirty="0"/>
              <a:t>CT CHEST-</a:t>
            </a:r>
            <a:r>
              <a:rPr lang="en-IN" dirty="0"/>
              <a:t>Normal</a:t>
            </a:r>
          </a:p>
          <a:p>
            <a:pPr marL="0" indent="0">
              <a:buNone/>
            </a:pPr>
            <a:r>
              <a:rPr lang="en-IN" dirty="0"/>
              <a:t>CT ABDOMEN –Hypodensity noted in spleen </a:t>
            </a:r>
          </a:p>
          <a:p>
            <a:pPr marL="0" indent="0">
              <a:buNone/>
            </a:pPr>
            <a:r>
              <a:rPr lang="en-IN" dirty="0"/>
              <a:t>                          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91018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2312</TotalTime>
  <Words>966</Words>
  <Application>Microsoft Office PowerPoint</Application>
  <PresentationFormat>Widescreen</PresentationFormat>
  <Paragraphs>215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Rockwell</vt:lpstr>
      <vt:lpstr>Wingdings</vt:lpstr>
      <vt:lpstr>Gallery</vt:lpstr>
      <vt:lpstr>Mississippi meningitis with major missing -3rd unit</vt:lpstr>
      <vt:lpstr>CHIEF COMPLAINTS</vt:lpstr>
      <vt:lpstr>HISTORY OF PRESENTING ILLNESS</vt:lpstr>
      <vt:lpstr>PowerPoint Presentation</vt:lpstr>
      <vt:lpstr>PAST HISTORY</vt:lpstr>
      <vt:lpstr>TREATMENT HISTORY</vt:lpstr>
      <vt:lpstr>PowerPoint Presentation</vt:lpstr>
      <vt:lpstr>INVESTIGATIONS-OUTSIDE</vt:lpstr>
      <vt:lpstr>PowerPoint Presentation</vt:lpstr>
      <vt:lpstr>PowerPoint Presentation</vt:lpstr>
      <vt:lpstr>PowerPoint Presentation</vt:lpstr>
      <vt:lpstr>        GENERAL EXAMINATION</vt:lpstr>
      <vt:lpstr>                        VITALS</vt:lpstr>
      <vt:lpstr>     SYSTEMIC EXAMINATIONS</vt:lpstr>
      <vt:lpstr>PowerPoint Presentation</vt:lpstr>
      <vt:lpstr>    OTHER SYSTEMS EXAMINATION </vt:lpstr>
      <vt:lpstr>                INVESTIGATIONS-GRH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vikramkrush1705@gmail.com</dc:creator>
  <cp:lastModifiedBy>sneha pandu</cp:lastModifiedBy>
  <cp:revision>36</cp:revision>
  <dcterms:created xsi:type="dcterms:W3CDTF">2024-05-12T14:17:09Z</dcterms:created>
  <dcterms:modified xsi:type="dcterms:W3CDTF">2024-05-21T12:47:21Z</dcterms:modified>
</cp:coreProperties>
</file>