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6" r:id="rId10"/>
    <p:sldId id="261" r:id="rId11"/>
    <p:sldId id="262" r:id="rId12"/>
    <p:sldId id="265" r:id="rId13"/>
    <p:sldId id="270" r:id="rId14"/>
    <p:sldId id="271" r:id="rId15"/>
    <p:sldId id="272" r:id="rId16"/>
    <p:sldId id="289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3" r:id="rId25"/>
    <p:sldId id="282" r:id="rId26"/>
    <p:sldId id="276" r:id="rId27"/>
    <p:sldId id="277" r:id="rId28"/>
    <p:sldId id="285" r:id="rId29"/>
    <p:sldId id="290" r:id="rId30"/>
    <p:sldId id="297" r:id="rId31"/>
    <p:sldId id="284" r:id="rId32"/>
    <p:sldId id="294" r:id="rId33"/>
    <p:sldId id="288" r:id="rId34"/>
    <p:sldId id="293" r:id="rId35"/>
    <p:sldId id="298" r:id="rId36"/>
    <p:sldId id="295" r:id="rId37"/>
    <p:sldId id="296" r:id="rId38"/>
    <p:sldId id="287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3AC627-C4D0-4266-AEE2-35957B57588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4D0462-7459-43E6-BEEB-D12154CB5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YAM\Desktop\movement%20disorder\VID_20171231_100136234_s01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YAM\Desktop\movement%20disorder\VID_20171231_101412089_s01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YAM\Desktop\movement%20disorder\Lance%20Adams%20syndrome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1920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venomous snake bite with a perennial scar-Lance </a:t>
            </a:r>
            <a:r>
              <a:rPr lang="en-US" sz="4000" dirty="0" err="1" smtClean="0"/>
              <a:t>adams</a:t>
            </a:r>
            <a:r>
              <a:rPr lang="en-US" sz="4000" dirty="0" smtClean="0"/>
              <a:t>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763000" cy="27173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III MEDICAL UNIT</a:t>
            </a:r>
          </a:p>
          <a:p>
            <a:r>
              <a:rPr lang="en-US" sz="2000" dirty="0" smtClean="0"/>
              <a:t>CHIEF : PROF. </a:t>
            </a:r>
            <a:r>
              <a:rPr lang="en-US" sz="2000" dirty="0" err="1" smtClean="0"/>
              <a:t>Dr.M.Natarajan</a:t>
            </a:r>
            <a:r>
              <a:rPr lang="en-US" sz="2000" dirty="0" smtClean="0"/>
              <a:t> MD</a:t>
            </a:r>
          </a:p>
          <a:p>
            <a:r>
              <a:rPr lang="en-US" sz="2000" dirty="0" smtClean="0"/>
              <a:t>ASST PROFs: Dr. </a:t>
            </a:r>
            <a:r>
              <a:rPr lang="en-US" sz="2000" dirty="0" err="1" smtClean="0"/>
              <a:t>Syed</a:t>
            </a:r>
            <a:r>
              <a:rPr lang="en-US" sz="2000" dirty="0" smtClean="0"/>
              <a:t> </a:t>
            </a:r>
            <a:r>
              <a:rPr lang="en-US" sz="2000" dirty="0" err="1" smtClean="0"/>
              <a:t>Bahuvudeen</a:t>
            </a:r>
            <a:r>
              <a:rPr lang="en-US" sz="2000" dirty="0" smtClean="0"/>
              <a:t> </a:t>
            </a:r>
            <a:r>
              <a:rPr lang="en-US" sz="2000" dirty="0" err="1" smtClean="0"/>
              <a:t>Hussaini</a:t>
            </a:r>
            <a:r>
              <a:rPr lang="en-US" sz="2000" dirty="0" smtClean="0"/>
              <a:t> MD,DNB ,FICP</a:t>
            </a:r>
          </a:p>
          <a:p>
            <a:r>
              <a:rPr lang="en-US" sz="2000" dirty="0" smtClean="0"/>
              <a:t>                         Dr. </a:t>
            </a:r>
            <a:r>
              <a:rPr lang="en-US" sz="2000" dirty="0" err="1" smtClean="0"/>
              <a:t>P.S.Vallidevi</a:t>
            </a:r>
            <a:r>
              <a:rPr lang="en-US" sz="2000" dirty="0" smtClean="0"/>
              <a:t> MD</a:t>
            </a:r>
          </a:p>
          <a:p>
            <a:r>
              <a:rPr lang="en-US" sz="2000" dirty="0" smtClean="0"/>
              <a:t>                         Dr. </a:t>
            </a:r>
            <a:r>
              <a:rPr lang="en-US" sz="2000" dirty="0" err="1" smtClean="0"/>
              <a:t>V.Shanmuganathan</a:t>
            </a:r>
            <a:r>
              <a:rPr lang="en-US" sz="2000" dirty="0" smtClean="0"/>
              <a:t> MD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Cardio vascular system:</a:t>
            </a:r>
          </a:p>
          <a:p>
            <a:pPr>
              <a:buNone/>
            </a:pPr>
            <a:r>
              <a:rPr lang="en-US" dirty="0" smtClean="0"/>
              <a:t>          S1S2+</a:t>
            </a:r>
          </a:p>
          <a:p>
            <a:pPr>
              <a:buNone/>
            </a:pPr>
            <a:r>
              <a:rPr lang="en-US" dirty="0" smtClean="0"/>
              <a:t>          No murmur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Respiratory system</a:t>
            </a:r>
          </a:p>
          <a:p>
            <a:pPr>
              <a:buNone/>
            </a:pPr>
            <a:r>
              <a:rPr lang="en-US" dirty="0" smtClean="0"/>
              <a:t>         B/L air entry +</a:t>
            </a:r>
          </a:p>
          <a:p>
            <a:pPr>
              <a:buNone/>
            </a:pPr>
            <a:r>
              <a:rPr lang="en-US" dirty="0" smtClean="0"/>
              <a:t>         Normal Vesicular Breath Sound +</a:t>
            </a:r>
          </a:p>
          <a:p>
            <a:pPr>
              <a:buNone/>
            </a:pPr>
            <a:r>
              <a:rPr lang="en-US" dirty="0" smtClean="0"/>
              <a:t>         No added sounds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P/A -  Soft </a:t>
            </a:r>
          </a:p>
          <a:p>
            <a:pPr>
              <a:buNone/>
            </a:pPr>
            <a:r>
              <a:rPr lang="en-US" dirty="0" smtClean="0"/>
              <a:t>          No </a:t>
            </a:r>
            <a:r>
              <a:rPr lang="en-US" dirty="0" err="1" smtClean="0"/>
              <a:t>organomegaly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CNS </a:t>
            </a:r>
          </a:p>
          <a:p>
            <a:pPr>
              <a:buNone/>
            </a:pPr>
            <a:r>
              <a:rPr lang="en-US" dirty="0" smtClean="0"/>
              <a:t>          Conscious</a:t>
            </a:r>
          </a:p>
          <a:p>
            <a:pPr>
              <a:buNone/>
            </a:pPr>
            <a:r>
              <a:rPr lang="en-US" dirty="0" smtClean="0"/>
              <a:t>          Oriented</a:t>
            </a:r>
          </a:p>
          <a:p>
            <a:pPr>
              <a:buNone/>
            </a:pPr>
            <a:r>
              <a:rPr lang="en-US" dirty="0" smtClean="0"/>
              <a:t>          Higher mental functions-normal</a:t>
            </a:r>
          </a:p>
          <a:p>
            <a:pPr>
              <a:buNone/>
            </a:pPr>
            <a:r>
              <a:rPr lang="en-US" dirty="0" smtClean="0"/>
              <a:t>          Right handed</a:t>
            </a:r>
          </a:p>
          <a:p>
            <a:pPr>
              <a:buNone/>
            </a:pPr>
            <a:r>
              <a:rPr lang="en-US" dirty="0" smtClean="0"/>
              <a:t>          Slurred speech+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Titubation</a:t>
            </a:r>
            <a:r>
              <a:rPr lang="en-US" dirty="0" smtClean="0"/>
              <a:t> +</a:t>
            </a:r>
          </a:p>
          <a:p>
            <a:pPr>
              <a:buNone/>
            </a:pPr>
            <a:r>
              <a:rPr lang="en-US" dirty="0" smtClean="0"/>
              <a:t>          B/L Gaze evoked </a:t>
            </a:r>
            <a:r>
              <a:rPr lang="en-US" dirty="0" err="1" smtClean="0"/>
              <a:t>Nystagmus</a:t>
            </a:r>
            <a:r>
              <a:rPr lang="en-US" dirty="0" smtClean="0"/>
              <a:t>+</a:t>
            </a:r>
          </a:p>
          <a:p>
            <a:pPr>
              <a:buNone/>
            </a:pPr>
            <a:r>
              <a:rPr lang="en-US" dirty="0" smtClean="0"/>
              <a:t>          Motor </a:t>
            </a:r>
            <a:r>
              <a:rPr lang="en-US" dirty="0" err="1" smtClean="0"/>
              <a:t>impersistence</a:t>
            </a:r>
            <a:r>
              <a:rPr lang="en-US" dirty="0" smtClean="0"/>
              <a:t> of Tongue+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system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746760">
                <a:tc>
                  <a:txBody>
                    <a:bodyPr/>
                    <a:lstStyle/>
                    <a:p>
                      <a:endParaRPr lang="en-US" sz="2000" b="0" dirty="0" smtClean="0"/>
                    </a:p>
                    <a:p>
                      <a:r>
                        <a:rPr lang="en-US" sz="2000" b="0" dirty="0" smtClean="0"/>
                        <a:t>      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BULK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LEFT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22.5cm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22cm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FORE 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          17cm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</a:t>
                      </a:r>
                      <a:r>
                        <a:rPr lang="en-US" baseline="0" dirty="0" smtClean="0"/>
                        <a:t> 17cm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37.5cm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37cm</a:t>
                      </a:r>
                      <a:endParaRPr lang="en-US" dirty="0"/>
                    </a:p>
                  </a:txBody>
                  <a:tcPr/>
                </a:tc>
              </a:tr>
              <a:tr h="7467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26cm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26cm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1041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LEFT</a:t>
                      </a:r>
                      <a:endParaRPr lang="en-US" dirty="0" smtClean="0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UPPER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4+/5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4+/5</a:t>
                      </a:r>
                      <a:endParaRPr lang="en-US" dirty="0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LOWER LIMB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4+/5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4+/5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108585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REFLEX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LEFT</a:t>
                      </a:r>
                      <a:endParaRPr lang="en-US" dirty="0"/>
                    </a:p>
                  </a:txBody>
                  <a:tcPr/>
                </a:tc>
              </a:tr>
              <a:tr h="2114550">
                <a:tc>
                  <a:txBody>
                    <a:bodyPr/>
                    <a:lstStyle/>
                    <a:p>
                      <a:r>
                        <a:rPr lang="en-US" dirty="0" smtClean="0"/>
                        <a:t>DTR</a:t>
                      </a:r>
                    </a:p>
                    <a:p>
                      <a:r>
                        <a:rPr lang="en-US" dirty="0" smtClean="0"/>
                        <a:t>     Biceps</a:t>
                      </a:r>
                    </a:p>
                    <a:p>
                      <a:r>
                        <a:rPr lang="en-US" dirty="0" smtClean="0"/>
                        <a:t>     Triceps</a:t>
                      </a:r>
                    </a:p>
                    <a:p>
                      <a:r>
                        <a:rPr lang="en-US" baseline="0" dirty="0" smtClean="0"/>
                        <a:t>     </a:t>
                      </a:r>
                      <a:r>
                        <a:rPr lang="en-US" baseline="0" dirty="0" err="1" smtClean="0"/>
                        <a:t>Supinator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  Knee</a:t>
                      </a:r>
                    </a:p>
                    <a:p>
                      <a:r>
                        <a:rPr lang="en-US" baseline="0" dirty="0" smtClean="0"/>
                        <a:t>     Ankle</a:t>
                      </a:r>
                    </a:p>
                    <a:p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+</a:t>
                      </a:r>
                    </a:p>
                    <a:p>
                      <a:r>
                        <a:rPr lang="en-US" dirty="0" smtClean="0"/>
                        <a:t>             +</a:t>
                      </a:r>
                    </a:p>
                    <a:p>
                      <a:r>
                        <a:rPr lang="en-US" baseline="0" dirty="0" smtClean="0"/>
                        <a:t>             +</a:t>
                      </a:r>
                    </a:p>
                    <a:p>
                      <a:r>
                        <a:rPr lang="en-US" baseline="0" dirty="0" smtClean="0"/>
                        <a:t>             +</a:t>
                      </a:r>
                    </a:p>
                    <a:p>
                      <a:r>
                        <a:rPr lang="en-US" baseline="0" dirty="0" smtClean="0"/>
                        <a:t>             +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+</a:t>
                      </a:r>
                    </a:p>
                    <a:p>
                      <a:r>
                        <a:rPr lang="en-US" dirty="0" smtClean="0"/>
                        <a:t>           +</a:t>
                      </a:r>
                    </a:p>
                    <a:p>
                      <a:r>
                        <a:rPr lang="en-US" dirty="0" smtClean="0"/>
                        <a:t>           +</a:t>
                      </a:r>
                    </a:p>
                    <a:p>
                      <a:r>
                        <a:rPr lang="en-US" baseline="0" dirty="0" smtClean="0"/>
                        <a:t>           +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          +</a:t>
                      </a:r>
                    </a:p>
                    <a:p>
                      <a:r>
                        <a:rPr lang="en-US" dirty="0" smtClean="0"/>
                        <a:t>        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Superficial</a:t>
                      </a:r>
                      <a:r>
                        <a:rPr lang="en-US" baseline="0" dirty="0" smtClean="0"/>
                        <a:t> Reflexes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       +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Plantar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   flexor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</a:p>
                    <a:p>
                      <a:r>
                        <a:rPr lang="en-US" dirty="0" smtClean="0"/>
                        <a:t>        flexor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Sensory system – normal</a:t>
            </a:r>
          </a:p>
          <a:p>
            <a:r>
              <a:rPr lang="en-US" dirty="0" smtClean="0"/>
              <a:t>Intentional tremors involving all 4 limbs +</a:t>
            </a:r>
          </a:p>
          <a:p>
            <a:r>
              <a:rPr lang="en-US" dirty="0" smtClean="0"/>
              <a:t>Rapid, </a:t>
            </a:r>
            <a:r>
              <a:rPr lang="en-US" dirty="0" smtClean="0"/>
              <a:t>jerky movements of both upper and lower limbs</a:t>
            </a:r>
            <a:r>
              <a:rPr lang="en-US" dirty="0" smtClean="0"/>
              <a:t>+</a:t>
            </a:r>
          </a:p>
          <a:p>
            <a:pPr lvl="1"/>
            <a:r>
              <a:rPr lang="en-US" dirty="0" smtClean="0"/>
              <a:t>Occurs mainly during voluntary activity.</a:t>
            </a:r>
            <a:endParaRPr lang="en-US" dirty="0" smtClean="0"/>
          </a:p>
          <a:p>
            <a:pPr lvl="1"/>
            <a:r>
              <a:rPr lang="en-US" dirty="0" smtClean="0"/>
              <a:t>Proximal &gt; Distal</a:t>
            </a:r>
          </a:p>
          <a:p>
            <a:pPr lvl="1"/>
            <a:r>
              <a:rPr lang="en-US" dirty="0" smtClean="0"/>
              <a:t>Upper limb &gt; Lower limb</a:t>
            </a:r>
          </a:p>
          <a:p>
            <a:pPr lvl="1"/>
            <a:r>
              <a:rPr lang="en-US" dirty="0" smtClean="0"/>
              <a:t>Left UL &gt; Right UL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Finger Nose test – Impaired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Finger-Nose- Finger test  Impaired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Heel-Knee test - Impaired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sz="2400" dirty="0" smtClean="0"/>
              <a:t>Tandem Walking - Impaired</a:t>
            </a:r>
            <a:endParaRPr lang="en-US" dirty="0" smtClean="0"/>
          </a:p>
          <a:p>
            <a:r>
              <a:rPr lang="en-US" dirty="0" smtClean="0"/>
              <a:t>Broad based ataxic gait +</a:t>
            </a:r>
          </a:p>
          <a:p>
            <a:r>
              <a:rPr lang="en-US" dirty="0" smtClean="0"/>
              <a:t>Not able to walk without support</a:t>
            </a:r>
          </a:p>
          <a:p>
            <a:r>
              <a:rPr lang="en-US" dirty="0" smtClean="0"/>
              <a:t>Head </a:t>
            </a:r>
            <a:r>
              <a:rPr lang="en-US" dirty="0" err="1" smtClean="0"/>
              <a:t>Titubation</a:t>
            </a:r>
            <a:r>
              <a:rPr lang="en-US" dirty="0" smtClean="0"/>
              <a:t> +</a:t>
            </a:r>
          </a:p>
          <a:p>
            <a:r>
              <a:rPr lang="en-US" dirty="0" smtClean="0"/>
              <a:t>B/L Horizontal Gaze evoked </a:t>
            </a:r>
            <a:r>
              <a:rPr lang="en-US" dirty="0" err="1" smtClean="0"/>
              <a:t>nystagmus</a:t>
            </a:r>
            <a:r>
              <a:rPr lang="en-US" dirty="0" smtClean="0"/>
              <a:t>+</a:t>
            </a:r>
          </a:p>
          <a:p>
            <a:r>
              <a:rPr lang="en-US" dirty="0" smtClean="0"/>
              <a:t>Spine and cranium – normal</a:t>
            </a:r>
          </a:p>
          <a:p>
            <a:r>
              <a:rPr lang="en-US" dirty="0" smtClean="0"/>
              <a:t>No neck stiffness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5791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 HEMOGRAM &amp; 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12.3 g%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7600 cells/cu.mm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P-71%     L-18%       M-5%</a:t>
                      </a:r>
                      <a:r>
                        <a:rPr lang="en-US" baseline="0" dirty="0" smtClean="0"/>
                        <a:t>         E-6%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3.06 </a:t>
                      </a:r>
                      <a:r>
                        <a:rPr lang="en-US" dirty="0" err="1" smtClean="0"/>
                        <a:t>lakhs</a:t>
                      </a:r>
                      <a:r>
                        <a:rPr lang="en-US" dirty="0" smtClean="0"/>
                        <a:t>/cu.mm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37%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4.65</a:t>
                      </a:r>
                      <a:r>
                        <a:rPr lang="en-US" baseline="0" dirty="0" smtClean="0"/>
                        <a:t> mill/cu.mm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16</a:t>
                      </a:r>
                      <a:r>
                        <a:rPr lang="en-US" baseline="0" dirty="0" smtClean="0"/>
                        <a:t> mm/hr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PERIPHERAL</a:t>
                      </a:r>
                    </a:p>
                    <a:p>
                      <a:r>
                        <a:rPr lang="en-US" sz="1400" dirty="0" smtClean="0"/>
                        <a:t>SMEAR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Normal study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110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19 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0.9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BILIRUBIN</a:t>
                      </a:r>
                      <a:r>
                        <a:rPr lang="en-US" baseline="0" dirty="0" smtClean="0"/>
                        <a:t>  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1.1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0.5</a:t>
                      </a:r>
                      <a:r>
                        <a:rPr lang="en-US" baseline="0" dirty="0" smtClean="0"/>
                        <a:t>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INDIRECT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0.6</a:t>
                      </a:r>
                      <a:r>
                        <a:rPr lang="en-US" baseline="0" dirty="0" smtClean="0"/>
                        <a:t> mg/dl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</a:t>
                      </a:r>
                      <a:r>
                        <a:rPr lang="en-US" baseline="0" dirty="0" smtClean="0"/>
                        <a:t>19   U/L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23   U/L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136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meq</a:t>
                      </a:r>
                      <a:r>
                        <a:rPr lang="en-US" baseline="0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POTASSIUM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3.7  </a:t>
                      </a:r>
                      <a:r>
                        <a:rPr lang="en-US" baseline="0" dirty="0" err="1" smtClean="0"/>
                        <a:t>meq</a:t>
                      </a:r>
                      <a:r>
                        <a:rPr lang="en-US" baseline="0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104 </a:t>
                      </a:r>
                      <a:r>
                        <a:rPr lang="en-US" dirty="0" err="1" smtClean="0"/>
                        <a:t>meq</a:t>
                      </a:r>
                      <a:r>
                        <a:rPr lang="en-US" dirty="0" smtClean="0"/>
                        <a:t>/l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Urine routine – normal</a:t>
            </a:r>
          </a:p>
          <a:p>
            <a:r>
              <a:rPr lang="en-US" dirty="0" smtClean="0"/>
              <a:t>VCTC- Non Reactive</a:t>
            </a:r>
          </a:p>
          <a:p>
            <a:r>
              <a:rPr lang="en-US" dirty="0" smtClean="0"/>
              <a:t>Viral markers – negative</a:t>
            </a:r>
          </a:p>
          <a:p>
            <a:r>
              <a:rPr lang="en-US" dirty="0" smtClean="0"/>
              <a:t>Sr. </a:t>
            </a:r>
            <a:r>
              <a:rPr lang="en-US" dirty="0" err="1" smtClean="0"/>
              <a:t>ceruloplasmin</a:t>
            </a:r>
            <a:r>
              <a:rPr lang="en-US" dirty="0" smtClean="0"/>
              <a:t>- 20 mg/dl</a:t>
            </a:r>
          </a:p>
          <a:p>
            <a:r>
              <a:rPr lang="en-US" dirty="0" smtClean="0"/>
              <a:t>CSF analysis –</a:t>
            </a:r>
          </a:p>
          <a:p>
            <a:pPr lvl="1"/>
            <a:r>
              <a:rPr lang="en-US" dirty="0" smtClean="0"/>
              <a:t>Sugar- 58</a:t>
            </a:r>
          </a:p>
          <a:p>
            <a:pPr lvl="1"/>
            <a:r>
              <a:rPr lang="en-US" dirty="0" smtClean="0"/>
              <a:t>Protein- 26</a:t>
            </a:r>
          </a:p>
          <a:p>
            <a:pPr lvl="1"/>
            <a:r>
              <a:rPr lang="en-US" dirty="0" smtClean="0"/>
              <a:t>Cell count- </a:t>
            </a:r>
            <a:r>
              <a:rPr lang="en-US" smtClean="0"/>
              <a:t>1-2 cells/HPF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45/f presented with complaints of </a:t>
            </a:r>
          </a:p>
          <a:p>
            <a:pPr lvl="1">
              <a:buNone/>
            </a:pPr>
            <a:r>
              <a:rPr lang="en-US" dirty="0" smtClean="0"/>
              <a:t>       Involuntary movements involving all 4 limbs for                             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       past  3 months</a:t>
            </a:r>
          </a:p>
          <a:p>
            <a:pPr>
              <a:buNone/>
            </a:pPr>
            <a:r>
              <a:rPr lang="en-US" dirty="0" smtClean="0"/>
              <a:t>H/O presenting illness:</a:t>
            </a:r>
          </a:p>
          <a:p>
            <a:pPr>
              <a:lnSpc>
                <a:spcPct val="150000"/>
              </a:lnSpc>
              <a:buNone/>
            </a:pPr>
            <a:r>
              <a:rPr lang="en-US" sz="2100" dirty="0" smtClean="0"/>
              <a:t>                 Patient had history of </a:t>
            </a:r>
            <a:r>
              <a:rPr lang="en-US" sz="2100" dirty="0" err="1" smtClean="0"/>
              <a:t>neurotoxic</a:t>
            </a:r>
            <a:r>
              <a:rPr lang="en-US" sz="2100" dirty="0" smtClean="0"/>
              <a:t> snake bite 3 months back following which she became </a:t>
            </a:r>
            <a:r>
              <a:rPr lang="en-US" sz="2100" dirty="0" err="1" smtClean="0"/>
              <a:t>unconciousness</a:t>
            </a:r>
            <a:r>
              <a:rPr lang="en-US" sz="2100" dirty="0" smtClean="0"/>
              <a:t> . She was treated in </a:t>
            </a:r>
            <a:r>
              <a:rPr lang="en-US" sz="2100" dirty="0" err="1" smtClean="0"/>
              <a:t>Sivagangai</a:t>
            </a:r>
            <a:r>
              <a:rPr lang="en-US" sz="2100" dirty="0" smtClean="0"/>
              <a:t> GH  with 20 vials ASV. She developed respiratory failure and was </a:t>
            </a:r>
            <a:r>
              <a:rPr lang="en-US" sz="2100" dirty="0" err="1" smtClean="0"/>
              <a:t>intubated</a:t>
            </a:r>
            <a:r>
              <a:rPr lang="en-US" sz="2100" dirty="0" smtClean="0"/>
              <a:t> and was in ventilator support .</a:t>
            </a:r>
          </a:p>
          <a:p>
            <a:pPr>
              <a:lnSpc>
                <a:spcPct val="150000"/>
              </a:lnSpc>
              <a:buNone/>
            </a:pPr>
            <a:r>
              <a:rPr lang="en-US" sz="2100" dirty="0" smtClean="0"/>
              <a:t>             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HYAM\Desktop\movement disorder\IMG_20171213_1433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6324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HYAM\Desktop\movement disorder\IMG_20171213_1433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HYAM\Desktop\movement disorder\IMG_20171213_1433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772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HYAM\Desktop\movement disorder\IMG_20171213_1434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SHYAM\Desktop\movement disorder\IMG_20171213_1434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77200" cy="601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SHYAM\Desktop\movement disorder\IMG_20171213_1434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7924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HYAM\Desktop\movement disorder\IMG_20171213_1435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7848600" cy="578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HYAM\Desktop\movement disorder\IMG_20171213_1435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153400" cy="563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_20171231_100136234_s01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153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_20171231_101412089_s01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990600"/>
            <a:ext cx="7772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/>
              <a:t> She recovered and weaned from ventilation.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 H/O involuntary movements involving all 4 limbs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/>
              <a:t>                    * 3 months duration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/>
              <a:t>                    - Upper limb &gt; Lower limb</a:t>
            </a:r>
          </a:p>
          <a:p>
            <a:pPr>
              <a:lnSpc>
                <a:spcPct val="120000"/>
              </a:lnSpc>
              <a:buNone/>
            </a:pPr>
            <a:r>
              <a:rPr lang="en-US" sz="9600" dirty="0" smtClean="0"/>
              <a:t>                    - </a:t>
            </a:r>
            <a:r>
              <a:rPr lang="en-US" sz="9600" dirty="0" smtClean="0"/>
              <a:t>Proximal</a:t>
            </a:r>
            <a:r>
              <a:rPr lang="en-US" sz="9600" dirty="0" smtClean="0"/>
              <a:t> </a:t>
            </a:r>
            <a:r>
              <a:rPr lang="en-US" sz="9600" dirty="0" smtClean="0"/>
              <a:t>&gt; </a:t>
            </a:r>
            <a:r>
              <a:rPr lang="en-US" sz="9600" dirty="0" smtClean="0"/>
              <a:t>Distal</a:t>
            </a:r>
            <a:endParaRPr lang="en-US" sz="9600" dirty="0" smtClean="0"/>
          </a:p>
          <a:p>
            <a:pPr>
              <a:lnSpc>
                <a:spcPct val="120000"/>
              </a:lnSpc>
              <a:buNone/>
            </a:pPr>
            <a:r>
              <a:rPr lang="en-US" sz="9600" dirty="0" smtClean="0"/>
              <a:t>                    - Left UL &gt; Right UL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 H/O Difficulty in walking +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 H/O Speech disturbance +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 H/O Involuntary movements involving tongue</a:t>
            </a:r>
          </a:p>
          <a:p>
            <a:pPr>
              <a:lnSpc>
                <a:spcPct val="120000"/>
              </a:lnSpc>
            </a:pPr>
            <a:r>
              <a:rPr lang="en-US" sz="9600" dirty="0" smtClean="0"/>
              <a:t> H/O Difficulty in lifting objects</a:t>
            </a:r>
          </a:p>
          <a:p>
            <a:pPr>
              <a:lnSpc>
                <a:spcPct val="120000"/>
              </a:lnSpc>
              <a:buNone/>
            </a:pPr>
            <a:endParaRPr lang="en-US" sz="6000" dirty="0" smtClean="0"/>
          </a:p>
          <a:p>
            <a:pPr>
              <a:buNone/>
            </a:pPr>
            <a:r>
              <a:rPr lang="en-US" sz="4400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Lance Adams syndrome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1447800"/>
            <a:ext cx="7543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622" y="1600200"/>
            <a:ext cx="640675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 of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B/L </a:t>
            </a:r>
            <a:r>
              <a:rPr lang="en-US" dirty="0" err="1" smtClean="0"/>
              <a:t>cerebellar</a:t>
            </a:r>
            <a:r>
              <a:rPr lang="en-US" dirty="0" smtClean="0"/>
              <a:t> tremors</a:t>
            </a:r>
          </a:p>
          <a:p>
            <a:r>
              <a:rPr lang="en-US" dirty="0" smtClean="0"/>
              <a:t>Limb + </a:t>
            </a:r>
            <a:r>
              <a:rPr lang="en-US" dirty="0" err="1" smtClean="0"/>
              <a:t>Truncal</a:t>
            </a:r>
            <a:r>
              <a:rPr lang="en-US" dirty="0" smtClean="0"/>
              <a:t> ataxia</a:t>
            </a:r>
          </a:p>
          <a:p>
            <a:r>
              <a:rPr lang="en-US" dirty="0" smtClean="0"/>
              <a:t>Frequent action </a:t>
            </a:r>
            <a:r>
              <a:rPr lang="en-US" dirty="0" err="1" smtClean="0"/>
              <a:t>myoclonic</a:t>
            </a:r>
            <a:r>
              <a:rPr lang="en-US" dirty="0" smtClean="0"/>
              <a:t>  jerks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Neurologist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Post hypoxic </a:t>
            </a:r>
            <a:r>
              <a:rPr lang="en-US" dirty="0" err="1" smtClean="0"/>
              <a:t>Sequelae</a:t>
            </a:r>
            <a:endParaRPr lang="en-US" dirty="0" smtClean="0"/>
          </a:p>
          <a:p>
            <a:r>
              <a:rPr lang="en-US" dirty="0" smtClean="0"/>
              <a:t>Ataxia</a:t>
            </a:r>
          </a:p>
          <a:p>
            <a:r>
              <a:rPr lang="en-US" dirty="0" smtClean="0"/>
              <a:t>Intentional tremors </a:t>
            </a:r>
            <a:r>
              <a:rPr lang="en-US" smtClean="0"/>
              <a:t>+action </a:t>
            </a:r>
            <a:r>
              <a:rPr lang="en-US" dirty="0" err="1" smtClean="0"/>
              <a:t>myoclonus</a:t>
            </a:r>
            <a:endParaRPr lang="en-US" dirty="0" smtClean="0"/>
          </a:p>
          <a:p>
            <a:r>
              <a:rPr lang="en-US" dirty="0" smtClean="0"/>
              <a:t>? Lance Adams  syndrome</a:t>
            </a:r>
          </a:p>
          <a:p>
            <a:r>
              <a:rPr lang="en-US" dirty="0" smtClean="0"/>
              <a:t>Advice</a:t>
            </a:r>
          </a:p>
          <a:p>
            <a:pPr lvl="1"/>
            <a:r>
              <a:rPr lang="en-US" dirty="0" smtClean="0"/>
              <a:t>To continue </a:t>
            </a:r>
            <a:r>
              <a:rPr lang="en-US" dirty="0" err="1" smtClean="0"/>
              <a:t>valproate</a:t>
            </a:r>
            <a:r>
              <a:rPr lang="en-US" dirty="0" smtClean="0"/>
              <a:t> and </a:t>
            </a:r>
            <a:r>
              <a:rPr lang="en-US" dirty="0" err="1" smtClean="0"/>
              <a:t>clonazepam</a:t>
            </a:r>
            <a:endParaRPr lang="en-US" dirty="0" smtClean="0"/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Piracetam</a:t>
            </a:r>
            <a:r>
              <a:rPr lang="en-US" dirty="0" smtClean="0"/>
              <a:t> 800mg  1 </a:t>
            </a:r>
            <a:r>
              <a:rPr lang="en-US" dirty="0" err="1" smtClean="0"/>
              <a:t>bd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Back ground 9 Hertz alpha- well </a:t>
            </a:r>
            <a:r>
              <a:rPr lang="en-US" dirty="0" err="1" smtClean="0"/>
              <a:t>modulted</a:t>
            </a:r>
            <a:r>
              <a:rPr lang="en-US" dirty="0" smtClean="0"/>
              <a:t> synchronous seen over posterior head region.</a:t>
            </a:r>
          </a:p>
          <a:p>
            <a:r>
              <a:rPr lang="en-US" dirty="0" smtClean="0"/>
              <a:t>HV and </a:t>
            </a:r>
            <a:r>
              <a:rPr lang="en-US" dirty="0" err="1" smtClean="0"/>
              <a:t>photic</a:t>
            </a:r>
            <a:r>
              <a:rPr lang="en-US" dirty="0" smtClean="0"/>
              <a:t> record </a:t>
            </a:r>
            <a:r>
              <a:rPr lang="en-US" smtClean="0"/>
              <a:t>yield normal.</a:t>
            </a:r>
            <a:endParaRPr lang="en-US" dirty="0" smtClean="0"/>
          </a:p>
          <a:p>
            <a:r>
              <a:rPr lang="en-US" dirty="0" smtClean="0"/>
              <a:t>Paroxysmal sharp wave discharges seen throughout the record</a:t>
            </a:r>
          </a:p>
          <a:p>
            <a:r>
              <a:rPr lang="en-US" dirty="0" smtClean="0"/>
              <a:t>Impression : </a:t>
            </a:r>
            <a:r>
              <a:rPr lang="en-US" dirty="0" err="1" smtClean="0"/>
              <a:t>Epileptiform</a:t>
            </a:r>
            <a:r>
              <a:rPr lang="en-US" dirty="0" smtClean="0"/>
              <a:t> abnormality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Ophthalmologist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evidence of </a:t>
            </a:r>
            <a:r>
              <a:rPr lang="en-US" dirty="0" err="1" smtClean="0"/>
              <a:t>Kayser</a:t>
            </a:r>
            <a:r>
              <a:rPr lang="en-US" dirty="0" smtClean="0"/>
              <a:t>-Fleischer ring</a:t>
            </a:r>
          </a:p>
          <a:p>
            <a:r>
              <a:rPr lang="en-US" dirty="0" err="1" smtClean="0"/>
              <a:t>Fundus</a:t>
            </a:r>
            <a:r>
              <a:rPr lang="en-US" dirty="0" smtClean="0"/>
              <a:t> - Normal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Post Hypoxia  </a:t>
            </a:r>
            <a:r>
              <a:rPr lang="en-US" sz="3200" dirty="0" err="1" smtClean="0"/>
              <a:t>Sequelae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Myoclonic</a:t>
            </a:r>
            <a:r>
              <a:rPr lang="en-US" sz="3200" dirty="0" smtClean="0"/>
              <a:t>  Seizures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Lance Adams syndrome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T. Sodium </a:t>
            </a:r>
            <a:r>
              <a:rPr lang="en-US" dirty="0" err="1" smtClean="0"/>
              <a:t>Valproate</a:t>
            </a:r>
            <a:r>
              <a:rPr lang="en-US" dirty="0" smtClean="0"/>
              <a:t> 200mg     2 </a:t>
            </a:r>
            <a:r>
              <a:rPr lang="en-US" dirty="0" err="1" smtClean="0"/>
              <a:t>bd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Clonazepam</a:t>
            </a:r>
            <a:r>
              <a:rPr lang="en-US" dirty="0" smtClean="0"/>
              <a:t>          1mg         1 </a:t>
            </a:r>
            <a:r>
              <a:rPr lang="en-US" dirty="0" err="1" smtClean="0"/>
              <a:t>bd</a:t>
            </a:r>
            <a:r>
              <a:rPr lang="en-US" dirty="0" smtClean="0"/>
              <a:t>        </a:t>
            </a:r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Propranolol</a:t>
            </a:r>
            <a:r>
              <a:rPr lang="en-US" dirty="0" smtClean="0"/>
              <a:t>           40 mg      1 </a:t>
            </a:r>
            <a:r>
              <a:rPr lang="en-US" dirty="0" err="1" smtClean="0"/>
              <a:t>bd</a:t>
            </a:r>
            <a:endParaRPr lang="en-US" dirty="0" smtClean="0"/>
          </a:p>
          <a:p>
            <a:pPr lvl="1"/>
            <a:r>
              <a:rPr lang="en-US" dirty="0" smtClean="0"/>
              <a:t>T. Diazepam              5 mg        2 </a:t>
            </a:r>
            <a:r>
              <a:rPr lang="en-US" dirty="0" err="1" smtClean="0"/>
              <a:t>hs</a:t>
            </a:r>
            <a:endParaRPr lang="en-US" dirty="0" smtClean="0"/>
          </a:p>
          <a:p>
            <a:pPr lvl="1"/>
            <a:r>
              <a:rPr lang="en-US" dirty="0" smtClean="0"/>
              <a:t>T. </a:t>
            </a:r>
            <a:r>
              <a:rPr lang="en-US" dirty="0" err="1" smtClean="0"/>
              <a:t>Piracetam</a:t>
            </a:r>
            <a:r>
              <a:rPr lang="en-US" dirty="0" smtClean="0"/>
              <a:t>             800mg      1 </a:t>
            </a:r>
            <a:r>
              <a:rPr lang="en-US" dirty="0" err="1" smtClean="0"/>
              <a:t>bd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Rarity of its presentation.</a:t>
            </a:r>
          </a:p>
          <a:p>
            <a:r>
              <a:rPr lang="en-US" dirty="0" smtClean="0"/>
              <a:t>Post hypoxic </a:t>
            </a:r>
            <a:r>
              <a:rPr lang="en-US" dirty="0" err="1" smtClean="0"/>
              <a:t>sequelae</a:t>
            </a:r>
            <a:r>
              <a:rPr lang="en-US" dirty="0" smtClean="0"/>
              <a:t> presenting as action </a:t>
            </a:r>
            <a:r>
              <a:rPr lang="en-US" dirty="0" err="1" smtClean="0"/>
              <a:t>myoclonus</a:t>
            </a:r>
            <a:r>
              <a:rPr lang="en-US" dirty="0" smtClean="0"/>
              <a:t> (Lance Adams Syndrome) is very rare.</a:t>
            </a:r>
          </a:p>
          <a:p>
            <a:r>
              <a:rPr lang="en-US" dirty="0" smtClean="0"/>
              <a:t>Only 150 cases have been documented so far in history.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4400" dirty="0" smtClean="0"/>
              <a:t>               Thank you</a:t>
            </a: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H/O Difficulty in mixing food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H/O Difficulty in taking food to mouth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combing hair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gripping slipper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Difficulty in chewing food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H/O GTCS + 3 episodes. Last episode 2 weeks back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</a:t>
            </a:r>
            <a:r>
              <a:rPr lang="en-US" dirty="0" err="1" smtClean="0"/>
              <a:t>diplopia</a:t>
            </a:r>
            <a:r>
              <a:rPr lang="en-US" dirty="0" smtClean="0"/>
              <a:t>/blurring of vision/</a:t>
            </a:r>
            <a:r>
              <a:rPr lang="en-US" dirty="0" err="1" smtClean="0"/>
              <a:t>dysphagia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 H/O weakness of limbs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 H/O cranial nerve involvement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sensory disturbances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bladder/ bowel disturbances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lack of sweating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trauma/fever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recent vaccinations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Not a k/c/o diabetes / hypertension / seizure disorder / CAD / CKD / Tuberculosis / thyroid disease</a:t>
            </a:r>
          </a:p>
          <a:p>
            <a:pPr>
              <a:lnSpc>
                <a:spcPct val="150000"/>
              </a:lnSpc>
              <a:buNone/>
            </a:pPr>
            <a:r>
              <a:rPr lang="en-US" sz="3000" cap="small" dirty="0" smtClean="0">
                <a:solidFill>
                  <a:srgbClr val="575F6D"/>
                </a:solidFill>
                <a:ea typeface="+mj-ea"/>
                <a:cs typeface="+mj-cs"/>
              </a:rPr>
              <a:t>personal history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Consumes mixed diet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H/O substance abuse / extra-marital contact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Bowel and bladder habits normal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Marital and menstrual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Married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children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Post menopausal</a:t>
            </a:r>
          </a:p>
          <a:p>
            <a:pPr>
              <a:lnSpc>
                <a:spcPct val="150000"/>
              </a:lnSpc>
              <a:buNone/>
            </a:pPr>
            <a:r>
              <a:rPr lang="en-US" sz="3000" cap="small" dirty="0" smtClean="0">
                <a:solidFill>
                  <a:srgbClr val="575F6D"/>
                </a:solidFill>
                <a:ea typeface="+mj-ea"/>
                <a:cs typeface="+mj-cs"/>
              </a:rPr>
              <a:t>family history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Nil significant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Concious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Oriented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Afebrile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 pallor/ </a:t>
            </a:r>
            <a:r>
              <a:rPr lang="en-US" dirty="0" err="1" smtClean="0"/>
              <a:t>icterus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No clubbing/ cyanosis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pedal edema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VITALS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Pulse – 80 /min</a:t>
            </a:r>
          </a:p>
          <a:p>
            <a:endParaRPr lang="en-US" dirty="0" smtClean="0"/>
          </a:p>
          <a:p>
            <a:r>
              <a:rPr lang="en-US" dirty="0" smtClean="0"/>
              <a:t>Blood Pressure- 130/80 mm Hg</a:t>
            </a:r>
          </a:p>
          <a:p>
            <a:endParaRPr lang="en-US" dirty="0" smtClean="0"/>
          </a:p>
          <a:p>
            <a:r>
              <a:rPr lang="en-US" dirty="0" smtClean="0"/>
              <a:t>RR-14/min  </a:t>
            </a:r>
          </a:p>
          <a:p>
            <a:endParaRPr lang="en-US" dirty="0" smtClean="0"/>
          </a:p>
          <a:p>
            <a:r>
              <a:rPr lang="en-US" dirty="0" smtClean="0"/>
              <a:t>Spo2-98%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</TotalTime>
  <Words>875</Words>
  <Application>Microsoft Office PowerPoint</Application>
  <PresentationFormat>On-screen Show (4:3)</PresentationFormat>
  <Paragraphs>286</Paragraphs>
  <Slides>39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 venomous snake bite with a perennial scar-Lance adams syndrome</vt:lpstr>
      <vt:lpstr>Case scenario</vt:lpstr>
      <vt:lpstr>Slide 3</vt:lpstr>
      <vt:lpstr>Slide 4</vt:lpstr>
      <vt:lpstr>Slide 5</vt:lpstr>
      <vt:lpstr>Past history</vt:lpstr>
      <vt:lpstr>Marital and menstrual history</vt:lpstr>
      <vt:lpstr>General examination</vt:lpstr>
      <vt:lpstr>                        VITALS </vt:lpstr>
      <vt:lpstr>Systemic examination</vt:lpstr>
      <vt:lpstr>Slide 11</vt:lpstr>
      <vt:lpstr>Motor system</vt:lpstr>
      <vt:lpstr>Slide 13</vt:lpstr>
      <vt:lpstr>Slide 14</vt:lpstr>
      <vt:lpstr>Slide 15</vt:lpstr>
      <vt:lpstr>Slide 16</vt:lpstr>
      <vt:lpstr>INVESTIGATONS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Constellation of symptoms</vt:lpstr>
      <vt:lpstr>Neurologist opinion</vt:lpstr>
      <vt:lpstr>EEG </vt:lpstr>
      <vt:lpstr>Ophthalmologist opinion</vt:lpstr>
      <vt:lpstr>Final diagnosis</vt:lpstr>
      <vt:lpstr>treatment</vt:lpstr>
      <vt:lpstr>Aim of presentation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SHYAM</dc:creator>
  <cp:lastModifiedBy>SHYAM</cp:lastModifiedBy>
  <cp:revision>86</cp:revision>
  <dcterms:created xsi:type="dcterms:W3CDTF">2017-12-22T10:14:46Z</dcterms:created>
  <dcterms:modified xsi:type="dcterms:W3CDTF">2018-01-16T08:03:56Z</dcterms:modified>
</cp:coreProperties>
</file>