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9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9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0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0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95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96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97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98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48599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48600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01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02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03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04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05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06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4860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17A80BF-85A4-4803-BD2F-77F461348844}" type="datetimeFigureOut">
              <a:rPr lang="en-US" smtClean="0"/>
              <a:t>2/6/2026</a:t>
            </a:fld>
            <a:endParaRPr lang="en-IN"/>
          </a:p>
        </p:txBody>
      </p:sp>
      <p:sp>
        <p:nvSpPr>
          <p:cNvPr id="104860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104860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2D0FAF8-4027-435B-A93A-6C02122F396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6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6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A80BF-85A4-4803-BD2F-77F461348844}" type="datetimeFigureOut">
              <a:rPr lang="en-US" smtClean="0"/>
              <a:t>2/6/2026</a:t>
            </a:fld>
            <a:endParaRPr lang="en-IN"/>
          </a:p>
        </p:txBody>
      </p:sp>
      <p:sp>
        <p:nvSpPr>
          <p:cNvPr id="104866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6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0FAF8-4027-435B-A93A-6C02122F396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5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5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A80BF-85A4-4803-BD2F-77F461348844}" type="datetimeFigureOut">
              <a:rPr lang="en-US" smtClean="0"/>
              <a:t>2/6/2026</a:t>
            </a:fld>
            <a:endParaRPr lang="en-IN"/>
          </a:p>
        </p:txBody>
      </p:sp>
      <p:sp>
        <p:nvSpPr>
          <p:cNvPr id="104865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5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0FAF8-4027-435B-A93A-6C02122F396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1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1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A80BF-85A4-4803-BD2F-77F461348844}" type="datetimeFigureOut">
              <a:rPr lang="en-US" smtClean="0"/>
              <a:t>2/6/2026</a:t>
            </a:fld>
            <a:endParaRPr lang="en-IN"/>
          </a:p>
        </p:txBody>
      </p:sp>
      <p:sp>
        <p:nvSpPr>
          <p:cNvPr id="104861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0FAF8-4027-435B-A93A-6C02122F396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70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7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A80BF-85A4-4803-BD2F-77F461348844}" type="datetimeFigureOut">
              <a:rPr lang="en-US" smtClean="0"/>
              <a:t>2/6/2026</a:t>
            </a:fld>
            <a:endParaRPr lang="en-IN"/>
          </a:p>
        </p:txBody>
      </p:sp>
      <p:sp>
        <p:nvSpPr>
          <p:cNvPr id="104867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7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0FAF8-4027-435B-A93A-6C02122F396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7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76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A80BF-85A4-4803-BD2F-77F461348844}" type="datetimeFigureOut">
              <a:rPr lang="en-US" smtClean="0"/>
              <a:t>2/6/2026</a:t>
            </a:fld>
            <a:endParaRPr lang="en-IN"/>
          </a:p>
        </p:txBody>
      </p:sp>
      <p:sp>
        <p:nvSpPr>
          <p:cNvPr id="10486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0FAF8-4027-435B-A93A-6C02122F396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81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82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83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84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85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17A80BF-85A4-4803-BD2F-77F461348844}" type="datetimeFigureOut">
              <a:rPr lang="en-US" smtClean="0"/>
              <a:t>2/6/2026</a:t>
            </a:fld>
            <a:endParaRPr lang="en-IN"/>
          </a:p>
        </p:txBody>
      </p:sp>
      <p:sp>
        <p:nvSpPr>
          <p:cNvPr id="1048686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D0FAF8-4027-435B-A93A-6C02122F3966}" type="slidenum">
              <a:rPr lang="en-IN" smtClean="0"/>
              <a:t>‹#›</a:t>
            </a:fld>
            <a:endParaRPr lang="en-IN"/>
          </a:p>
        </p:txBody>
      </p:sp>
      <p:sp>
        <p:nvSpPr>
          <p:cNvPr id="1048687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50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17A80BF-85A4-4803-BD2F-77F461348844}" type="datetimeFigureOut">
              <a:rPr lang="en-US" smtClean="0"/>
              <a:t>2/6/2026</a:t>
            </a:fld>
            <a:endParaRPr lang="en-IN"/>
          </a:p>
        </p:txBody>
      </p:sp>
      <p:sp>
        <p:nvSpPr>
          <p:cNvPr id="104865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104865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2D0FAF8-4027-435B-A93A-6C02122F396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A80BF-85A4-4803-BD2F-77F461348844}" type="datetimeFigureOut">
              <a:rPr lang="en-US" smtClean="0"/>
              <a:t>2/6/2026</a:t>
            </a:fld>
            <a:endParaRPr lang="en-IN"/>
          </a:p>
        </p:txBody>
      </p:sp>
      <p:sp>
        <p:nvSpPr>
          <p:cNvPr id="104868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9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0FAF8-4027-435B-A93A-6C02122F396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1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92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93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9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A80BF-85A4-4803-BD2F-77F461348844}" type="datetimeFigureOut">
              <a:rPr lang="en-US" smtClean="0"/>
              <a:t>2/6/2026</a:t>
            </a:fld>
            <a:endParaRPr lang="en-IN"/>
          </a:p>
        </p:txBody>
      </p:sp>
      <p:sp>
        <p:nvSpPr>
          <p:cNvPr id="104869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9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0FAF8-4027-435B-A93A-6C02122F396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59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48660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6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A80BF-85A4-4803-BD2F-77F461348844}" type="datetimeFigureOut">
              <a:rPr lang="en-US" smtClean="0"/>
              <a:t>2/6/2026</a:t>
            </a:fld>
            <a:endParaRPr lang="en-IN"/>
          </a:p>
        </p:txBody>
      </p:sp>
      <p:sp>
        <p:nvSpPr>
          <p:cNvPr id="104866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6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0FAF8-4027-435B-A93A-6C02122F396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77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78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79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80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48581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48582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83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48584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48585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86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87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88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48589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590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48591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17A80BF-85A4-4803-BD2F-77F461348844}" type="datetimeFigureOut">
              <a:rPr lang="en-US" smtClean="0"/>
              <a:t>2/6/2026</a:t>
            </a:fld>
            <a:endParaRPr lang="en-IN"/>
          </a:p>
        </p:txBody>
      </p:sp>
      <p:sp>
        <p:nvSpPr>
          <p:cNvPr id="1048592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IN"/>
          </a:p>
        </p:txBody>
      </p:sp>
      <p:sp>
        <p:nvSpPr>
          <p:cNvPr id="104859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2D0FAF8-4027-435B-A93A-6C02122F396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4800" dirty="0">
                <a:latin typeface="Arial Black" pitchFamily="34" charset="0"/>
              </a:rPr>
              <a:t>     MALARIA</a:t>
            </a:r>
          </a:p>
        </p:txBody>
      </p:sp>
      <p:sp>
        <p:nvSpPr>
          <p:cNvPr id="1048611" name="Subtitle 6"/>
          <p:cNvSpPr>
            <a:spLocks noGrp="1"/>
          </p:cNvSpPr>
          <p:nvPr>
            <p:ph type="subTitle" idx="1"/>
          </p:nvPr>
        </p:nvSpPr>
        <p:spPr>
          <a:xfrm>
            <a:off x="1979712" y="4214818"/>
            <a:ext cx="6307064" cy="2454542"/>
          </a:xfrm>
        </p:spPr>
        <p:txBody>
          <a:bodyPr>
            <a:normAutofit fontScale="87500" lnSpcReduction="10000"/>
          </a:bodyPr>
          <a:lstStyle/>
          <a:p>
            <a:pPr marL="0" lvl="0">
              <a:spcBef>
                <a:spcPts val="0"/>
              </a:spcBef>
              <a:buClr>
                <a:srgbClr val="000000"/>
              </a:buClr>
              <a:buSzPts val="900"/>
            </a:pPr>
            <a:r>
              <a:rPr lang="en-IN" sz="2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CHIEF:</a:t>
            </a:r>
          </a:p>
          <a:p>
            <a:pPr marL="0" lvl="0">
              <a:spcBef>
                <a:spcPts val="0"/>
              </a:spcBef>
              <a:buClr>
                <a:srgbClr val="000000"/>
              </a:buClr>
              <a:buSzPts val="900"/>
            </a:pPr>
            <a:r>
              <a:rPr lang="en-IN" sz="20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Dr.R.SUNDARAM</a:t>
            </a:r>
            <a:r>
              <a:rPr lang="en-IN" sz="2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M.D.,</a:t>
            </a:r>
          </a:p>
          <a:p>
            <a:pPr marL="0" lvl="0">
              <a:spcBef>
                <a:spcPts val="0"/>
              </a:spcBef>
              <a:buClr>
                <a:srgbClr val="000000"/>
              </a:buClr>
              <a:buSzPts val="900"/>
            </a:pPr>
            <a:endParaRPr lang="en-IN" sz="20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>
              <a:spcBef>
                <a:spcPts val="0"/>
              </a:spcBef>
              <a:buClr>
                <a:srgbClr val="000000"/>
              </a:buClr>
              <a:buSzPts val="900"/>
            </a:pPr>
            <a:r>
              <a:rPr lang="en-IN" sz="2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ASSISTANT PROFESSORS:</a:t>
            </a:r>
          </a:p>
          <a:p>
            <a:pPr marL="0" lvl="0">
              <a:spcBef>
                <a:spcPts val="0"/>
              </a:spcBef>
              <a:buClr>
                <a:srgbClr val="000000"/>
              </a:buClr>
              <a:buSzPts val="900"/>
            </a:pPr>
            <a:r>
              <a:rPr lang="en-IN" sz="20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Dr.S.SUGADEV</a:t>
            </a:r>
            <a:r>
              <a:rPr lang="en-IN" sz="2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M.D.,</a:t>
            </a:r>
          </a:p>
          <a:p>
            <a:pPr marL="0" lvl="0">
              <a:spcBef>
                <a:spcPts val="0"/>
              </a:spcBef>
              <a:buClr>
                <a:srgbClr val="000000"/>
              </a:buClr>
              <a:buSzPts val="900"/>
            </a:pPr>
            <a:r>
              <a:rPr lang="en-IN" sz="20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Dr.P.KRISHNARAJAN</a:t>
            </a:r>
            <a:r>
              <a:rPr lang="en-IN" sz="2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M.D.,</a:t>
            </a:r>
          </a:p>
          <a:p>
            <a:pPr marL="0" lvl="0">
              <a:spcBef>
                <a:spcPts val="0"/>
              </a:spcBef>
              <a:buClr>
                <a:srgbClr val="000000"/>
              </a:buClr>
              <a:buSzPts val="900"/>
            </a:pPr>
            <a:endParaRPr lang="en-IN" sz="20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>
              <a:spcBef>
                <a:spcPts val="0"/>
              </a:spcBef>
              <a:buClr>
                <a:srgbClr val="000000"/>
              </a:buClr>
              <a:buSzPts val="900"/>
            </a:pPr>
            <a:r>
              <a:rPr lang="en-IN" sz="2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PRESENTOR:</a:t>
            </a:r>
          </a:p>
          <a:p>
            <a:pPr marL="0" lvl="0">
              <a:spcBef>
                <a:spcPts val="0"/>
              </a:spcBef>
              <a:buClr>
                <a:srgbClr val="000000"/>
              </a:buClr>
              <a:buSzPts val="900"/>
            </a:pPr>
            <a:r>
              <a:rPr lang="en-IN" sz="20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Dr.S.PARKAVI</a:t>
            </a:r>
            <a:endParaRPr lang="en-IN" sz="20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algn="ctr">
              <a:spcBef>
                <a:spcPts val="0"/>
              </a:spcBef>
              <a:buClr>
                <a:srgbClr val="000000"/>
              </a:buClr>
              <a:buSzPts val="900"/>
            </a:pPr>
            <a:endParaRPr lang="en-IN" sz="2000" dirty="0">
              <a:solidFill>
                <a:srgbClr val="695D46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Content Placeholder 2"/>
          <p:cNvSpPr>
            <a:spLocks noGrp="1"/>
          </p:cNvSpPr>
          <p:nvPr>
            <p:ph idx="1"/>
          </p:nvPr>
        </p:nvSpPr>
        <p:spPr>
          <a:xfrm>
            <a:off x="500034" y="928670"/>
            <a:ext cx="8186766" cy="564586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IN" sz="3200" dirty="0"/>
              <a:t>Infected RBCs lose their deformability and results in intravascular </a:t>
            </a:r>
            <a:r>
              <a:rPr lang="en-IN" sz="3200" dirty="0" err="1"/>
              <a:t>hemolysis</a:t>
            </a:r>
            <a:endParaRPr lang="en-IN" sz="3200" dirty="0"/>
          </a:p>
          <a:p>
            <a:pPr>
              <a:buFont typeface="Wingdings" pitchFamily="2" charset="2"/>
              <a:buChar char="§"/>
            </a:pPr>
            <a:endParaRPr lang="en-IN" sz="3200" dirty="0"/>
          </a:p>
          <a:p>
            <a:pPr>
              <a:buFont typeface="Wingdings" pitchFamily="2" charset="2"/>
              <a:buChar char="§"/>
            </a:pPr>
            <a:r>
              <a:rPr lang="en-IN" sz="3200" dirty="0"/>
              <a:t>Because of </a:t>
            </a:r>
            <a:r>
              <a:rPr lang="en-IN" sz="3200" dirty="0" err="1"/>
              <a:t>cytoadherence</a:t>
            </a:r>
            <a:r>
              <a:rPr lang="en-IN" sz="3200" dirty="0"/>
              <a:t>, agglutination, and </a:t>
            </a:r>
            <a:r>
              <a:rPr lang="en-IN" sz="3200" dirty="0" err="1"/>
              <a:t>rosetting</a:t>
            </a:r>
            <a:r>
              <a:rPr lang="en-IN" sz="3200" dirty="0"/>
              <a:t> there is </a:t>
            </a:r>
            <a:r>
              <a:rPr lang="en-IN" sz="3200" dirty="0" err="1"/>
              <a:t>microvascular</a:t>
            </a:r>
            <a:r>
              <a:rPr lang="en-IN" sz="3200" dirty="0"/>
              <a:t> blockage resulting in tissue hypoxia &amp; organ dysfunction</a:t>
            </a:r>
          </a:p>
          <a:p>
            <a:pPr>
              <a:buNone/>
            </a:pPr>
            <a:endParaRPr lang="en-IN" sz="3200" dirty="0"/>
          </a:p>
          <a:p>
            <a:pPr>
              <a:buFont typeface="Wingdings" pitchFamily="2" charset="2"/>
              <a:buChar char="§"/>
            </a:pPr>
            <a:r>
              <a:rPr lang="en-IN" sz="3200" dirty="0" err="1"/>
              <a:t>Proinflammatory</a:t>
            </a:r>
            <a:r>
              <a:rPr lang="en-IN" sz="3200" dirty="0"/>
              <a:t> cytokines evoke fever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/>
          <a:lstStyle/>
          <a:p>
            <a:r>
              <a:rPr lang="en-IN" dirty="0"/>
              <a:t>IMMUNITY IN MALARIA</a:t>
            </a:r>
          </a:p>
        </p:txBody>
      </p:sp>
      <p:sp>
        <p:nvSpPr>
          <p:cNvPr id="1048636" name="Content Placeholder 2"/>
          <p:cNvSpPr>
            <a:spLocks noGrp="1"/>
          </p:cNvSpPr>
          <p:nvPr>
            <p:ph idx="1"/>
          </p:nvPr>
        </p:nvSpPr>
        <p:spPr>
          <a:xfrm>
            <a:off x="428596" y="1714488"/>
            <a:ext cx="8258204" cy="4860048"/>
          </a:xfrm>
        </p:spPr>
        <p:txBody>
          <a:bodyPr>
            <a:normAutofit/>
          </a:bodyPr>
          <a:lstStyle/>
          <a:p>
            <a:r>
              <a:rPr lang="en-IN" dirty="0"/>
              <a:t>Through acquired and innate immunity</a:t>
            </a:r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/>
              <a:t>ACQUIRED IMMUNITY</a:t>
            </a:r>
          </a:p>
          <a:p>
            <a:pPr>
              <a:buNone/>
            </a:pPr>
            <a:r>
              <a:rPr lang="en-IN" dirty="0"/>
              <a:t>      -It is provided through both T cell B cell mediated responses</a:t>
            </a:r>
          </a:p>
          <a:p>
            <a:pPr>
              <a:buNone/>
            </a:pPr>
            <a:r>
              <a:rPr lang="en-IN" dirty="0"/>
              <a:t>      -T cells are crucial for malaria immunity, their major function seems to provide help for the production of antibodies and to activate macrophages.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301038" cy="1281114"/>
          </a:xfrm>
        </p:spPr>
        <p:txBody>
          <a:bodyPr/>
          <a:lstStyle/>
          <a:p>
            <a:r>
              <a:rPr lang="en-IN" dirty="0"/>
              <a:t>INNATE IMMUNITY</a:t>
            </a:r>
          </a:p>
        </p:txBody>
      </p:sp>
      <p:sp>
        <p:nvSpPr>
          <p:cNvPr id="1048638" name="Content Placeholder 2"/>
          <p:cNvSpPr>
            <a:spLocks noGrp="1"/>
          </p:cNvSpPr>
          <p:nvPr>
            <p:ph idx="1"/>
          </p:nvPr>
        </p:nvSpPr>
        <p:spPr>
          <a:xfrm>
            <a:off x="642910" y="1357298"/>
            <a:ext cx="8043890" cy="521723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IN" dirty="0"/>
              <a:t>AGE OF RBCs</a:t>
            </a:r>
          </a:p>
          <a:p>
            <a:pPr>
              <a:buNone/>
            </a:pPr>
            <a:r>
              <a:rPr lang="en-IN" dirty="0"/>
              <a:t>        </a:t>
            </a:r>
            <a:r>
              <a:rPr lang="en-US" altLang="en-GB" i="1" dirty="0" err="1"/>
              <a:t>P. falciparum </a:t>
            </a:r>
            <a:r>
              <a:rPr lang="en-IN" dirty="0"/>
              <a:t>attack RBCs of any age</a:t>
            </a:r>
            <a:endParaRPr lang="zh-CN" altLang="en-US"/>
          </a:p>
          <a:p>
            <a:pPr>
              <a:buNone/>
            </a:pPr>
            <a:r>
              <a:rPr lang="en-IN" dirty="0"/>
              <a:t>       </a:t>
            </a:r>
            <a:r>
              <a:rPr lang="en-US" altLang="en-GB" i="1" dirty="0"/>
              <a:t>P.</a:t>
            </a:r>
            <a:r>
              <a:rPr lang="en-IN" i="1" dirty="0"/>
              <a:t> </a:t>
            </a:r>
            <a:r>
              <a:rPr lang="en-IN" i="1" dirty="0" err="1"/>
              <a:t>ovale</a:t>
            </a:r>
            <a:r>
              <a:rPr lang="en-IN" i="1" dirty="0"/>
              <a:t> </a:t>
            </a:r>
            <a:r>
              <a:rPr lang="en-IN" dirty="0"/>
              <a:t>attack young RBCs</a:t>
            </a:r>
            <a:endParaRPr lang="zh-CN" altLang="en-US"/>
          </a:p>
          <a:p>
            <a:pPr>
              <a:buNone/>
            </a:pPr>
            <a:r>
              <a:rPr lang="en-IN" dirty="0"/>
              <a:t>       </a:t>
            </a:r>
            <a:r>
              <a:rPr lang="en-IN" i="1" dirty="0" err="1"/>
              <a:t>P.malariae</a:t>
            </a:r>
            <a:r>
              <a:rPr lang="en-IN" i="1" dirty="0"/>
              <a:t> </a:t>
            </a:r>
            <a:r>
              <a:rPr lang="en-IN" dirty="0"/>
              <a:t>attack older RBCs</a:t>
            </a:r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/>
              <a:t>NATURE OF HEMOGLOBIN</a:t>
            </a:r>
          </a:p>
          <a:p>
            <a:pPr>
              <a:buNone/>
            </a:pPr>
            <a:r>
              <a:rPr lang="en-IN" dirty="0"/>
              <a:t>         sickle cell, </a:t>
            </a:r>
            <a:r>
              <a:rPr lang="en-IN" dirty="0" err="1"/>
              <a:t>Thalassemia</a:t>
            </a:r>
            <a:r>
              <a:rPr lang="en-IN" dirty="0"/>
              <a:t> </a:t>
            </a:r>
            <a:r>
              <a:rPr lang="en-IN" dirty="0" err="1"/>
              <a:t>hb</a:t>
            </a:r>
            <a:r>
              <a:rPr lang="en-IN" dirty="0"/>
              <a:t>, </a:t>
            </a:r>
            <a:r>
              <a:rPr lang="en-IN" dirty="0" err="1"/>
              <a:t>fetal</a:t>
            </a:r>
            <a:r>
              <a:rPr lang="en-IN" dirty="0"/>
              <a:t> </a:t>
            </a:r>
            <a:r>
              <a:rPr lang="en-IN" dirty="0" err="1"/>
              <a:t>hb,HbC</a:t>
            </a:r>
            <a:r>
              <a:rPr lang="en-IN" dirty="0"/>
              <a:t>&amp; </a:t>
            </a:r>
            <a:r>
              <a:rPr lang="en-IN" dirty="0" err="1"/>
              <a:t>HbE</a:t>
            </a:r>
            <a:r>
              <a:rPr lang="en-IN" dirty="0"/>
              <a:t>  , G6PD deficiency persons are refractory to </a:t>
            </a:r>
            <a:r>
              <a:rPr lang="en-IN" i="1" dirty="0" err="1"/>
              <a:t>P.falciparum</a:t>
            </a:r>
            <a:r>
              <a:rPr lang="en-IN" dirty="0"/>
              <a:t> infections.</a:t>
            </a:r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/>
              <a:t> PRESENCE OF DUFFY FACTOR-</a:t>
            </a:r>
          </a:p>
          <a:p>
            <a:pPr>
              <a:buNone/>
            </a:pPr>
            <a:r>
              <a:rPr lang="en-IN" dirty="0"/>
              <a:t>           increases the susceptibility to malaria. 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CLINICAL FEATURES</a:t>
            </a:r>
          </a:p>
        </p:txBody>
      </p:sp>
      <p:sp>
        <p:nvSpPr>
          <p:cNvPr id="104864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dirty="0"/>
              <a:t>The typical picture of malaria consists of,      febrile paroxysm, </a:t>
            </a:r>
            <a:r>
              <a:rPr lang="en-IN" dirty="0" err="1"/>
              <a:t>anemia</a:t>
            </a:r>
            <a:r>
              <a:rPr lang="en-IN" dirty="0"/>
              <a:t> and </a:t>
            </a:r>
            <a:r>
              <a:rPr lang="en-IN" dirty="0" err="1"/>
              <a:t>splenomegaly</a:t>
            </a:r>
            <a:r>
              <a:rPr lang="en-IN" dirty="0"/>
              <a:t>. </a:t>
            </a:r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i="1" dirty="0" err="1"/>
              <a:t>P.falciparum,P.vivax</a:t>
            </a:r>
            <a:r>
              <a:rPr lang="en-IN" i="1" dirty="0"/>
              <a:t>&amp; </a:t>
            </a:r>
            <a:r>
              <a:rPr lang="en-IN" i="1" dirty="0" err="1"/>
              <a:t>p.ovale</a:t>
            </a:r>
            <a:r>
              <a:rPr lang="en-IN" i="1" dirty="0"/>
              <a:t> </a:t>
            </a:r>
            <a:r>
              <a:rPr lang="en-IN" dirty="0"/>
              <a:t>– Tertian fever</a:t>
            </a:r>
          </a:p>
          <a:p>
            <a:pPr>
              <a:buNone/>
            </a:pPr>
            <a:r>
              <a:rPr lang="en-IN" i="1" dirty="0"/>
              <a:t>P. </a:t>
            </a:r>
            <a:r>
              <a:rPr lang="en-IN" i="1" dirty="0" err="1"/>
              <a:t>Malariae</a:t>
            </a:r>
            <a:r>
              <a:rPr lang="en-IN" i="1" dirty="0"/>
              <a:t> </a:t>
            </a:r>
            <a:r>
              <a:rPr lang="en-IN" dirty="0"/>
              <a:t> - </a:t>
            </a:r>
            <a:r>
              <a:rPr lang="en-IN" dirty="0" err="1"/>
              <a:t>quartan</a:t>
            </a:r>
            <a:r>
              <a:rPr lang="en-IN" dirty="0"/>
              <a:t> fever</a:t>
            </a:r>
          </a:p>
          <a:p>
            <a:pPr>
              <a:buNone/>
            </a:pPr>
            <a:r>
              <a:rPr lang="en-IN" i="1" dirty="0" err="1"/>
              <a:t>P.Knowlesi</a:t>
            </a:r>
            <a:r>
              <a:rPr lang="en-IN" dirty="0"/>
              <a:t> – quotidian fever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MALARIAL PAROXYSMS</a:t>
            </a:r>
          </a:p>
        </p:txBody>
      </p:sp>
      <p:sp>
        <p:nvSpPr>
          <p:cNvPr id="10486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IN" dirty="0"/>
          </a:p>
          <a:p>
            <a:pPr>
              <a:buNone/>
            </a:pPr>
            <a:endParaRPr lang="en-IN" dirty="0"/>
          </a:p>
          <a:p>
            <a:r>
              <a:rPr lang="en-IN" dirty="0"/>
              <a:t>Cold stage(20-30mins)- intense chills with rigor</a:t>
            </a:r>
          </a:p>
          <a:p>
            <a:r>
              <a:rPr lang="en-IN" dirty="0"/>
              <a:t>Hot stage (2- 6 hrs) – temperature </a:t>
            </a:r>
            <a:r>
              <a:rPr lang="en-IN" dirty="0" err="1"/>
              <a:t>upto</a:t>
            </a:r>
            <a:r>
              <a:rPr lang="en-IN" dirty="0"/>
              <a:t> 40*c</a:t>
            </a:r>
          </a:p>
          <a:p>
            <a:r>
              <a:rPr lang="en-IN" dirty="0"/>
              <a:t>Wet stage(20-30 </a:t>
            </a:r>
            <a:r>
              <a:rPr lang="en-IN" dirty="0" err="1"/>
              <a:t>mins</a:t>
            </a:r>
            <a:r>
              <a:rPr lang="en-IN" dirty="0"/>
              <a:t>)- profuse sweating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ANEMIA</a:t>
            </a:r>
          </a:p>
        </p:txBody>
      </p:sp>
      <p:sp>
        <p:nvSpPr>
          <p:cNvPr id="104864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IN" dirty="0"/>
              <a:t> Direct RBC lysis </a:t>
            </a:r>
          </a:p>
          <a:p>
            <a:pPr>
              <a:buFont typeface="Wingdings" pitchFamily="2" charset="2"/>
              <a:buChar char="§"/>
            </a:pPr>
            <a:r>
              <a:rPr lang="en-IN" dirty="0"/>
              <a:t> Splenic removal of both infected and uninfected RBCs (coated with immune complexes).</a:t>
            </a:r>
          </a:p>
          <a:p>
            <a:pPr>
              <a:buFont typeface="Wingdings" pitchFamily="2" charset="2"/>
              <a:buChar char="§"/>
            </a:pPr>
            <a:r>
              <a:rPr lang="en-IN" dirty="0"/>
              <a:t> Autoimmune </a:t>
            </a:r>
            <a:r>
              <a:rPr lang="en-IN" dirty="0" err="1"/>
              <a:t>lysis</a:t>
            </a:r>
            <a:r>
              <a:rPr lang="en-IN" dirty="0"/>
              <a:t> of coated infected and uninfected RBCs.</a:t>
            </a:r>
          </a:p>
          <a:p>
            <a:pPr>
              <a:buFont typeface="Wingdings" pitchFamily="2" charset="2"/>
              <a:buChar char="§"/>
            </a:pPr>
            <a:r>
              <a:rPr lang="en-IN" dirty="0"/>
              <a:t>Increased fragility of RBCs.</a:t>
            </a:r>
          </a:p>
          <a:p>
            <a:pPr>
              <a:buFont typeface="Wingdings" pitchFamily="2" charset="2"/>
              <a:buChar char="§"/>
            </a:pPr>
            <a:r>
              <a:rPr lang="en-IN" dirty="0"/>
              <a:t>Decreased RBC production from bone marrow suppression.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Title 1"/>
          <p:cNvSpPr>
            <a:spLocks noGrp="1"/>
          </p:cNvSpPr>
          <p:nvPr>
            <p:ph type="title"/>
          </p:nvPr>
        </p:nvSpPr>
        <p:spPr>
          <a:xfrm>
            <a:off x="457200" y="419157"/>
            <a:ext cx="8229600" cy="2309513"/>
          </a:xfrm>
        </p:spPr>
        <p:txBody>
          <a:bodyPr/>
          <a:lstStyle/>
          <a:p>
            <a:r>
              <a:rPr lang="en-IN" dirty="0"/>
              <a:t>SPLENOMEGALY</a:t>
            </a:r>
          </a:p>
        </p:txBody>
      </p:sp>
      <p:sp>
        <p:nvSpPr>
          <p:cNvPr id="10486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After a few paroxysms, the spleen gets enlarged and becomes palpable.</a:t>
            </a:r>
          </a:p>
          <a:p>
            <a:endParaRPr lang="zh-CN" altLang="en-US"/>
          </a:p>
          <a:p>
            <a:r>
              <a:rPr lang="en-IN" dirty="0" err="1"/>
              <a:t>Splenomegaly</a:t>
            </a:r>
            <a:r>
              <a:rPr lang="en-IN" dirty="0"/>
              <a:t> is due to the massive proliferation of macrophages which </a:t>
            </a:r>
            <a:r>
              <a:rPr lang="en-IN" dirty="0" err="1"/>
              <a:t>phagocytose</a:t>
            </a:r>
            <a:r>
              <a:rPr lang="en-IN" dirty="0"/>
              <a:t> both parasitized and non-parasitized red blood cells.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258204" cy="5217238"/>
          </a:xfrm>
        </p:spPr>
        <p:txBody>
          <a:bodyPr/>
          <a:lstStyle/>
          <a:p>
            <a:pPr>
              <a:buNone/>
            </a:pPr>
            <a:r>
              <a:rPr lang="en-IN" dirty="0"/>
              <a:t>Other symptoms </a:t>
            </a:r>
          </a:p>
          <a:p>
            <a:pPr>
              <a:buNone/>
            </a:pPr>
            <a:r>
              <a:rPr lang="en-IN" dirty="0"/>
              <a:t>      </a:t>
            </a:r>
            <a:r>
              <a:rPr lang="en-IN" dirty="0" err="1"/>
              <a:t>headache,bodyache,cough</a:t>
            </a:r>
            <a:r>
              <a:rPr lang="en-IN" dirty="0"/>
              <a:t>, vomiting &amp; diarrhoea</a:t>
            </a:r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/>
              <a:t>On examination</a:t>
            </a:r>
          </a:p>
          <a:p>
            <a:pPr>
              <a:buNone/>
            </a:pPr>
            <a:r>
              <a:rPr lang="en-IN" dirty="0"/>
              <a:t>       pallor, mild jaundice, hepatomegaly, and splenomegaly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/>
              <a:t>  </a:t>
            </a:r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sz="4800" b="1" i="1" dirty="0"/>
              <a:t>THANK YOU..</a:t>
            </a:r>
          </a:p>
          <a:p>
            <a:pPr>
              <a:buNone/>
            </a:pPr>
            <a:endParaRPr lang="en-IN" sz="32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400" b="1" dirty="0"/>
              <a:t>INTRODUCTION</a:t>
            </a:r>
          </a:p>
        </p:txBody>
      </p:sp>
      <p:sp>
        <p:nvSpPr>
          <p:cNvPr id="10486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IN" dirty="0"/>
              <a:t>One of the causes of acute onset fever known to mankind for almost 5000 years</a:t>
            </a:r>
          </a:p>
          <a:p>
            <a:pPr>
              <a:buFont typeface="Wingdings" pitchFamily="2" charset="2"/>
              <a:buChar char="§"/>
            </a:pPr>
            <a:endParaRPr lang="en-IN" dirty="0"/>
          </a:p>
          <a:p>
            <a:pPr>
              <a:buFont typeface="Wingdings" pitchFamily="2" charset="2"/>
              <a:buChar char="§"/>
            </a:pPr>
            <a:r>
              <a:rPr lang="en-IN" dirty="0"/>
              <a:t>It is caused by,</a:t>
            </a:r>
          </a:p>
          <a:p>
            <a:pPr>
              <a:buNone/>
            </a:pPr>
            <a:r>
              <a:rPr lang="en-IN" sz="2400" dirty="0"/>
              <a:t>          Protozoan parasites - genus plasmodium</a:t>
            </a:r>
          </a:p>
          <a:p>
            <a:pPr>
              <a:buNone/>
            </a:pPr>
            <a:r>
              <a:rPr lang="en-IN" sz="2400" dirty="0"/>
              <a:t>          transmitted by - </a:t>
            </a:r>
            <a:r>
              <a:rPr lang="en-IN" sz="2400" b="1" dirty="0"/>
              <a:t>female Anopheles mosquito</a:t>
            </a:r>
          </a:p>
          <a:p>
            <a:pPr>
              <a:buFont typeface="Wingdings" pitchFamily="2" charset="2"/>
              <a:buChar char="§"/>
            </a:pPr>
            <a:endParaRPr lang="en-IN" sz="2400" b="1" dirty="0"/>
          </a:p>
          <a:p>
            <a:pPr>
              <a:buFont typeface="Wingdings" pitchFamily="2" charset="2"/>
              <a:buChar char="§"/>
            </a:pPr>
            <a:endParaRPr lang="en-IN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EPIDEMIOLOGY</a:t>
            </a:r>
          </a:p>
        </p:txBody>
      </p:sp>
      <p:sp>
        <p:nvSpPr>
          <p:cNvPr id="104862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IN" dirty="0"/>
              <a:t>There were an estimated 249 million malaria cases in 2022 globally</a:t>
            </a:r>
          </a:p>
          <a:p>
            <a:pPr>
              <a:buFont typeface="Wingdings" pitchFamily="2" charset="2"/>
              <a:buChar char="§"/>
            </a:pPr>
            <a:r>
              <a:rPr lang="en-IN" dirty="0"/>
              <a:t>India contributes to 3 % of global malaria cases and mortality</a:t>
            </a:r>
          </a:p>
          <a:p>
            <a:pPr>
              <a:buFont typeface="Wingdings" pitchFamily="2" charset="2"/>
              <a:buChar char="§"/>
            </a:pPr>
            <a:r>
              <a:rPr lang="en-US" altLang="en-GB" i="1" dirty="0"/>
              <a:t>P. falciparum </a:t>
            </a:r>
            <a:r>
              <a:rPr lang="en-IN" dirty="0"/>
              <a:t>– most common species in India</a:t>
            </a:r>
            <a:endParaRPr lang="zh-CN" altLang="en-US"/>
          </a:p>
          <a:p>
            <a:pPr>
              <a:buFont typeface="Wingdings" pitchFamily="2" charset="2"/>
              <a:buChar char="§"/>
            </a:pPr>
            <a:r>
              <a:rPr lang="en-IN" dirty="0"/>
              <a:t>India with the vision of malaria elimination by 2030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le 1"/>
          <p:cNvSpPr>
            <a:spLocks noGrp="1"/>
          </p:cNvSpPr>
          <p:nvPr>
            <p:ph type="title"/>
          </p:nvPr>
        </p:nvSpPr>
        <p:spPr>
          <a:xfrm>
            <a:off x="179512" y="605305"/>
            <a:ext cx="8229600" cy="1066800"/>
          </a:xfrm>
        </p:spPr>
        <p:txBody>
          <a:bodyPr/>
          <a:lstStyle/>
          <a:p>
            <a:r>
              <a:rPr lang="en-IN" dirty="0"/>
              <a:t>ETIOLOGICAL AGENT</a:t>
            </a:r>
          </a:p>
        </p:txBody>
      </p:sp>
      <p:sp>
        <p:nvSpPr>
          <p:cNvPr id="1048622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325112"/>
          </a:xfrm>
        </p:spPr>
        <p:txBody>
          <a:bodyPr>
            <a:normAutofit fontScale="92500"/>
          </a:bodyPr>
          <a:lstStyle/>
          <a:p>
            <a:r>
              <a:rPr lang="en-US" altLang="en-GB" dirty="0"/>
              <a:t>Six species of the genus plasmodium cause nearly all malarial infections in humans ,these are,</a:t>
            </a:r>
            <a:endParaRPr lang="zh-CN" altLang="en-US" dirty="0"/>
          </a:p>
          <a:p>
            <a:pPr>
              <a:buNone/>
            </a:pPr>
            <a:r>
              <a:rPr lang="en-IN" dirty="0"/>
              <a:t>                     </a:t>
            </a:r>
            <a:r>
              <a:rPr lang="en-IN" i="1" dirty="0" err="1"/>
              <a:t>P.</a:t>
            </a:r>
            <a:r>
              <a:rPr lang="en-US" altLang="en-GB" i="1" dirty="0" err="1"/>
              <a:t> </a:t>
            </a:r>
            <a:r>
              <a:rPr lang="en-IN" i="1" dirty="0" err="1"/>
              <a:t>vivax</a:t>
            </a:r>
            <a:r>
              <a:rPr lang="en-IN" i="1" dirty="0"/>
              <a:t>,</a:t>
            </a:r>
          </a:p>
          <a:p>
            <a:pPr>
              <a:buNone/>
            </a:pPr>
            <a:r>
              <a:rPr lang="en-IN" i="1" dirty="0"/>
              <a:t>                     </a:t>
            </a:r>
            <a:r>
              <a:rPr lang="en-IN" i="1" dirty="0" err="1"/>
              <a:t>P.</a:t>
            </a:r>
            <a:r>
              <a:rPr lang="en-US" altLang="en-GB" i="1" dirty="0" err="1"/>
              <a:t> </a:t>
            </a:r>
            <a:r>
              <a:rPr lang="en-IN" i="1" dirty="0" err="1"/>
              <a:t>falciparum</a:t>
            </a:r>
            <a:r>
              <a:rPr lang="en-IN" i="1" dirty="0"/>
              <a:t>,</a:t>
            </a:r>
          </a:p>
          <a:p>
            <a:pPr>
              <a:buNone/>
            </a:pPr>
            <a:r>
              <a:rPr lang="en-IN" i="1" dirty="0"/>
              <a:t>                     </a:t>
            </a:r>
            <a:r>
              <a:rPr lang="en-IN" i="1" dirty="0" err="1"/>
              <a:t>P.</a:t>
            </a:r>
            <a:r>
              <a:rPr lang="en-US" altLang="en-GB" i="1" dirty="0" err="1"/>
              <a:t> </a:t>
            </a:r>
            <a:r>
              <a:rPr lang="en-IN" i="1" dirty="0" err="1"/>
              <a:t>malariae</a:t>
            </a:r>
            <a:r>
              <a:rPr lang="en-IN" i="1" dirty="0"/>
              <a:t>,</a:t>
            </a:r>
          </a:p>
          <a:p>
            <a:pPr>
              <a:buNone/>
            </a:pPr>
            <a:r>
              <a:rPr lang="en-IN" i="1" dirty="0"/>
              <a:t>                     </a:t>
            </a:r>
            <a:r>
              <a:rPr lang="en-IN" i="1" dirty="0" err="1"/>
              <a:t>P.</a:t>
            </a:r>
            <a:r>
              <a:rPr lang="en-US" altLang="en-GB" i="1" dirty="0" err="1"/>
              <a:t> </a:t>
            </a:r>
            <a:r>
              <a:rPr lang="en-IN" i="1" dirty="0" err="1"/>
              <a:t>ovale</a:t>
            </a:r>
            <a:r>
              <a:rPr lang="en-US" altLang="en-GB" i="1" dirty="0" err="1"/>
              <a:t> { curtisi and wallikeri }</a:t>
            </a:r>
            <a:endParaRPr lang="en-IN" i="1" dirty="0"/>
          </a:p>
          <a:p>
            <a:pPr>
              <a:buNone/>
            </a:pPr>
            <a:r>
              <a:rPr lang="en-IN" i="1" dirty="0"/>
              <a:t>                     </a:t>
            </a:r>
            <a:r>
              <a:rPr lang="en-IN" i="1" dirty="0" err="1"/>
              <a:t>P.</a:t>
            </a:r>
            <a:r>
              <a:rPr lang="en-US" altLang="en-GB" i="1" dirty="0" err="1"/>
              <a:t> </a:t>
            </a:r>
            <a:r>
              <a:rPr lang="en-IN" i="1" dirty="0" err="1"/>
              <a:t>knowlesi</a:t>
            </a:r>
            <a:endParaRPr lang="en-IN" i="1" dirty="0"/>
          </a:p>
          <a:p>
            <a:pPr>
              <a:buNone/>
            </a:pPr>
            <a:r>
              <a:rPr lang="en-US" altLang="en-GB" dirty="0"/>
              <a:t>  </a:t>
            </a:r>
            <a:r>
              <a:rPr lang="en-IN" dirty="0"/>
              <a:t>Transmitted by the bite of female Anopheles mosquito</a:t>
            </a:r>
            <a:r>
              <a:rPr lang="en-US" altLang="en-GB" dirty="0"/>
              <a:t> - because they require protein from blood to develop their eggs.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58204" cy="5502990"/>
          </a:xfrm>
        </p:spPr>
        <p:txBody>
          <a:bodyPr/>
          <a:lstStyle/>
          <a:p>
            <a:r>
              <a:rPr lang="en-IN" dirty="0"/>
              <a:t>However the infection may also be transmitted by,</a:t>
            </a:r>
          </a:p>
          <a:p>
            <a:pPr>
              <a:buNone/>
            </a:pPr>
            <a:r>
              <a:rPr lang="en-IN" dirty="0"/>
              <a:t>       - Transfusion of blood from a patient of malaria  </a:t>
            </a:r>
          </a:p>
          <a:p>
            <a:pPr>
              <a:buNone/>
            </a:pPr>
            <a:endParaRPr lang="zh-CN" altLang="en-US"/>
          </a:p>
          <a:p>
            <a:pPr>
              <a:buNone/>
            </a:pPr>
            <a:r>
              <a:rPr lang="en-IN" dirty="0"/>
              <a:t>       - Transmission of infection to the foetus in </a:t>
            </a:r>
            <a:r>
              <a:rPr lang="en-IN" dirty="0" err="1"/>
              <a:t>utero</a:t>
            </a:r>
            <a:r>
              <a:rPr lang="en-IN" dirty="0"/>
              <a:t> through some placental defect</a:t>
            </a:r>
          </a:p>
          <a:p>
            <a:pPr>
              <a:buNone/>
            </a:pPr>
            <a:endParaRPr lang="zh-CN" altLang="en-US"/>
          </a:p>
          <a:p>
            <a:pPr>
              <a:buNone/>
            </a:pPr>
            <a:r>
              <a:rPr lang="en-IN" dirty="0"/>
              <a:t>       - By the use of contaminated syringes, particularly in drug addicts.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PATHOLOGY</a:t>
            </a:r>
          </a:p>
        </p:txBody>
      </p:sp>
      <p:sp>
        <p:nvSpPr>
          <p:cNvPr id="1048625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472518" cy="4325112"/>
          </a:xfrm>
        </p:spPr>
        <p:txBody>
          <a:bodyPr/>
          <a:lstStyle/>
          <a:p>
            <a:r>
              <a:rPr lang="en-IN" dirty="0"/>
              <a:t>Malarial parasite undergoes 2 cycles of development                                                                             </a:t>
            </a:r>
          </a:p>
          <a:p>
            <a:r>
              <a:rPr lang="en-IN" dirty="0"/>
              <a:t>                                               </a:t>
            </a:r>
            <a:r>
              <a:rPr lang="en-IN" dirty="0" err="1"/>
              <a:t>Extraerthrocytic</a:t>
            </a:r>
            <a:endParaRPr lang="en-IN" dirty="0"/>
          </a:p>
          <a:p>
            <a:pPr>
              <a:buNone/>
            </a:pPr>
            <a:r>
              <a:rPr lang="en-IN" dirty="0"/>
              <a:t>  Human – Asexual cycle</a:t>
            </a:r>
          </a:p>
          <a:p>
            <a:pPr>
              <a:buNone/>
            </a:pPr>
            <a:r>
              <a:rPr lang="en-IN" dirty="0"/>
              <a:t>                                                 </a:t>
            </a:r>
            <a:r>
              <a:rPr lang="en-IN" dirty="0" err="1"/>
              <a:t>Erythrocytic</a:t>
            </a:r>
            <a:r>
              <a:rPr lang="en-IN" dirty="0"/>
              <a:t> </a:t>
            </a:r>
            <a:r>
              <a:rPr lang="en-IN" dirty="0" err="1"/>
              <a:t>schizogony</a:t>
            </a:r>
            <a:endParaRPr lang="en-IN" dirty="0"/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/>
              <a:t>  Mosquito- sexual cycle   - </a:t>
            </a:r>
            <a:r>
              <a:rPr lang="en-IN" dirty="0" err="1"/>
              <a:t>Sporogony</a:t>
            </a:r>
            <a:endParaRPr lang="en-IN" dirty="0"/>
          </a:p>
        </p:txBody>
      </p:sp>
      <p:sp>
        <p:nvSpPr>
          <p:cNvPr id="1048626" name="Left Brace 4"/>
          <p:cNvSpPr/>
          <p:nvPr/>
        </p:nvSpPr>
        <p:spPr>
          <a:xfrm>
            <a:off x="4643438" y="3429000"/>
            <a:ext cx="142876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>
          <a:xfrm>
            <a:off x="457200" y="627081"/>
            <a:ext cx="8229600" cy="1066800"/>
          </a:xfrm>
        </p:spPr>
        <p:txBody>
          <a:bodyPr/>
          <a:lstStyle/>
          <a:p>
            <a:r>
              <a:rPr lang="en-IN" dirty="0"/>
              <a:t>ASEXUAL CYCLE</a:t>
            </a:r>
          </a:p>
        </p:txBody>
      </p:sp>
      <p:sp>
        <p:nvSpPr>
          <p:cNvPr id="1048628" name="Content Placeholder 2"/>
          <p:cNvSpPr>
            <a:spLocks noGrp="1"/>
          </p:cNvSpPr>
          <p:nvPr>
            <p:ph idx="1"/>
          </p:nvPr>
        </p:nvSpPr>
        <p:spPr>
          <a:xfrm>
            <a:off x="404704" y="1687091"/>
            <a:ext cx="8282096" cy="4887445"/>
          </a:xfrm>
        </p:spPr>
        <p:txBody>
          <a:bodyPr/>
          <a:lstStyle/>
          <a:p>
            <a:endParaRPr lang="en-IN"/>
          </a:p>
        </p:txBody>
      </p:sp>
      <p:pic>
        <p:nvPicPr>
          <p:cNvPr id="2097152" name="Picture 2097151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385994" y="1812261"/>
            <a:ext cx="5583489" cy="463710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Title 1"/>
          <p:cNvSpPr>
            <a:spLocks noGrp="1"/>
          </p:cNvSpPr>
          <p:nvPr>
            <p:ph type="title"/>
          </p:nvPr>
        </p:nvSpPr>
        <p:spPr>
          <a:xfrm>
            <a:off x="457200" y="693885"/>
            <a:ext cx="8229600" cy="1066800"/>
          </a:xfrm>
        </p:spPr>
        <p:txBody>
          <a:bodyPr/>
          <a:lstStyle/>
          <a:p>
            <a:r>
              <a:rPr lang="en-IN" dirty="0"/>
              <a:t>SEXUAL CYCLE</a:t>
            </a:r>
          </a:p>
        </p:txBody>
      </p:sp>
      <p:sp>
        <p:nvSpPr>
          <p:cNvPr id="1048630" name="Content Placeholder 2"/>
          <p:cNvSpPr>
            <a:spLocks noGrp="1"/>
          </p:cNvSpPr>
          <p:nvPr>
            <p:ph idx="1"/>
          </p:nvPr>
        </p:nvSpPr>
        <p:spPr>
          <a:xfrm>
            <a:off x="457200" y="1584068"/>
            <a:ext cx="8059665" cy="4990468"/>
          </a:xfrm>
        </p:spPr>
        <p:txBody>
          <a:bodyPr/>
          <a:lstStyle/>
          <a:p>
            <a:endParaRPr lang="en-IN"/>
          </a:p>
        </p:txBody>
      </p:sp>
      <p:pic>
        <p:nvPicPr>
          <p:cNvPr id="2097153" name="Picture 209715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128987" y="1595192"/>
            <a:ext cx="3672366" cy="515451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itle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/>
          <a:lstStyle/>
          <a:p>
            <a:r>
              <a:rPr lang="en-IN" dirty="0"/>
              <a:t>PATHOGENESIS</a:t>
            </a:r>
          </a:p>
        </p:txBody>
      </p:sp>
      <p:sp>
        <p:nvSpPr>
          <p:cNvPr id="1048633" name="Content Placeholder 2"/>
          <p:cNvSpPr>
            <a:spLocks noGrp="1"/>
          </p:cNvSpPr>
          <p:nvPr>
            <p:ph idx="1"/>
          </p:nvPr>
        </p:nvSpPr>
        <p:spPr>
          <a:xfrm>
            <a:off x="214282" y="1785926"/>
            <a:ext cx="8929718" cy="4786346"/>
          </a:xfrm>
        </p:spPr>
        <p:txBody>
          <a:bodyPr>
            <a:normAutofit fontScale="96429"/>
          </a:bodyPr>
          <a:lstStyle/>
          <a:p>
            <a:pPr>
              <a:buFont typeface="Wingdings" pitchFamily="2" charset="2"/>
              <a:buChar char="§"/>
            </a:pPr>
            <a:r>
              <a:rPr lang="en-IN" b="1" dirty="0" err="1"/>
              <a:t>Cytoadherence</a:t>
            </a:r>
            <a:endParaRPr lang="en-IN" b="1" dirty="0"/>
          </a:p>
          <a:p>
            <a:pPr>
              <a:buNone/>
            </a:pPr>
            <a:r>
              <a:rPr lang="en-IN" b="1" dirty="0"/>
              <a:t>           </a:t>
            </a:r>
            <a:r>
              <a:rPr lang="en-IN" dirty="0"/>
              <a:t> Infected RBC containing </a:t>
            </a:r>
            <a:r>
              <a:rPr lang="en-IN" dirty="0" err="1"/>
              <a:t>schizonts</a:t>
            </a:r>
            <a:r>
              <a:rPr lang="en-IN" dirty="0"/>
              <a:t> develop sticky knobs which make them adhere to the </a:t>
            </a:r>
            <a:r>
              <a:rPr lang="en-IN" dirty="0" err="1"/>
              <a:t>venular</a:t>
            </a:r>
            <a:r>
              <a:rPr lang="en-IN" dirty="0"/>
              <a:t> and capillary endothelium of brain, lungs, </a:t>
            </a:r>
            <a:r>
              <a:rPr lang="en-IN" dirty="0" err="1"/>
              <a:t>kidney,and</a:t>
            </a:r>
            <a:r>
              <a:rPr lang="en-IN" dirty="0"/>
              <a:t> gut.</a:t>
            </a:r>
          </a:p>
          <a:p>
            <a:pPr>
              <a:buFont typeface="Wingdings" pitchFamily="2" charset="2"/>
              <a:buChar char="§"/>
            </a:pPr>
            <a:r>
              <a:rPr lang="en-IN" b="1" dirty="0"/>
              <a:t>Agglutination</a:t>
            </a:r>
          </a:p>
          <a:p>
            <a:pPr>
              <a:buNone/>
            </a:pPr>
            <a:r>
              <a:rPr lang="en-IN" b="1" dirty="0"/>
              <a:t>             </a:t>
            </a:r>
            <a:r>
              <a:rPr lang="en-IN" dirty="0"/>
              <a:t>Infected RBCs adhere to other infected RBCs</a:t>
            </a:r>
          </a:p>
          <a:p>
            <a:pPr>
              <a:buFont typeface="Wingdings" pitchFamily="2" charset="2"/>
              <a:buChar char="§"/>
            </a:pPr>
            <a:r>
              <a:rPr lang="en-IN" b="1" dirty="0" err="1"/>
              <a:t>Rosseting</a:t>
            </a:r>
            <a:endParaRPr lang="en-IN" b="1" dirty="0"/>
          </a:p>
          <a:p>
            <a:pPr>
              <a:buNone/>
            </a:pPr>
            <a:r>
              <a:rPr lang="en-IN" b="1" dirty="0"/>
              <a:t>              </a:t>
            </a:r>
            <a:r>
              <a:rPr lang="en-IN" dirty="0"/>
              <a:t>Infected RBCs adhere to uninfected RBCs</a:t>
            </a:r>
            <a:endParaRPr lang="en-IN" b="1" dirty="0"/>
          </a:p>
          <a:p>
            <a:pPr>
              <a:buFont typeface="Wingdings" pitchFamily="2" charset="2"/>
              <a:buChar char="§"/>
            </a:pPr>
            <a:r>
              <a:rPr lang="en-IN" dirty="0"/>
              <a:t> </a:t>
            </a:r>
            <a:r>
              <a:rPr lang="en-IN" dirty="0" err="1"/>
              <a:t>Proinflammatory</a:t>
            </a:r>
            <a:r>
              <a:rPr lang="en-IN" dirty="0"/>
              <a:t> and </a:t>
            </a:r>
            <a:r>
              <a:rPr lang="en-IN" dirty="0" err="1"/>
              <a:t>immunomodulatory</a:t>
            </a:r>
            <a:r>
              <a:rPr lang="en-IN" dirty="0"/>
              <a:t> cytokines are activated.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0000"/>
                <a:satMod val="175000"/>
              </a:schemeClr>
            </a:gs>
            <a:gs pos="60000">
              <a:schemeClr val="phClr">
                <a:shade val="38000"/>
                <a:satMod val="175000"/>
              </a:schemeClr>
            </a:gs>
            <a:gs pos="100000">
              <a:schemeClr val="phClr">
                <a:tint val="80000"/>
                <a:satMod val="2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644</Words>
  <Application>Microsoft Office PowerPoint</Application>
  <PresentationFormat>On-screen Show (4:3)</PresentationFormat>
  <Paragraphs>104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Arial Black</vt:lpstr>
      <vt:lpstr>Calibri</vt:lpstr>
      <vt:lpstr>Georgia</vt:lpstr>
      <vt:lpstr>Open Sans</vt:lpstr>
      <vt:lpstr>Trebuchet MS</vt:lpstr>
      <vt:lpstr>Wingdings</vt:lpstr>
      <vt:lpstr>Wingdings 2</vt:lpstr>
      <vt:lpstr>Urban</vt:lpstr>
      <vt:lpstr>     MALARIA</vt:lpstr>
      <vt:lpstr>INTRODUCTION</vt:lpstr>
      <vt:lpstr>EPIDEMIOLOGY</vt:lpstr>
      <vt:lpstr>ETIOLOGICAL AGENT</vt:lpstr>
      <vt:lpstr>PowerPoint Presentation</vt:lpstr>
      <vt:lpstr>PATHOLOGY</vt:lpstr>
      <vt:lpstr>ASEXUAL CYCLE</vt:lpstr>
      <vt:lpstr>SEXUAL CYCLE</vt:lpstr>
      <vt:lpstr>PATHOGENESIS</vt:lpstr>
      <vt:lpstr>PowerPoint Presentation</vt:lpstr>
      <vt:lpstr>IMMUNITY IN MALARIA</vt:lpstr>
      <vt:lpstr>INNATE IMMUNITY</vt:lpstr>
      <vt:lpstr>CLINICAL FEATURES</vt:lpstr>
      <vt:lpstr>MALARIAL PAROXYSMS</vt:lpstr>
      <vt:lpstr>ANEMIA</vt:lpstr>
      <vt:lpstr>SPLENOMEGALY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MALARIA</dc:title>
  <dc:creator>Ramesh</dc:creator>
  <cp:lastModifiedBy>Swernarekha M</cp:lastModifiedBy>
  <cp:revision>3</cp:revision>
  <dcterms:created xsi:type="dcterms:W3CDTF">2026-01-31T12:27:00Z</dcterms:created>
  <dcterms:modified xsi:type="dcterms:W3CDTF">2026-02-06T13:34:38Z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c739eac6d0d5420fab62c4b546713af5</vt:lpwstr>
  </property>
</Properties>
</file>