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9" r:id="rId3"/>
    <p:sldId id="285" r:id="rId4"/>
    <p:sldId id="286" r:id="rId5"/>
    <p:sldId id="287" r:id="rId6"/>
    <p:sldId id="258" r:id="rId7"/>
    <p:sldId id="260" r:id="rId8"/>
    <p:sldId id="283" r:id="rId9"/>
    <p:sldId id="278" r:id="rId10"/>
    <p:sldId id="273" r:id="rId11"/>
    <p:sldId id="261" r:id="rId12"/>
    <p:sldId id="264" r:id="rId13"/>
    <p:sldId id="270" r:id="rId14"/>
    <p:sldId id="279" r:id="rId15"/>
    <p:sldId id="265" r:id="rId16"/>
    <p:sldId id="274" r:id="rId17"/>
    <p:sldId id="275" r:id="rId18"/>
    <p:sldId id="262" r:id="rId19"/>
    <p:sldId id="277" r:id="rId20"/>
    <p:sldId id="268" r:id="rId21"/>
    <p:sldId id="289" r:id="rId22"/>
    <p:sldId id="290" r:id="rId23"/>
    <p:sldId id="276" r:id="rId24"/>
    <p:sldId id="281" r:id="rId25"/>
    <p:sldId id="269" r:id="rId26"/>
    <p:sldId id="271" r:id="rId27"/>
    <p:sldId id="282" r:id="rId28"/>
    <p:sldId id="284" r:id="rId29"/>
    <p:sldId id="291" r:id="rId30"/>
    <p:sldId id="292" r:id="rId31"/>
    <p:sldId id="27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B9B94-4920-4614-A3AF-CBFAD24CB48D}" v="2" dt="2025-05-02T01:59:17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un Vijay.P" userId="438c19b35fa2d351" providerId="LiveId" clId="{8E2B9B94-4920-4614-A3AF-CBFAD24CB48D}"/>
    <pc:docChg chg="undo custSel addSld modSld sldOrd modMainMaster">
      <pc:chgData name="Arun Vijay.P" userId="438c19b35fa2d351" providerId="LiveId" clId="{8E2B9B94-4920-4614-A3AF-CBFAD24CB48D}" dt="2025-05-02T09:10:00.872" v="226"/>
      <pc:docMkLst>
        <pc:docMk/>
      </pc:docMkLst>
      <pc:sldChg chg="modSp mod modTransition">
        <pc:chgData name="Arun Vijay.P" userId="438c19b35fa2d351" providerId="LiveId" clId="{8E2B9B94-4920-4614-A3AF-CBFAD24CB48D}" dt="2025-05-02T01:59:17.817" v="20"/>
        <pc:sldMkLst>
          <pc:docMk/>
          <pc:sldMk cId="3442981294" sldId="256"/>
        </pc:sldMkLst>
        <pc:spChg chg="mod">
          <ac:chgData name="Arun Vijay.P" userId="438c19b35fa2d351" providerId="LiveId" clId="{8E2B9B94-4920-4614-A3AF-CBFAD24CB48D}" dt="2025-05-02T01:56:56.089" v="3" actId="1076"/>
          <ac:spMkLst>
            <pc:docMk/>
            <pc:sldMk cId="3442981294" sldId="256"/>
            <ac:spMk id="2" creationId="{438C2D30-C6EF-3745-930F-B942404B2F1A}"/>
          </ac:spMkLst>
        </pc:spChg>
        <pc:spChg chg="mod">
          <ac:chgData name="Arun Vijay.P" userId="438c19b35fa2d351" providerId="LiveId" clId="{8E2B9B94-4920-4614-A3AF-CBFAD24CB48D}" dt="2025-05-02T01:57:11.008" v="18" actId="5793"/>
          <ac:spMkLst>
            <pc:docMk/>
            <pc:sldMk cId="3442981294" sldId="256"/>
            <ac:spMk id="3" creationId="{5B20D4A3-8E3D-2C4F-8067-6D5ED1C78763}"/>
          </ac:spMkLst>
        </pc:spChg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2096280552" sldId="258"/>
        </pc:sldMkLst>
      </pc:sldChg>
      <pc:sldChg chg="delSp modSp mod modTransition">
        <pc:chgData name="Arun Vijay.P" userId="438c19b35fa2d351" providerId="LiveId" clId="{8E2B9B94-4920-4614-A3AF-CBFAD24CB48D}" dt="2025-05-02T09:10:00.872" v="226"/>
        <pc:sldMkLst>
          <pc:docMk/>
          <pc:sldMk cId="1093145618" sldId="259"/>
        </pc:sldMkLst>
        <pc:spChg chg="del mod">
          <ac:chgData name="Arun Vijay.P" userId="438c19b35fa2d351" providerId="LiveId" clId="{8E2B9B94-4920-4614-A3AF-CBFAD24CB48D}" dt="2025-05-02T09:10:00.872" v="226"/>
          <ac:spMkLst>
            <pc:docMk/>
            <pc:sldMk cId="1093145618" sldId="259"/>
            <ac:spMk id="6148" creationId="{00000000-0000-0000-0000-000000000000}"/>
          </ac:spMkLst>
        </pc:spChg>
      </pc:sldChg>
      <pc:sldChg chg="modSp mod modTransition">
        <pc:chgData name="Arun Vijay.P" userId="438c19b35fa2d351" providerId="LiveId" clId="{8E2B9B94-4920-4614-A3AF-CBFAD24CB48D}" dt="2025-05-02T01:59:56.953" v="23" actId="1076"/>
        <pc:sldMkLst>
          <pc:docMk/>
          <pc:sldMk cId="2927829723" sldId="260"/>
        </pc:sldMkLst>
        <pc:graphicFrameChg chg="mod">
          <ac:chgData name="Arun Vijay.P" userId="438c19b35fa2d351" providerId="LiveId" clId="{8E2B9B94-4920-4614-A3AF-CBFAD24CB48D}" dt="2025-05-02T01:59:56.953" v="23" actId="1076"/>
          <ac:graphicFrameMkLst>
            <pc:docMk/>
            <pc:sldMk cId="2927829723" sldId="260"/>
            <ac:graphicFrameMk id="7" creationId="{9C284880-9817-9ECC-007E-980C603519C1}"/>
          </ac:graphicFrameMkLst>
        </pc:graphicFrameChg>
      </pc:sldChg>
      <pc:sldChg chg="modSp mod modTransition">
        <pc:chgData name="Arun Vijay.P" userId="438c19b35fa2d351" providerId="LiveId" clId="{8E2B9B94-4920-4614-A3AF-CBFAD24CB48D}" dt="2025-05-02T02:00:30.532" v="39" actId="6549"/>
        <pc:sldMkLst>
          <pc:docMk/>
          <pc:sldMk cId="3684794572" sldId="261"/>
        </pc:sldMkLst>
        <pc:spChg chg="mod">
          <ac:chgData name="Arun Vijay.P" userId="438c19b35fa2d351" providerId="LiveId" clId="{8E2B9B94-4920-4614-A3AF-CBFAD24CB48D}" dt="2025-05-02T02:00:08.720" v="25" actId="1076"/>
          <ac:spMkLst>
            <pc:docMk/>
            <pc:sldMk cId="3684794572" sldId="261"/>
            <ac:spMk id="2" creationId="{774B6FF4-8AC4-F549-894D-0D592DCF081C}"/>
          </ac:spMkLst>
        </pc:spChg>
        <pc:spChg chg="mod">
          <ac:chgData name="Arun Vijay.P" userId="438c19b35fa2d351" providerId="LiveId" clId="{8E2B9B94-4920-4614-A3AF-CBFAD24CB48D}" dt="2025-05-02T02:00:30.532" v="39" actId="6549"/>
          <ac:spMkLst>
            <pc:docMk/>
            <pc:sldMk cId="3684794572" sldId="261"/>
            <ac:spMk id="3" creationId="{AF09823C-EC03-8C42-92CA-892370B573BF}"/>
          </ac:spMkLst>
        </pc:spChg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2402782145" sldId="262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195240805" sldId="264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3017491861" sldId="265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2688087068" sldId="268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2423189368" sldId="269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117342079" sldId="270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2266839469" sldId="271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3589108502" sldId="272"/>
        </pc:sldMkLst>
      </pc:sldChg>
      <pc:sldChg chg="ord modTransition">
        <pc:chgData name="Arun Vijay.P" userId="438c19b35fa2d351" providerId="LiveId" clId="{8E2B9B94-4920-4614-A3AF-CBFAD24CB48D}" dt="2025-05-02T02:00:17.103" v="29"/>
        <pc:sldMkLst>
          <pc:docMk/>
          <pc:sldMk cId="2138161000" sldId="273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2974085087" sldId="274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2335945045" sldId="275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2737714212" sldId="276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3737017323" sldId="277"/>
        </pc:sldMkLst>
      </pc:sldChg>
      <pc:sldChg chg="ord modTransition">
        <pc:chgData name="Arun Vijay.P" userId="438c19b35fa2d351" providerId="LiveId" clId="{8E2B9B94-4920-4614-A3AF-CBFAD24CB48D}" dt="2025-05-02T02:00:15.298" v="27"/>
        <pc:sldMkLst>
          <pc:docMk/>
          <pc:sldMk cId="1977010691" sldId="278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3275748027" sldId="279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2118827598" sldId="281"/>
        </pc:sldMkLst>
      </pc:sldChg>
      <pc:sldChg chg="modTransition">
        <pc:chgData name="Arun Vijay.P" userId="438c19b35fa2d351" providerId="LiveId" clId="{8E2B9B94-4920-4614-A3AF-CBFAD24CB48D}" dt="2025-05-02T01:59:17.817" v="20"/>
        <pc:sldMkLst>
          <pc:docMk/>
          <pc:sldMk cId="1292197805" sldId="282"/>
        </pc:sldMkLst>
      </pc:sldChg>
      <pc:sldChg chg="modSp new mod">
        <pc:chgData name="Arun Vijay.P" userId="438c19b35fa2d351" providerId="LiveId" clId="{8E2B9B94-4920-4614-A3AF-CBFAD24CB48D}" dt="2025-05-02T02:02:03.582" v="187" actId="20577"/>
        <pc:sldMkLst>
          <pc:docMk/>
          <pc:sldMk cId="4071707609" sldId="283"/>
        </pc:sldMkLst>
        <pc:spChg chg="mod">
          <ac:chgData name="Arun Vijay.P" userId="438c19b35fa2d351" providerId="LiveId" clId="{8E2B9B94-4920-4614-A3AF-CBFAD24CB48D}" dt="2025-05-02T02:01:00.284" v="63" actId="20577"/>
          <ac:spMkLst>
            <pc:docMk/>
            <pc:sldMk cId="4071707609" sldId="283"/>
            <ac:spMk id="2" creationId="{0C0A916E-D361-1799-AC00-D3BBD9C43A0B}"/>
          </ac:spMkLst>
        </pc:spChg>
        <pc:spChg chg="mod">
          <ac:chgData name="Arun Vijay.P" userId="438c19b35fa2d351" providerId="LiveId" clId="{8E2B9B94-4920-4614-A3AF-CBFAD24CB48D}" dt="2025-05-02T02:02:03.582" v="187" actId="20577"/>
          <ac:spMkLst>
            <pc:docMk/>
            <pc:sldMk cId="4071707609" sldId="283"/>
            <ac:spMk id="3" creationId="{8E1D2E48-D980-D1F4-AD13-566F684D6ECE}"/>
          </ac:spMkLst>
        </pc:spChg>
      </pc:sldChg>
      <pc:sldMasterChg chg="modTransition modSldLayout">
        <pc:chgData name="Arun Vijay.P" userId="438c19b35fa2d351" providerId="LiveId" clId="{8E2B9B94-4920-4614-A3AF-CBFAD24CB48D}" dt="2025-05-02T01:59:17.817" v="20"/>
        <pc:sldMasterMkLst>
          <pc:docMk/>
          <pc:sldMasterMk cId="3343191390" sldId="2147483669"/>
        </pc:sldMasterMkLst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385189619" sldId="2147483670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350674667" sldId="2147483671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4235306118" sldId="2147483672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2846734607" sldId="2147483673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2662927885" sldId="2147483674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2577879546" sldId="2147483675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3556174139" sldId="2147483676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3846402810" sldId="2147483677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106381991" sldId="2147483678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2186155833" sldId="2147483679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1926206587" sldId="2147483680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2836663170" sldId="2147483681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1004630327" sldId="2147483682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356780251" sldId="2147483683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3510807782" sldId="2147483684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3191409574" sldId="2147483685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1404032729" sldId="2147483686"/>
          </pc:sldLayoutMkLst>
        </pc:sldLayoutChg>
        <pc:sldLayoutChg chg="modTransition">
          <pc:chgData name="Arun Vijay.P" userId="438c19b35fa2d351" providerId="LiveId" clId="{8E2B9B94-4920-4614-A3AF-CBFAD24CB48D}" dt="2025-05-02T01:59:17.817" v="20"/>
          <pc:sldLayoutMkLst>
            <pc:docMk/>
            <pc:sldMasterMk cId="3343191390" sldId="2147483669"/>
            <pc:sldLayoutMk cId="671283847" sldId="2147483687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2-11T15:22:42.992" idx="2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E7FAC-EA5A-46C9-81EC-14F485642F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CC35482-E26F-49A1-A683-D6BF1826B90E}">
      <dgm:prSet phldrT="[Text]"/>
      <dgm:spPr/>
      <dgm:t>
        <a:bodyPr/>
        <a:lstStyle/>
        <a:p>
          <a:r>
            <a:rPr lang="en-IN" dirty="0"/>
            <a:t>Preoptic nucleus of anterior hypothalamus (thermostat)</a:t>
          </a:r>
        </a:p>
      </dgm:t>
    </dgm:pt>
    <dgm:pt modelId="{CBD0F45D-DEDE-40BE-9208-D321196C56E8}" type="parTrans" cxnId="{BEDE676C-B501-4671-AC86-22157DE4F1EB}">
      <dgm:prSet/>
      <dgm:spPr/>
      <dgm:t>
        <a:bodyPr/>
        <a:lstStyle/>
        <a:p>
          <a:endParaRPr lang="en-IN"/>
        </a:p>
      </dgm:t>
    </dgm:pt>
    <dgm:pt modelId="{F06708E6-E9B0-4EF2-8BD7-2469E23B6EB7}" type="sibTrans" cxnId="{BEDE676C-B501-4671-AC86-22157DE4F1EB}">
      <dgm:prSet/>
      <dgm:spPr/>
      <dgm:t>
        <a:bodyPr/>
        <a:lstStyle/>
        <a:p>
          <a:endParaRPr lang="en-IN"/>
        </a:p>
      </dgm:t>
    </dgm:pt>
    <dgm:pt modelId="{D5469B59-1A41-43C9-86B2-6318D74DC0FC}" type="asst">
      <dgm:prSet phldrT="[Text]"/>
      <dgm:spPr/>
      <dgm:t>
        <a:bodyPr/>
        <a:lstStyle/>
        <a:p>
          <a:r>
            <a:rPr lang="en-IN" dirty="0"/>
            <a:t>Autonomic nervous system activation</a:t>
          </a:r>
        </a:p>
      </dgm:t>
    </dgm:pt>
    <dgm:pt modelId="{2054E16D-3F33-48D8-A231-B0F4680B555F}" type="parTrans" cxnId="{CB0F527E-931E-43EE-A55D-BAB50922CED3}">
      <dgm:prSet/>
      <dgm:spPr/>
      <dgm:t>
        <a:bodyPr/>
        <a:lstStyle/>
        <a:p>
          <a:endParaRPr lang="en-IN"/>
        </a:p>
      </dgm:t>
    </dgm:pt>
    <dgm:pt modelId="{FDC2FDF3-896D-44AC-B492-F321C3206032}" type="sibTrans" cxnId="{CB0F527E-931E-43EE-A55D-BAB50922CED3}">
      <dgm:prSet/>
      <dgm:spPr/>
      <dgm:t>
        <a:bodyPr/>
        <a:lstStyle/>
        <a:p>
          <a:endParaRPr lang="en-IN"/>
        </a:p>
      </dgm:t>
    </dgm:pt>
    <dgm:pt modelId="{D2C3A5CA-CA63-48D6-859A-E881A35AD466}">
      <dgm:prSet phldrT="[Text]"/>
      <dgm:spPr/>
      <dgm:t>
        <a:bodyPr/>
        <a:lstStyle/>
        <a:p>
          <a:r>
            <a:rPr lang="en-IN" dirty="0"/>
            <a:t>Cutaneous vasodilation and vasoconstriction</a:t>
          </a:r>
        </a:p>
      </dgm:t>
    </dgm:pt>
    <dgm:pt modelId="{27CDCD74-C14A-4015-9BD2-A7364234A2C8}" type="parTrans" cxnId="{D0307D05-9880-4DF3-971B-CC698CBE8F69}">
      <dgm:prSet/>
      <dgm:spPr/>
      <dgm:t>
        <a:bodyPr/>
        <a:lstStyle/>
        <a:p>
          <a:endParaRPr lang="en-IN"/>
        </a:p>
      </dgm:t>
    </dgm:pt>
    <dgm:pt modelId="{8D0A4E7A-48D7-49F5-B3D3-8BA1FE9C13A5}" type="sibTrans" cxnId="{D0307D05-9880-4DF3-971B-CC698CBE8F69}">
      <dgm:prSet/>
      <dgm:spPr/>
      <dgm:t>
        <a:bodyPr/>
        <a:lstStyle/>
        <a:p>
          <a:endParaRPr lang="en-IN"/>
        </a:p>
      </dgm:t>
    </dgm:pt>
    <dgm:pt modelId="{A0981C7D-D542-4429-B4DF-3D22D4D62780}" type="pres">
      <dgm:prSet presAssocID="{8FBE7FAC-EA5A-46C9-81EC-14F485642F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48F3B8-0C82-4459-8C30-A769C13B4228}" type="pres">
      <dgm:prSet presAssocID="{5CC35482-E26F-49A1-A683-D6BF1826B90E}" presName="hierRoot1" presStyleCnt="0">
        <dgm:presLayoutVars>
          <dgm:hierBranch val="init"/>
        </dgm:presLayoutVars>
      </dgm:prSet>
      <dgm:spPr/>
    </dgm:pt>
    <dgm:pt modelId="{6EB8DBF4-00A1-4255-98CD-247951B9BD04}" type="pres">
      <dgm:prSet presAssocID="{5CC35482-E26F-49A1-A683-D6BF1826B90E}" presName="rootComposite1" presStyleCnt="0"/>
      <dgm:spPr/>
    </dgm:pt>
    <dgm:pt modelId="{5E79E814-EB0A-4DAF-BBE5-90E5392E4C47}" type="pres">
      <dgm:prSet presAssocID="{5CC35482-E26F-49A1-A683-D6BF1826B90E}" presName="rootText1" presStyleLbl="node0" presStyleIdx="0" presStyleCnt="1">
        <dgm:presLayoutVars>
          <dgm:chPref val="3"/>
        </dgm:presLayoutVars>
      </dgm:prSet>
      <dgm:spPr/>
    </dgm:pt>
    <dgm:pt modelId="{38B525EA-CE78-41D1-9814-9FE8D7EC227D}" type="pres">
      <dgm:prSet presAssocID="{5CC35482-E26F-49A1-A683-D6BF1826B90E}" presName="rootConnector1" presStyleLbl="node1" presStyleIdx="0" presStyleCnt="0"/>
      <dgm:spPr/>
    </dgm:pt>
    <dgm:pt modelId="{37954F07-F55A-49E4-B617-86A36544E973}" type="pres">
      <dgm:prSet presAssocID="{5CC35482-E26F-49A1-A683-D6BF1826B90E}" presName="hierChild2" presStyleCnt="0"/>
      <dgm:spPr/>
    </dgm:pt>
    <dgm:pt modelId="{0A0006EE-1589-470A-90EC-3BD28047F73B}" type="pres">
      <dgm:prSet presAssocID="{27CDCD74-C14A-4015-9BD2-A7364234A2C8}" presName="Name37" presStyleLbl="parChTrans1D2" presStyleIdx="0" presStyleCnt="2"/>
      <dgm:spPr/>
    </dgm:pt>
    <dgm:pt modelId="{0CC0D513-BBF8-4F39-A5FD-94B29263A9E5}" type="pres">
      <dgm:prSet presAssocID="{D2C3A5CA-CA63-48D6-859A-E881A35AD466}" presName="hierRoot2" presStyleCnt="0">
        <dgm:presLayoutVars>
          <dgm:hierBranch val="init"/>
        </dgm:presLayoutVars>
      </dgm:prSet>
      <dgm:spPr/>
    </dgm:pt>
    <dgm:pt modelId="{83BB5749-5CAA-49DC-871E-4A8AD62778B3}" type="pres">
      <dgm:prSet presAssocID="{D2C3A5CA-CA63-48D6-859A-E881A35AD466}" presName="rootComposite" presStyleCnt="0"/>
      <dgm:spPr/>
    </dgm:pt>
    <dgm:pt modelId="{31CF5D3F-EA7B-4AA4-B06A-C4FAE36F61CE}" type="pres">
      <dgm:prSet presAssocID="{D2C3A5CA-CA63-48D6-859A-E881A35AD466}" presName="rootText" presStyleLbl="node2" presStyleIdx="0" presStyleCnt="1">
        <dgm:presLayoutVars>
          <dgm:chPref val="3"/>
        </dgm:presLayoutVars>
      </dgm:prSet>
      <dgm:spPr/>
    </dgm:pt>
    <dgm:pt modelId="{29926F11-A6BD-4359-8B54-CAC4DB2E1B0F}" type="pres">
      <dgm:prSet presAssocID="{D2C3A5CA-CA63-48D6-859A-E881A35AD466}" presName="rootConnector" presStyleLbl="node2" presStyleIdx="0" presStyleCnt="1"/>
      <dgm:spPr/>
    </dgm:pt>
    <dgm:pt modelId="{324CAF5C-D6C2-4D97-B055-89DBC716F647}" type="pres">
      <dgm:prSet presAssocID="{D2C3A5CA-CA63-48D6-859A-E881A35AD466}" presName="hierChild4" presStyleCnt="0"/>
      <dgm:spPr/>
    </dgm:pt>
    <dgm:pt modelId="{1C03BB38-591F-4CC9-8EE2-0A362C8224DA}" type="pres">
      <dgm:prSet presAssocID="{D2C3A5CA-CA63-48D6-859A-E881A35AD466}" presName="hierChild5" presStyleCnt="0"/>
      <dgm:spPr/>
    </dgm:pt>
    <dgm:pt modelId="{6AFDEC4B-56AE-4333-A868-12FDBCF67736}" type="pres">
      <dgm:prSet presAssocID="{5CC35482-E26F-49A1-A683-D6BF1826B90E}" presName="hierChild3" presStyleCnt="0"/>
      <dgm:spPr/>
    </dgm:pt>
    <dgm:pt modelId="{2C932849-253A-4D4F-AB50-53E9D447094D}" type="pres">
      <dgm:prSet presAssocID="{2054E16D-3F33-48D8-A231-B0F4680B555F}" presName="Name111" presStyleLbl="parChTrans1D2" presStyleIdx="1" presStyleCnt="2"/>
      <dgm:spPr/>
    </dgm:pt>
    <dgm:pt modelId="{5CD6CBA2-E585-4FAD-B48C-5CB5B2B9D65B}" type="pres">
      <dgm:prSet presAssocID="{D5469B59-1A41-43C9-86B2-6318D74DC0FC}" presName="hierRoot3" presStyleCnt="0">
        <dgm:presLayoutVars>
          <dgm:hierBranch val="init"/>
        </dgm:presLayoutVars>
      </dgm:prSet>
      <dgm:spPr/>
    </dgm:pt>
    <dgm:pt modelId="{FFA5DEE3-177D-4426-91A4-3B53B273DB82}" type="pres">
      <dgm:prSet presAssocID="{D5469B59-1A41-43C9-86B2-6318D74DC0FC}" presName="rootComposite3" presStyleCnt="0"/>
      <dgm:spPr/>
    </dgm:pt>
    <dgm:pt modelId="{3F8B15A5-F8F4-4B07-ADA8-A3C2E55E02B4}" type="pres">
      <dgm:prSet presAssocID="{D5469B59-1A41-43C9-86B2-6318D74DC0FC}" presName="rootText3" presStyleLbl="asst1" presStyleIdx="0" presStyleCnt="1">
        <dgm:presLayoutVars>
          <dgm:chPref val="3"/>
        </dgm:presLayoutVars>
      </dgm:prSet>
      <dgm:spPr/>
    </dgm:pt>
    <dgm:pt modelId="{B7CC68F1-BB98-4348-9C1D-B027B9D5F2E1}" type="pres">
      <dgm:prSet presAssocID="{D5469B59-1A41-43C9-86B2-6318D74DC0FC}" presName="rootConnector3" presStyleLbl="asst1" presStyleIdx="0" presStyleCnt="1"/>
      <dgm:spPr/>
    </dgm:pt>
    <dgm:pt modelId="{4080BA03-8D5A-472C-9E2A-954EDD5D736B}" type="pres">
      <dgm:prSet presAssocID="{D5469B59-1A41-43C9-86B2-6318D74DC0FC}" presName="hierChild6" presStyleCnt="0"/>
      <dgm:spPr/>
    </dgm:pt>
    <dgm:pt modelId="{90EF348D-8AA3-416D-A118-0F3338E6185C}" type="pres">
      <dgm:prSet presAssocID="{D5469B59-1A41-43C9-86B2-6318D74DC0FC}" presName="hierChild7" presStyleCnt="0"/>
      <dgm:spPr/>
    </dgm:pt>
  </dgm:ptLst>
  <dgm:cxnLst>
    <dgm:cxn modelId="{D0307D05-9880-4DF3-971B-CC698CBE8F69}" srcId="{5CC35482-E26F-49A1-A683-D6BF1826B90E}" destId="{D2C3A5CA-CA63-48D6-859A-E881A35AD466}" srcOrd="1" destOrd="0" parTransId="{27CDCD74-C14A-4015-9BD2-A7364234A2C8}" sibTransId="{8D0A4E7A-48D7-49F5-B3D3-8BA1FE9C13A5}"/>
    <dgm:cxn modelId="{24BD763E-716B-4C00-A63F-C2EBDE329552}" type="presOf" srcId="{27CDCD74-C14A-4015-9BD2-A7364234A2C8}" destId="{0A0006EE-1589-470A-90EC-3BD28047F73B}" srcOrd="0" destOrd="0" presId="urn:microsoft.com/office/officeart/2005/8/layout/orgChart1"/>
    <dgm:cxn modelId="{E7B5D648-2112-4A03-8525-51D49FB898B6}" type="presOf" srcId="{D2C3A5CA-CA63-48D6-859A-E881A35AD466}" destId="{31CF5D3F-EA7B-4AA4-B06A-C4FAE36F61CE}" srcOrd="0" destOrd="0" presId="urn:microsoft.com/office/officeart/2005/8/layout/orgChart1"/>
    <dgm:cxn modelId="{63CE5449-E6F1-4005-BC77-F19B278BF011}" type="presOf" srcId="{5CC35482-E26F-49A1-A683-D6BF1826B90E}" destId="{5E79E814-EB0A-4DAF-BBE5-90E5392E4C47}" srcOrd="0" destOrd="0" presId="urn:microsoft.com/office/officeart/2005/8/layout/orgChart1"/>
    <dgm:cxn modelId="{BEDE676C-B501-4671-AC86-22157DE4F1EB}" srcId="{8FBE7FAC-EA5A-46C9-81EC-14F485642F7F}" destId="{5CC35482-E26F-49A1-A683-D6BF1826B90E}" srcOrd="0" destOrd="0" parTransId="{CBD0F45D-DEDE-40BE-9208-D321196C56E8}" sibTransId="{F06708E6-E9B0-4EF2-8BD7-2469E23B6EB7}"/>
    <dgm:cxn modelId="{A36A8656-63C2-4F1C-BC14-C1D3CEBE66A2}" type="presOf" srcId="{D5469B59-1A41-43C9-86B2-6318D74DC0FC}" destId="{B7CC68F1-BB98-4348-9C1D-B027B9D5F2E1}" srcOrd="1" destOrd="0" presId="urn:microsoft.com/office/officeart/2005/8/layout/orgChart1"/>
    <dgm:cxn modelId="{CB0F527E-931E-43EE-A55D-BAB50922CED3}" srcId="{5CC35482-E26F-49A1-A683-D6BF1826B90E}" destId="{D5469B59-1A41-43C9-86B2-6318D74DC0FC}" srcOrd="0" destOrd="0" parTransId="{2054E16D-3F33-48D8-A231-B0F4680B555F}" sibTransId="{FDC2FDF3-896D-44AC-B492-F321C3206032}"/>
    <dgm:cxn modelId="{7D6B608D-2205-43D9-B460-33829A4A6417}" type="presOf" srcId="{5CC35482-E26F-49A1-A683-D6BF1826B90E}" destId="{38B525EA-CE78-41D1-9814-9FE8D7EC227D}" srcOrd="1" destOrd="0" presId="urn:microsoft.com/office/officeart/2005/8/layout/orgChart1"/>
    <dgm:cxn modelId="{DACE97B5-7EF0-4B91-8C80-C5B9721E5D0A}" type="presOf" srcId="{8FBE7FAC-EA5A-46C9-81EC-14F485642F7F}" destId="{A0981C7D-D542-4429-B4DF-3D22D4D62780}" srcOrd="0" destOrd="0" presId="urn:microsoft.com/office/officeart/2005/8/layout/orgChart1"/>
    <dgm:cxn modelId="{69CB2EDC-729A-442B-A861-8F23F5265773}" type="presOf" srcId="{D2C3A5CA-CA63-48D6-859A-E881A35AD466}" destId="{29926F11-A6BD-4359-8B54-CAC4DB2E1B0F}" srcOrd="1" destOrd="0" presId="urn:microsoft.com/office/officeart/2005/8/layout/orgChart1"/>
    <dgm:cxn modelId="{A9257AE4-F50C-4B4D-9350-1AAE703C8ADC}" type="presOf" srcId="{2054E16D-3F33-48D8-A231-B0F4680B555F}" destId="{2C932849-253A-4D4F-AB50-53E9D447094D}" srcOrd="0" destOrd="0" presId="urn:microsoft.com/office/officeart/2005/8/layout/orgChart1"/>
    <dgm:cxn modelId="{E023A6F4-AF25-4EDB-A9F3-7A456BA8557A}" type="presOf" srcId="{D5469B59-1A41-43C9-86B2-6318D74DC0FC}" destId="{3F8B15A5-F8F4-4B07-ADA8-A3C2E55E02B4}" srcOrd="0" destOrd="0" presId="urn:microsoft.com/office/officeart/2005/8/layout/orgChart1"/>
    <dgm:cxn modelId="{155CB387-A162-4532-9817-CD7E75237D73}" type="presParOf" srcId="{A0981C7D-D542-4429-B4DF-3D22D4D62780}" destId="{6F48F3B8-0C82-4459-8C30-A769C13B4228}" srcOrd="0" destOrd="0" presId="urn:microsoft.com/office/officeart/2005/8/layout/orgChart1"/>
    <dgm:cxn modelId="{84495C89-E231-4915-B659-9ACEE61FCBC6}" type="presParOf" srcId="{6F48F3B8-0C82-4459-8C30-A769C13B4228}" destId="{6EB8DBF4-00A1-4255-98CD-247951B9BD04}" srcOrd="0" destOrd="0" presId="urn:microsoft.com/office/officeart/2005/8/layout/orgChart1"/>
    <dgm:cxn modelId="{2C59B26A-CFB8-41DE-A1E1-5A65DA825866}" type="presParOf" srcId="{6EB8DBF4-00A1-4255-98CD-247951B9BD04}" destId="{5E79E814-EB0A-4DAF-BBE5-90E5392E4C47}" srcOrd="0" destOrd="0" presId="urn:microsoft.com/office/officeart/2005/8/layout/orgChart1"/>
    <dgm:cxn modelId="{09386405-57A2-4FC3-80A4-DB0E9288363B}" type="presParOf" srcId="{6EB8DBF4-00A1-4255-98CD-247951B9BD04}" destId="{38B525EA-CE78-41D1-9814-9FE8D7EC227D}" srcOrd="1" destOrd="0" presId="urn:microsoft.com/office/officeart/2005/8/layout/orgChart1"/>
    <dgm:cxn modelId="{374BCFCA-AEFA-4951-936C-EF146B565CD2}" type="presParOf" srcId="{6F48F3B8-0C82-4459-8C30-A769C13B4228}" destId="{37954F07-F55A-49E4-B617-86A36544E973}" srcOrd="1" destOrd="0" presId="urn:microsoft.com/office/officeart/2005/8/layout/orgChart1"/>
    <dgm:cxn modelId="{BB4BC882-E7D4-42B0-90A2-413BDEBF04DB}" type="presParOf" srcId="{37954F07-F55A-49E4-B617-86A36544E973}" destId="{0A0006EE-1589-470A-90EC-3BD28047F73B}" srcOrd="0" destOrd="0" presId="urn:microsoft.com/office/officeart/2005/8/layout/orgChart1"/>
    <dgm:cxn modelId="{31C65123-AA0E-4A21-AB61-136405D66C8A}" type="presParOf" srcId="{37954F07-F55A-49E4-B617-86A36544E973}" destId="{0CC0D513-BBF8-4F39-A5FD-94B29263A9E5}" srcOrd="1" destOrd="0" presId="urn:microsoft.com/office/officeart/2005/8/layout/orgChart1"/>
    <dgm:cxn modelId="{40976B82-09B6-4203-8A97-65F14F8E8C0D}" type="presParOf" srcId="{0CC0D513-BBF8-4F39-A5FD-94B29263A9E5}" destId="{83BB5749-5CAA-49DC-871E-4A8AD62778B3}" srcOrd="0" destOrd="0" presId="urn:microsoft.com/office/officeart/2005/8/layout/orgChart1"/>
    <dgm:cxn modelId="{D31706D6-624C-4C63-929B-D5E736362937}" type="presParOf" srcId="{83BB5749-5CAA-49DC-871E-4A8AD62778B3}" destId="{31CF5D3F-EA7B-4AA4-B06A-C4FAE36F61CE}" srcOrd="0" destOrd="0" presId="urn:microsoft.com/office/officeart/2005/8/layout/orgChart1"/>
    <dgm:cxn modelId="{D63BA59D-16F9-44F0-8E02-F2E7B577F42A}" type="presParOf" srcId="{83BB5749-5CAA-49DC-871E-4A8AD62778B3}" destId="{29926F11-A6BD-4359-8B54-CAC4DB2E1B0F}" srcOrd="1" destOrd="0" presId="urn:microsoft.com/office/officeart/2005/8/layout/orgChart1"/>
    <dgm:cxn modelId="{9A7E190E-A748-4B4A-AB38-5A6C018B787E}" type="presParOf" srcId="{0CC0D513-BBF8-4F39-A5FD-94B29263A9E5}" destId="{324CAF5C-D6C2-4D97-B055-89DBC716F647}" srcOrd="1" destOrd="0" presId="urn:microsoft.com/office/officeart/2005/8/layout/orgChart1"/>
    <dgm:cxn modelId="{3302D452-DE7D-423B-90B6-779C9F18358E}" type="presParOf" srcId="{0CC0D513-BBF8-4F39-A5FD-94B29263A9E5}" destId="{1C03BB38-591F-4CC9-8EE2-0A362C8224DA}" srcOrd="2" destOrd="0" presId="urn:microsoft.com/office/officeart/2005/8/layout/orgChart1"/>
    <dgm:cxn modelId="{EAEC4640-A03B-4F4D-B3D0-EBE3F29A7111}" type="presParOf" srcId="{6F48F3B8-0C82-4459-8C30-A769C13B4228}" destId="{6AFDEC4B-56AE-4333-A868-12FDBCF67736}" srcOrd="2" destOrd="0" presId="urn:microsoft.com/office/officeart/2005/8/layout/orgChart1"/>
    <dgm:cxn modelId="{8F764553-472A-4AB7-8242-53C9E11F1DA4}" type="presParOf" srcId="{6AFDEC4B-56AE-4333-A868-12FDBCF67736}" destId="{2C932849-253A-4D4F-AB50-53E9D447094D}" srcOrd="0" destOrd="0" presId="urn:microsoft.com/office/officeart/2005/8/layout/orgChart1"/>
    <dgm:cxn modelId="{BAB36A54-C1A2-4144-8112-AAADBE34AEBD}" type="presParOf" srcId="{6AFDEC4B-56AE-4333-A868-12FDBCF67736}" destId="{5CD6CBA2-E585-4FAD-B48C-5CB5B2B9D65B}" srcOrd="1" destOrd="0" presId="urn:microsoft.com/office/officeart/2005/8/layout/orgChart1"/>
    <dgm:cxn modelId="{95A779DA-3E8A-4BC6-8BA4-B1C636FC0E69}" type="presParOf" srcId="{5CD6CBA2-E585-4FAD-B48C-5CB5B2B9D65B}" destId="{FFA5DEE3-177D-4426-91A4-3B53B273DB82}" srcOrd="0" destOrd="0" presId="urn:microsoft.com/office/officeart/2005/8/layout/orgChart1"/>
    <dgm:cxn modelId="{187D0FC2-E5E4-42F9-970B-2AA471F807D6}" type="presParOf" srcId="{FFA5DEE3-177D-4426-91A4-3B53B273DB82}" destId="{3F8B15A5-F8F4-4B07-ADA8-A3C2E55E02B4}" srcOrd="0" destOrd="0" presId="urn:microsoft.com/office/officeart/2005/8/layout/orgChart1"/>
    <dgm:cxn modelId="{ECD6AE81-D8B1-4078-9142-C2B5D248EA65}" type="presParOf" srcId="{FFA5DEE3-177D-4426-91A4-3B53B273DB82}" destId="{B7CC68F1-BB98-4348-9C1D-B027B9D5F2E1}" srcOrd="1" destOrd="0" presId="urn:microsoft.com/office/officeart/2005/8/layout/orgChart1"/>
    <dgm:cxn modelId="{F3DA748A-456D-4901-A8E5-AD79DBBA719A}" type="presParOf" srcId="{5CD6CBA2-E585-4FAD-B48C-5CB5B2B9D65B}" destId="{4080BA03-8D5A-472C-9E2A-954EDD5D736B}" srcOrd="1" destOrd="0" presId="urn:microsoft.com/office/officeart/2005/8/layout/orgChart1"/>
    <dgm:cxn modelId="{C2BC6436-2262-4FFD-B6BA-AA6E264969E7}" type="presParOf" srcId="{5CD6CBA2-E585-4FAD-B48C-5CB5B2B9D65B}" destId="{90EF348D-8AA3-416D-A118-0F3338E618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83AD8-4B48-4309-8FA7-829C90AB9CF6}" type="doc">
      <dgm:prSet loTypeId="urn:microsoft.com/office/officeart/2005/8/layout/chart3" loCatId="cycle" qsTypeId="urn:microsoft.com/office/officeart/2005/8/quickstyle/simple5" qsCatId="simple" csTypeId="urn:microsoft.com/office/officeart/2005/8/colors/accent1_2" csCatId="accent1" phldr="1"/>
      <dgm:spPr/>
    </dgm:pt>
    <dgm:pt modelId="{262EC8A4-BCB8-45D0-9D96-46230D82438B}">
      <dgm:prSet phldrT="[Text]"/>
      <dgm:spPr/>
      <dgm:t>
        <a:bodyPr/>
        <a:lstStyle/>
        <a:p>
          <a:r>
            <a:rPr lang="en-IN" dirty="0"/>
            <a:t>Exposure to heat source </a:t>
          </a:r>
        </a:p>
      </dgm:t>
    </dgm:pt>
    <dgm:pt modelId="{6B4C7D30-AC89-4895-8C86-585721B6FB80}" type="parTrans" cxnId="{5E5A94F9-3295-415B-A828-BB3B3F6F4BB1}">
      <dgm:prSet/>
      <dgm:spPr/>
      <dgm:t>
        <a:bodyPr/>
        <a:lstStyle/>
        <a:p>
          <a:endParaRPr lang="en-IN"/>
        </a:p>
      </dgm:t>
    </dgm:pt>
    <dgm:pt modelId="{B8F60CE2-9BBF-4063-A8FA-0201C7506B19}" type="sibTrans" cxnId="{5E5A94F9-3295-415B-A828-BB3B3F6F4BB1}">
      <dgm:prSet/>
      <dgm:spPr/>
      <dgm:t>
        <a:bodyPr/>
        <a:lstStyle/>
        <a:p>
          <a:endParaRPr lang="en-IN"/>
        </a:p>
      </dgm:t>
    </dgm:pt>
    <dgm:pt modelId="{56DA5E96-B9D0-44AD-A71D-D3CB05A26AA5}">
      <dgm:prSet phldrT="[Text]" custT="1"/>
      <dgm:spPr/>
      <dgm:t>
        <a:bodyPr/>
        <a:lstStyle/>
        <a:p>
          <a:r>
            <a:rPr lang="en-IN" sz="2300" dirty="0"/>
            <a:t>Core temp &gt;40.5 </a:t>
          </a:r>
          <a:r>
            <a:rPr lang="en-IN" sz="2000" baseline="30000" dirty="0"/>
            <a:t>o</a:t>
          </a:r>
          <a:r>
            <a:rPr lang="en-IN" sz="2000" baseline="0" dirty="0"/>
            <a:t>C</a:t>
          </a:r>
          <a:endParaRPr lang="en-IN" sz="2300" baseline="0" dirty="0"/>
        </a:p>
      </dgm:t>
    </dgm:pt>
    <dgm:pt modelId="{737307E8-78A9-4FCE-98EA-54499B230019}" type="parTrans" cxnId="{C32346DB-5621-4F3B-A86C-B2D71B787D02}">
      <dgm:prSet/>
      <dgm:spPr/>
      <dgm:t>
        <a:bodyPr/>
        <a:lstStyle/>
        <a:p>
          <a:endParaRPr lang="en-IN"/>
        </a:p>
      </dgm:t>
    </dgm:pt>
    <dgm:pt modelId="{7B57CFD1-53BA-4F37-A1D6-409475D0A4FF}" type="sibTrans" cxnId="{C32346DB-5621-4F3B-A86C-B2D71B787D02}">
      <dgm:prSet/>
      <dgm:spPr/>
      <dgm:t>
        <a:bodyPr/>
        <a:lstStyle/>
        <a:p>
          <a:endParaRPr lang="en-IN"/>
        </a:p>
      </dgm:t>
    </dgm:pt>
    <dgm:pt modelId="{D20EF493-E07F-42A8-A1E4-06D9F5382964}">
      <dgm:prSet phldrT="[Text]"/>
      <dgm:spPr/>
      <dgm:t>
        <a:bodyPr/>
        <a:lstStyle/>
        <a:p>
          <a:r>
            <a:rPr lang="en-IN" dirty="0" err="1"/>
            <a:t>Cns</a:t>
          </a:r>
          <a:r>
            <a:rPr lang="en-IN" dirty="0"/>
            <a:t> dysfunction</a:t>
          </a:r>
        </a:p>
      </dgm:t>
    </dgm:pt>
    <dgm:pt modelId="{D2CC8F73-F06A-44A5-AD48-0B5108B4DE5A}" type="parTrans" cxnId="{A76C59F0-A657-407A-9FDF-E8834D6B8A52}">
      <dgm:prSet/>
      <dgm:spPr/>
      <dgm:t>
        <a:bodyPr/>
        <a:lstStyle/>
        <a:p>
          <a:endParaRPr lang="en-IN"/>
        </a:p>
      </dgm:t>
    </dgm:pt>
    <dgm:pt modelId="{81CC2FA2-2F36-4722-A08A-2E207F650E6E}" type="sibTrans" cxnId="{A76C59F0-A657-407A-9FDF-E8834D6B8A52}">
      <dgm:prSet/>
      <dgm:spPr/>
      <dgm:t>
        <a:bodyPr/>
        <a:lstStyle/>
        <a:p>
          <a:endParaRPr lang="en-IN"/>
        </a:p>
      </dgm:t>
    </dgm:pt>
    <dgm:pt modelId="{707E4964-A337-4848-8544-44B519944443}" type="pres">
      <dgm:prSet presAssocID="{65F83AD8-4B48-4309-8FA7-829C90AB9CF6}" presName="compositeShape" presStyleCnt="0">
        <dgm:presLayoutVars>
          <dgm:chMax val="7"/>
          <dgm:dir/>
          <dgm:resizeHandles val="exact"/>
        </dgm:presLayoutVars>
      </dgm:prSet>
      <dgm:spPr/>
    </dgm:pt>
    <dgm:pt modelId="{DAAF8E34-B21B-425E-A605-2B6A8B052D67}" type="pres">
      <dgm:prSet presAssocID="{65F83AD8-4B48-4309-8FA7-829C90AB9CF6}" presName="wedge1" presStyleLbl="node1" presStyleIdx="0" presStyleCnt="3" custScaleX="149994" custScaleY="126172" custLinFactNeighborX="-1917" custLinFactNeighborY="8790"/>
      <dgm:spPr/>
    </dgm:pt>
    <dgm:pt modelId="{CD20D27C-E083-4F70-9D60-B90F417B8629}" type="pres">
      <dgm:prSet presAssocID="{65F83AD8-4B48-4309-8FA7-829C90AB9CF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460300F-8121-476B-A540-BAB961402463}" type="pres">
      <dgm:prSet presAssocID="{65F83AD8-4B48-4309-8FA7-829C90AB9CF6}" presName="wedge2" presStyleLbl="node1" presStyleIdx="1" presStyleCnt="3" custScaleX="155246" custScaleY="118093" custLinFactNeighborX="1234" custLinFactNeighborY="12028"/>
      <dgm:spPr/>
    </dgm:pt>
    <dgm:pt modelId="{FEA376CE-9B7C-4C91-9032-76FD70359643}" type="pres">
      <dgm:prSet presAssocID="{65F83AD8-4B48-4309-8FA7-829C90AB9CF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599B018-0CCB-4917-83FE-75CFF83DE9AA}" type="pres">
      <dgm:prSet presAssocID="{65F83AD8-4B48-4309-8FA7-829C90AB9CF6}" presName="wedge3" presStyleLbl="node1" presStyleIdx="2" presStyleCnt="3" custScaleX="145771" custScaleY="127739" custLinFactNeighborX="-854" custLinFactNeighborY="5814"/>
      <dgm:spPr/>
    </dgm:pt>
    <dgm:pt modelId="{87B34BFD-3963-465A-A63C-46342A290DF4}" type="pres">
      <dgm:prSet presAssocID="{65F83AD8-4B48-4309-8FA7-829C90AB9CF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1F8FE08-8A13-4C03-8E14-EE96F37FBF0A}" type="presOf" srcId="{65F83AD8-4B48-4309-8FA7-829C90AB9CF6}" destId="{707E4964-A337-4848-8544-44B519944443}" srcOrd="0" destOrd="0" presId="urn:microsoft.com/office/officeart/2005/8/layout/chart3"/>
    <dgm:cxn modelId="{3FECA609-3C14-4E8E-ACA8-E092A51E832B}" type="presOf" srcId="{D20EF493-E07F-42A8-A1E4-06D9F5382964}" destId="{87B34BFD-3963-465A-A63C-46342A290DF4}" srcOrd="1" destOrd="0" presId="urn:microsoft.com/office/officeart/2005/8/layout/chart3"/>
    <dgm:cxn modelId="{D6EA1C0C-7FB9-4253-92F3-58A5E400F3E8}" type="presOf" srcId="{262EC8A4-BCB8-45D0-9D96-46230D82438B}" destId="{CD20D27C-E083-4F70-9D60-B90F417B8629}" srcOrd="1" destOrd="0" presId="urn:microsoft.com/office/officeart/2005/8/layout/chart3"/>
    <dgm:cxn modelId="{6F501460-F990-49EF-BFE0-6609990E2AB5}" type="presOf" srcId="{262EC8A4-BCB8-45D0-9D96-46230D82438B}" destId="{DAAF8E34-B21B-425E-A605-2B6A8B052D67}" srcOrd="0" destOrd="0" presId="urn:microsoft.com/office/officeart/2005/8/layout/chart3"/>
    <dgm:cxn modelId="{2EDC1A96-BA93-4329-9B9B-DE6BC4490B2F}" type="presOf" srcId="{D20EF493-E07F-42A8-A1E4-06D9F5382964}" destId="{4599B018-0CCB-4917-83FE-75CFF83DE9AA}" srcOrd="0" destOrd="0" presId="urn:microsoft.com/office/officeart/2005/8/layout/chart3"/>
    <dgm:cxn modelId="{1AAE9EB3-77B4-4282-B7B9-C4EB2260E2C0}" type="presOf" srcId="{56DA5E96-B9D0-44AD-A71D-D3CB05A26AA5}" destId="{FEA376CE-9B7C-4C91-9032-76FD70359643}" srcOrd="1" destOrd="0" presId="urn:microsoft.com/office/officeart/2005/8/layout/chart3"/>
    <dgm:cxn modelId="{C32346DB-5621-4F3B-A86C-B2D71B787D02}" srcId="{65F83AD8-4B48-4309-8FA7-829C90AB9CF6}" destId="{56DA5E96-B9D0-44AD-A71D-D3CB05A26AA5}" srcOrd="1" destOrd="0" parTransId="{737307E8-78A9-4FCE-98EA-54499B230019}" sibTransId="{7B57CFD1-53BA-4F37-A1D6-409475D0A4FF}"/>
    <dgm:cxn modelId="{AD2446EE-D31C-4008-A2EC-BB217B890B4B}" type="presOf" srcId="{56DA5E96-B9D0-44AD-A71D-D3CB05A26AA5}" destId="{B460300F-8121-476B-A540-BAB961402463}" srcOrd="0" destOrd="0" presId="urn:microsoft.com/office/officeart/2005/8/layout/chart3"/>
    <dgm:cxn modelId="{A76C59F0-A657-407A-9FDF-E8834D6B8A52}" srcId="{65F83AD8-4B48-4309-8FA7-829C90AB9CF6}" destId="{D20EF493-E07F-42A8-A1E4-06D9F5382964}" srcOrd="2" destOrd="0" parTransId="{D2CC8F73-F06A-44A5-AD48-0B5108B4DE5A}" sibTransId="{81CC2FA2-2F36-4722-A08A-2E207F650E6E}"/>
    <dgm:cxn modelId="{5E5A94F9-3295-415B-A828-BB3B3F6F4BB1}" srcId="{65F83AD8-4B48-4309-8FA7-829C90AB9CF6}" destId="{262EC8A4-BCB8-45D0-9D96-46230D82438B}" srcOrd="0" destOrd="0" parTransId="{6B4C7D30-AC89-4895-8C86-585721B6FB80}" sibTransId="{B8F60CE2-9BBF-4063-A8FA-0201C7506B19}"/>
    <dgm:cxn modelId="{386AC53D-CB56-4D67-8943-1452CCB5E67F}" type="presParOf" srcId="{707E4964-A337-4848-8544-44B519944443}" destId="{DAAF8E34-B21B-425E-A605-2B6A8B052D67}" srcOrd="0" destOrd="0" presId="urn:microsoft.com/office/officeart/2005/8/layout/chart3"/>
    <dgm:cxn modelId="{3EE17D32-3B54-4FD8-9D77-24C61927139D}" type="presParOf" srcId="{707E4964-A337-4848-8544-44B519944443}" destId="{CD20D27C-E083-4F70-9D60-B90F417B8629}" srcOrd="1" destOrd="0" presId="urn:microsoft.com/office/officeart/2005/8/layout/chart3"/>
    <dgm:cxn modelId="{CCFEFC09-5D13-45DD-A8F1-8C7CC9AA707C}" type="presParOf" srcId="{707E4964-A337-4848-8544-44B519944443}" destId="{B460300F-8121-476B-A540-BAB961402463}" srcOrd="2" destOrd="0" presId="urn:microsoft.com/office/officeart/2005/8/layout/chart3"/>
    <dgm:cxn modelId="{180A6FDF-F685-42C5-9B93-7657E5B85237}" type="presParOf" srcId="{707E4964-A337-4848-8544-44B519944443}" destId="{FEA376CE-9B7C-4C91-9032-76FD70359643}" srcOrd="3" destOrd="0" presId="urn:microsoft.com/office/officeart/2005/8/layout/chart3"/>
    <dgm:cxn modelId="{129F3EE0-F91A-4948-B8F9-B4233B3663CF}" type="presParOf" srcId="{707E4964-A337-4848-8544-44B519944443}" destId="{4599B018-0CCB-4917-83FE-75CFF83DE9AA}" srcOrd="4" destOrd="0" presId="urn:microsoft.com/office/officeart/2005/8/layout/chart3"/>
    <dgm:cxn modelId="{ED241C88-47A7-4A94-ABDB-8B423F670075}" type="presParOf" srcId="{707E4964-A337-4848-8544-44B519944443}" destId="{87B34BFD-3963-465A-A63C-46342A290DF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420F23-B270-410C-B8A1-BE90665B3894}" type="doc">
      <dgm:prSet loTypeId="urn:microsoft.com/office/officeart/2005/8/layout/orgChart1" loCatId="hierarchy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en-IN"/>
        </a:p>
      </dgm:t>
    </dgm:pt>
    <dgm:pt modelId="{C896FB49-1D61-42AF-A9B6-5618DC97BC6C}">
      <dgm:prSet phldrT="[Text]" custT="1"/>
      <dgm:spPr/>
      <dgm:t>
        <a:bodyPr/>
        <a:lstStyle/>
        <a:p>
          <a:r>
            <a:rPr lang="en-IN" sz="3600" dirty="0"/>
            <a:t>HEAT STROKE</a:t>
          </a:r>
        </a:p>
      </dgm:t>
    </dgm:pt>
    <dgm:pt modelId="{B4462681-BD88-4BA1-8EBA-FDE3A088902D}" type="parTrans" cxnId="{050686C1-7FB6-4189-84E8-72651340B177}">
      <dgm:prSet/>
      <dgm:spPr/>
      <dgm:t>
        <a:bodyPr/>
        <a:lstStyle/>
        <a:p>
          <a:endParaRPr lang="en-IN"/>
        </a:p>
      </dgm:t>
    </dgm:pt>
    <dgm:pt modelId="{2C874C5A-8C09-42ED-9F92-21B04F78A402}" type="sibTrans" cxnId="{050686C1-7FB6-4189-84E8-72651340B177}">
      <dgm:prSet/>
      <dgm:spPr/>
      <dgm:t>
        <a:bodyPr/>
        <a:lstStyle/>
        <a:p>
          <a:endParaRPr lang="en-IN"/>
        </a:p>
      </dgm:t>
    </dgm:pt>
    <dgm:pt modelId="{D1064116-19C9-4BB2-88A6-55FA45211514}">
      <dgm:prSet phldrT="[Text]" custT="1"/>
      <dgm:spPr/>
      <dgm:t>
        <a:bodyPr/>
        <a:lstStyle/>
        <a:p>
          <a:r>
            <a:rPr lang="en-IN" sz="2800" dirty="0"/>
            <a:t>CLASSICAL</a:t>
          </a:r>
        </a:p>
        <a:p>
          <a:r>
            <a:rPr lang="en-IN" sz="2800" dirty="0"/>
            <a:t>(CHS)</a:t>
          </a:r>
        </a:p>
      </dgm:t>
    </dgm:pt>
    <dgm:pt modelId="{EE9DF016-0202-4891-BA2C-C9D39530B4AA}" type="parTrans" cxnId="{9F378013-D981-4631-B2B1-FFB9855C6A40}">
      <dgm:prSet/>
      <dgm:spPr/>
      <dgm:t>
        <a:bodyPr/>
        <a:lstStyle/>
        <a:p>
          <a:endParaRPr lang="en-IN"/>
        </a:p>
      </dgm:t>
    </dgm:pt>
    <dgm:pt modelId="{F691FF00-86DE-433A-BCD3-4931861DFBDE}" type="sibTrans" cxnId="{9F378013-D981-4631-B2B1-FFB9855C6A40}">
      <dgm:prSet/>
      <dgm:spPr/>
      <dgm:t>
        <a:bodyPr/>
        <a:lstStyle/>
        <a:p>
          <a:endParaRPr lang="en-IN"/>
        </a:p>
      </dgm:t>
    </dgm:pt>
    <dgm:pt modelId="{9FC6BA82-2900-477C-993F-3D75BCAB66D1}">
      <dgm:prSet phldrT="[Text]" custT="1"/>
      <dgm:spPr/>
      <dgm:t>
        <a:bodyPr/>
        <a:lstStyle/>
        <a:p>
          <a:r>
            <a:rPr lang="en-IN" sz="2400" dirty="0"/>
            <a:t>EXERTIONAL</a:t>
          </a:r>
        </a:p>
        <a:p>
          <a:r>
            <a:rPr lang="en-IN" sz="2400" dirty="0"/>
            <a:t>(EHS) </a:t>
          </a:r>
        </a:p>
      </dgm:t>
    </dgm:pt>
    <dgm:pt modelId="{2E868EFD-1C8D-49CA-B6EF-C28578278482}" type="parTrans" cxnId="{F10F8EE5-B6D6-45E0-8A7A-56594049B641}">
      <dgm:prSet/>
      <dgm:spPr/>
      <dgm:t>
        <a:bodyPr/>
        <a:lstStyle/>
        <a:p>
          <a:endParaRPr lang="en-IN"/>
        </a:p>
      </dgm:t>
    </dgm:pt>
    <dgm:pt modelId="{AC777C94-7BB3-4780-8E60-9DE2B3387A1C}" type="sibTrans" cxnId="{F10F8EE5-B6D6-45E0-8A7A-56594049B641}">
      <dgm:prSet/>
      <dgm:spPr/>
      <dgm:t>
        <a:bodyPr/>
        <a:lstStyle/>
        <a:p>
          <a:endParaRPr lang="en-IN"/>
        </a:p>
      </dgm:t>
    </dgm:pt>
    <dgm:pt modelId="{B4DE3390-4174-47A8-AF8D-E7D138B9BD4F}" type="pres">
      <dgm:prSet presAssocID="{49420F23-B270-410C-B8A1-BE90665B38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47C549-82F7-4DFF-B82F-32FC7A9256FC}" type="pres">
      <dgm:prSet presAssocID="{C896FB49-1D61-42AF-A9B6-5618DC97BC6C}" presName="hierRoot1" presStyleCnt="0">
        <dgm:presLayoutVars>
          <dgm:hierBranch val="init"/>
        </dgm:presLayoutVars>
      </dgm:prSet>
      <dgm:spPr/>
    </dgm:pt>
    <dgm:pt modelId="{FA4F7AB8-ABA0-40BF-9873-D5077D315603}" type="pres">
      <dgm:prSet presAssocID="{C896FB49-1D61-42AF-A9B6-5618DC97BC6C}" presName="rootComposite1" presStyleCnt="0"/>
      <dgm:spPr/>
    </dgm:pt>
    <dgm:pt modelId="{A1059591-4C36-4551-93C2-A322310A83A1}" type="pres">
      <dgm:prSet presAssocID="{C896FB49-1D61-42AF-A9B6-5618DC97BC6C}" presName="rootText1" presStyleLbl="node0" presStyleIdx="0" presStyleCnt="1">
        <dgm:presLayoutVars>
          <dgm:chPref val="3"/>
        </dgm:presLayoutVars>
      </dgm:prSet>
      <dgm:spPr/>
    </dgm:pt>
    <dgm:pt modelId="{153A1B19-7805-4278-876B-B41815EFC30D}" type="pres">
      <dgm:prSet presAssocID="{C896FB49-1D61-42AF-A9B6-5618DC97BC6C}" presName="rootConnector1" presStyleLbl="node1" presStyleIdx="0" presStyleCnt="0"/>
      <dgm:spPr/>
    </dgm:pt>
    <dgm:pt modelId="{13ECE354-3265-4BE9-B76B-5978923DCF75}" type="pres">
      <dgm:prSet presAssocID="{C896FB49-1D61-42AF-A9B6-5618DC97BC6C}" presName="hierChild2" presStyleCnt="0"/>
      <dgm:spPr/>
    </dgm:pt>
    <dgm:pt modelId="{C36F9A09-40AF-4254-AB1C-A1011FE7F69C}" type="pres">
      <dgm:prSet presAssocID="{EE9DF016-0202-4891-BA2C-C9D39530B4AA}" presName="Name37" presStyleLbl="parChTrans1D2" presStyleIdx="0" presStyleCnt="2"/>
      <dgm:spPr/>
    </dgm:pt>
    <dgm:pt modelId="{E50664CC-22F5-4F5A-AA56-5E7AC5B481FB}" type="pres">
      <dgm:prSet presAssocID="{D1064116-19C9-4BB2-88A6-55FA45211514}" presName="hierRoot2" presStyleCnt="0">
        <dgm:presLayoutVars>
          <dgm:hierBranch val="init"/>
        </dgm:presLayoutVars>
      </dgm:prSet>
      <dgm:spPr/>
    </dgm:pt>
    <dgm:pt modelId="{B6343CB4-63B6-46DE-A8E8-44523B0005BE}" type="pres">
      <dgm:prSet presAssocID="{D1064116-19C9-4BB2-88A6-55FA45211514}" presName="rootComposite" presStyleCnt="0"/>
      <dgm:spPr/>
    </dgm:pt>
    <dgm:pt modelId="{2A2821BD-5DB2-44CF-A3FE-E582061AC615}" type="pres">
      <dgm:prSet presAssocID="{D1064116-19C9-4BB2-88A6-55FA45211514}" presName="rootText" presStyleLbl="node2" presStyleIdx="0" presStyleCnt="2" custLinFactNeighborX="-3628" custLinFactNeighborY="14512">
        <dgm:presLayoutVars>
          <dgm:chPref val="3"/>
        </dgm:presLayoutVars>
      </dgm:prSet>
      <dgm:spPr/>
    </dgm:pt>
    <dgm:pt modelId="{95FB7F9D-27AF-426F-B1DA-1FA53F5A4600}" type="pres">
      <dgm:prSet presAssocID="{D1064116-19C9-4BB2-88A6-55FA45211514}" presName="rootConnector" presStyleLbl="node2" presStyleIdx="0" presStyleCnt="2"/>
      <dgm:spPr/>
    </dgm:pt>
    <dgm:pt modelId="{EF013727-CB14-4F1A-9CFC-9F85230A989B}" type="pres">
      <dgm:prSet presAssocID="{D1064116-19C9-4BB2-88A6-55FA45211514}" presName="hierChild4" presStyleCnt="0"/>
      <dgm:spPr/>
    </dgm:pt>
    <dgm:pt modelId="{786DFB3A-E49D-4F23-A1BA-F0B6D96DD79B}" type="pres">
      <dgm:prSet presAssocID="{D1064116-19C9-4BB2-88A6-55FA45211514}" presName="hierChild5" presStyleCnt="0"/>
      <dgm:spPr/>
    </dgm:pt>
    <dgm:pt modelId="{AB51298E-EB61-4419-A179-B932CA613268}" type="pres">
      <dgm:prSet presAssocID="{2E868EFD-1C8D-49CA-B6EF-C28578278482}" presName="Name37" presStyleLbl="parChTrans1D2" presStyleIdx="1" presStyleCnt="2"/>
      <dgm:spPr/>
    </dgm:pt>
    <dgm:pt modelId="{81CBE64A-EA5C-4FAF-B60C-63F3C5B2F345}" type="pres">
      <dgm:prSet presAssocID="{9FC6BA82-2900-477C-993F-3D75BCAB66D1}" presName="hierRoot2" presStyleCnt="0">
        <dgm:presLayoutVars>
          <dgm:hierBranch val="init"/>
        </dgm:presLayoutVars>
      </dgm:prSet>
      <dgm:spPr/>
    </dgm:pt>
    <dgm:pt modelId="{D305858B-F61E-4960-BD50-EC8EAB67D953}" type="pres">
      <dgm:prSet presAssocID="{9FC6BA82-2900-477C-993F-3D75BCAB66D1}" presName="rootComposite" presStyleCnt="0"/>
      <dgm:spPr/>
    </dgm:pt>
    <dgm:pt modelId="{CCE6EA24-24D8-4D9A-948E-1303A04F4D59}" type="pres">
      <dgm:prSet presAssocID="{9FC6BA82-2900-477C-993F-3D75BCAB66D1}" presName="rootText" presStyleLbl="node2" presStyleIdx="1" presStyleCnt="2">
        <dgm:presLayoutVars>
          <dgm:chPref val="3"/>
        </dgm:presLayoutVars>
      </dgm:prSet>
      <dgm:spPr/>
    </dgm:pt>
    <dgm:pt modelId="{531CE9FA-376B-49CE-A55D-A779E9D22828}" type="pres">
      <dgm:prSet presAssocID="{9FC6BA82-2900-477C-993F-3D75BCAB66D1}" presName="rootConnector" presStyleLbl="node2" presStyleIdx="1" presStyleCnt="2"/>
      <dgm:spPr/>
    </dgm:pt>
    <dgm:pt modelId="{199C2127-79CE-4B69-AF5F-3311D2C420BA}" type="pres">
      <dgm:prSet presAssocID="{9FC6BA82-2900-477C-993F-3D75BCAB66D1}" presName="hierChild4" presStyleCnt="0"/>
      <dgm:spPr/>
    </dgm:pt>
    <dgm:pt modelId="{416AE348-EAD1-4D14-8B0A-646E289841E6}" type="pres">
      <dgm:prSet presAssocID="{9FC6BA82-2900-477C-993F-3D75BCAB66D1}" presName="hierChild5" presStyleCnt="0"/>
      <dgm:spPr/>
    </dgm:pt>
    <dgm:pt modelId="{6DB8F56A-5F82-4E5B-8C69-81F566C4C38E}" type="pres">
      <dgm:prSet presAssocID="{C896FB49-1D61-42AF-A9B6-5618DC97BC6C}" presName="hierChild3" presStyleCnt="0"/>
      <dgm:spPr/>
    </dgm:pt>
  </dgm:ptLst>
  <dgm:cxnLst>
    <dgm:cxn modelId="{9F378013-D981-4631-B2B1-FFB9855C6A40}" srcId="{C896FB49-1D61-42AF-A9B6-5618DC97BC6C}" destId="{D1064116-19C9-4BB2-88A6-55FA45211514}" srcOrd="0" destOrd="0" parTransId="{EE9DF016-0202-4891-BA2C-C9D39530B4AA}" sibTransId="{F691FF00-86DE-433A-BCD3-4931861DFBDE}"/>
    <dgm:cxn modelId="{59816129-8036-4549-AA49-692669A8B588}" type="presOf" srcId="{49420F23-B270-410C-B8A1-BE90665B3894}" destId="{B4DE3390-4174-47A8-AF8D-E7D138B9BD4F}" srcOrd="0" destOrd="0" presId="urn:microsoft.com/office/officeart/2005/8/layout/orgChart1"/>
    <dgm:cxn modelId="{839C2938-8350-44EF-AFEB-BFB44C483A4D}" type="presOf" srcId="{9FC6BA82-2900-477C-993F-3D75BCAB66D1}" destId="{531CE9FA-376B-49CE-A55D-A779E9D22828}" srcOrd="1" destOrd="0" presId="urn:microsoft.com/office/officeart/2005/8/layout/orgChart1"/>
    <dgm:cxn modelId="{A74CBC3E-076F-4F7A-A076-973C2CA821F1}" type="presOf" srcId="{2E868EFD-1C8D-49CA-B6EF-C28578278482}" destId="{AB51298E-EB61-4419-A179-B932CA613268}" srcOrd="0" destOrd="0" presId="urn:microsoft.com/office/officeart/2005/8/layout/orgChart1"/>
    <dgm:cxn modelId="{6408905E-E124-4BEB-A17B-2D56278CFC4F}" type="presOf" srcId="{D1064116-19C9-4BB2-88A6-55FA45211514}" destId="{2A2821BD-5DB2-44CF-A3FE-E582061AC615}" srcOrd="0" destOrd="0" presId="urn:microsoft.com/office/officeart/2005/8/layout/orgChart1"/>
    <dgm:cxn modelId="{266616AB-3BDA-486B-A1FF-3568A7C10181}" type="presOf" srcId="{C896FB49-1D61-42AF-A9B6-5618DC97BC6C}" destId="{153A1B19-7805-4278-876B-B41815EFC30D}" srcOrd="1" destOrd="0" presId="urn:microsoft.com/office/officeart/2005/8/layout/orgChart1"/>
    <dgm:cxn modelId="{D4CAC8AD-56F3-45E1-80B5-7417B79348D4}" type="presOf" srcId="{EE9DF016-0202-4891-BA2C-C9D39530B4AA}" destId="{C36F9A09-40AF-4254-AB1C-A1011FE7F69C}" srcOrd="0" destOrd="0" presId="urn:microsoft.com/office/officeart/2005/8/layout/orgChart1"/>
    <dgm:cxn modelId="{050686C1-7FB6-4189-84E8-72651340B177}" srcId="{49420F23-B270-410C-B8A1-BE90665B3894}" destId="{C896FB49-1D61-42AF-A9B6-5618DC97BC6C}" srcOrd="0" destOrd="0" parTransId="{B4462681-BD88-4BA1-8EBA-FDE3A088902D}" sibTransId="{2C874C5A-8C09-42ED-9F92-21B04F78A402}"/>
    <dgm:cxn modelId="{067FA5E2-1325-40A2-8C7E-83000C309761}" type="presOf" srcId="{D1064116-19C9-4BB2-88A6-55FA45211514}" destId="{95FB7F9D-27AF-426F-B1DA-1FA53F5A4600}" srcOrd="1" destOrd="0" presId="urn:microsoft.com/office/officeart/2005/8/layout/orgChart1"/>
    <dgm:cxn modelId="{F10F8EE5-B6D6-45E0-8A7A-56594049B641}" srcId="{C896FB49-1D61-42AF-A9B6-5618DC97BC6C}" destId="{9FC6BA82-2900-477C-993F-3D75BCAB66D1}" srcOrd="1" destOrd="0" parTransId="{2E868EFD-1C8D-49CA-B6EF-C28578278482}" sibTransId="{AC777C94-7BB3-4780-8E60-9DE2B3387A1C}"/>
    <dgm:cxn modelId="{DD521AFB-2E25-48C9-A907-70161D25C350}" type="presOf" srcId="{9FC6BA82-2900-477C-993F-3D75BCAB66D1}" destId="{CCE6EA24-24D8-4D9A-948E-1303A04F4D59}" srcOrd="0" destOrd="0" presId="urn:microsoft.com/office/officeart/2005/8/layout/orgChart1"/>
    <dgm:cxn modelId="{8F64EBFE-AB4B-413D-B1E0-2FCB279500C4}" type="presOf" srcId="{C896FB49-1D61-42AF-A9B6-5618DC97BC6C}" destId="{A1059591-4C36-4551-93C2-A322310A83A1}" srcOrd="0" destOrd="0" presId="urn:microsoft.com/office/officeart/2005/8/layout/orgChart1"/>
    <dgm:cxn modelId="{D74DFB5D-35C1-4201-B653-877E88AF5887}" type="presParOf" srcId="{B4DE3390-4174-47A8-AF8D-E7D138B9BD4F}" destId="{9547C549-82F7-4DFF-B82F-32FC7A9256FC}" srcOrd="0" destOrd="0" presId="urn:microsoft.com/office/officeart/2005/8/layout/orgChart1"/>
    <dgm:cxn modelId="{AFAF6EEB-DE9C-4A2A-A774-F5F7A01DE660}" type="presParOf" srcId="{9547C549-82F7-4DFF-B82F-32FC7A9256FC}" destId="{FA4F7AB8-ABA0-40BF-9873-D5077D315603}" srcOrd="0" destOrd="0" presId="urn:microsoft.com/office/officeart/2005/8/layout/orgChart1"/>
    <dgm:cxn modelId="{EB892A1C-3AD2-4E09-A216-E7AB21DDD415}" type="presParOf" srcId="{FA4F7AB8-ABA0-40BF-9873-D5077D315603}" destId="{A1059591-4C36-4551-93C2-A322310A83A1}" srcOrd="0" destOrd="0" presId="urn:microsoft.com/office/officeart/2005/8/layout/orgChart1"/>
    <dgm:cxn modelId="{DEE29A1B-7C05-4789-ABCC-3EE052B9B4F3}" type="presParOf" srcId="{FA4F7AB8-ABA0-40BF-9873-D5077D315603}" destId="{153A1B19-7805-4278-876B-B41815EFC30D}" srcOrd="1" destOrd="0" presId="urn:microsoft.com/office/officeart/2005/8/layout/orgChart1"/>
    <dgm:cxn modelId="{B659BB50-2D31-444B-B719-64B8DB1B1ADB}" type="presParOf" srcId="{9547C549-82F7-4DFF-B82F-32FC7A9256FC}" destId="{13ECE354-3265-4BE9-B76B-5978923DCF75}" srcOrd="1" destOrd="0" presId="urn:microsoft.com/office/officeart/2005/8/layout/orgChart1"/>
    <dgm:cxn modelId="{55E4DE20-4189-430B-BA3C-72FF5A343149}" type="presParOf" srcId="{13ECE354-3265-4BE9-B76B-5978923DCF75}" destId="{C36F9A09-40AF-4254-AB1C-A1011FE7F69C}" srcOrd="0" destOrd="0" presId="urn:microsoft.com/office/officeart/2005/8/layout/orgChart1"/>
    <dgm:cxn modelId="{C9CAE0F1-0A7B-4E12-996B-3D433DCA4ABC}" type="presParOf" srcId="{13ECE354-3265-4BE9-B76B-5978923DCF75}" destId="{E50664CC-22F5-4F5A-AA56-5E7AC5B481FB}" srcOrd="1" destOrd="0" presId="urn:microsoft.com/office/officeart/2005/8/layout/orgChart1"/>
    <dgm:cxn modelId="{9759A2E3-5119-4EE6-AAF6-545CEA3EA71A}" type="presParOf" srcId="{E50664CC-22F5-4F5A-AA56-5E7AC5B481FB}" destId="{B6343CB4-63B6-46DE-A8E8-44523B0005BE}" srcOrd="0" destOrd="0" presId="urn:microsoft.com/office/officeart/2005/8/layout/orgChart1"/>
    <dgm:cxn modelId="{7B6D3D2A-AD42-4937-B585-0C5A8491EFE5}" type="presParOf" srcId="{B6343CB4-63B6-46DE-A8E8-44523B0005BE}" destId="{2A2821BD-5DB2-44CF-A3FE-E582061AC615}" srcOrd="0" destOrd="0" presId="urn:microsoft.com/office/officeart/2005/8/layout/orgChart1"/>
    <dgm:cxn modelId="{26B21218-30B9-4C34-9CC0-826DD5ACBF76}" type="presParOf" srcId="{B6343CB4-63B6-46DE-A8E8-44523B0005BE}" destId="{95FB7F9D-27AF-426F-B1DA-1FA53F5A4600}" srcOrd="1" destOrd="0" presId="urn:microsoft.com/office/officeart/2005/8/layout/orgChart1"/>
    <dgm:cxn modelId="{5DC72114-E607-4DD1-B324-F5D391F56F84}" type="presParOf" srcId="{E50664CC-22F5-4F5A-AA56-5E7AC5B481FB}" destId="{EF013727-CB14-4F1A-9CFC-9F85230A989B}" srcOrd="1" destOrd="0" presId="urn:microsoft.com/office/officeart/2005/8/layout/orgChart1"/>
    <dgm:cxn modelId="{A417D131-7CFC-4983-A0E3-E97D83CB1F60}" type="presParOf" srcId="{E50664CC-22F5-4F5A-AA56-5E7AC5B481FB}" destId="{786DFB3A-E49D-4F23-A1BA-F0B6D96DD79B}" srcOrd="2" destOrd="0" presId="urn:microsoft.com/office/officeart/2005/8/layout/orgChart1"/>
    <dgm:cxn modelId="{FFBA8981-A88E-446C-A159-BB7F022F2B34}" type="presParOf" srcId="{13ECE354-3265-4BE9-B76B-5978923DCF75}" destId="{AB51298E-EB61-4419-A179-B932CA613268}" srcOrd="2" destOrd="0" presId="urn:microsoft.com/office/officeart/2005/8/layout/orgChart1"/>
    <dgm:cxn modelId="{547AD972-2461-4CFC-8848-4151E3178B8E}" type="presParOf" srcId="{13ECE354-3265-4BE9-B76B-5978923DCF75}" destId="{81CBE64A-EA5C-4FAF-B60C-63F3C5B2F345}" srcOrd="3" destOrd="0" presId="urn:microsoft.com/office/officeart/2005/8/layout/orgChart1"/>
    <dgm:cxn modelId="{D48DDE19-8034-421A-B37F-1D7533E5AFA4}" type="presParOf" srcId="{81CBE64A-EA5C-4FAF-B60C-63F3C5B2F345}" destId="{D305858B-F61E-4960-BD50-EC8EAB67D953}" srcOrd="0" destOrd="0" presId="urn:microsoft.com/office/officeart/2005/8/layout/orgChart1"/>
    <dgm:cxn modelId="{80036ECA-13A3-496A-A09E-99EB01511EAE}" type="presParOf" srcId="{D305858B-F61E-4960-BD50-EC8EAB67D953}" destId="{CCE6EA24-24D8-4D9A-948E-1303A04F4D59}" srcOrd="0" destOrd="0" presId="urn:microsoft.com/office/officeart/2005/8/layout/orgChart1"/>
    <dgm:cxn modelId="{EB2F878B-9CCC-408F-B406-59E66CC86B6C}" type="presParOf" srcId="{D305858B-F61E-4960-BD50-EC8EAB67D953}" destId="{531CE9FA-376B-49CE-A55D-A779E9D22828}" srcOrd="1" destOrd="0" presId="urn:microsoft.com/office/officeart/2005/8/layout/orgChart1"/>
    <dgm:cxn modelId="{7BF553AD-85A4-4B13-924C-8DDC776FEBA9}" type="presParOf" srcId="{81CBE64A-EA5C-4FAF-B60C-63F3C5B2F345}" destId="{199C2127-79CE-4B69-AF5F-3311D2C420BA}" srcOrd="1" destOrd="0" presId="urn:microsoft.com/office/officeart/2005/8/layout/orgChart1"/>
    <dgm:cxn modelId="{74D7A2A4-4BB4-4E8D-9CCD-BF65188CF965}" type="presParOf" srcId="{81CBE64A-EA5C-4FAF-B60C-63F3C5B2F345}" destId="{416AE348-EAD1-4D14-8B0A-646E289841E6}" srcOrd="2" destOrd="0" presId="urn:microsoft.com/office/officeart/2005/8/layout/orgChart1"/>
    <dgm:cxn modelId="{876AC801-0698-46E9-B2DE-05847A2DD5FD}" type="presParOf" srcId="{9547C549-82F7-4DFF-B82F-32FC7A9256FC}" destId="{6DB8F56A-5F82-4E5B-8C69-81F566C4C3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32849-253A-4D4F-AB50-53E9D447094D}">
      <dsp:nvSpPr>
        <dsp:cNvPr id="0" name=""/>
        <dsp:cNvSpPr/>
      </dsp:nvSpPr>
      <dsp:spPr>
        <a:xfrm>
          <a:off x="4620517" y="1413139"/>
          <a:ext cx="295870" cy="1296193"/>
        </a:xfrm>
        <a:custGeom>
          <a:avLst/>
          <a:gdLst/>
          <a:ahLst/>
          <a:cxnLst/>
          <a:rect l="0" t="0" r="0" b="0"/>
          <a:pathLst>
            <a:path>
              <a:moveTo>
                <a:pt x="295870" y="0"/>
              </a:moveTo>
              <a:lnTo>
                <a:pt x="295870" y="1296193"/>
              </a:lnTo>
              <a:lnTo>
                <a:pt x="0" y="129619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006EE-1589-470A-90EC-3BD28047F73B}">
      <dsp:nvSpPr>
        <dsp:cNvPr id="0" name=""/>
        <dsp:cNvSpPr/>
      </dsp:nvSpPr>
      <dsp:spPr>
        <a:xfrm>
          <a:off x="4870668" y="1413139"/>
          <a:ext cx="91440" cy="25923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238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79E814-EB0A-4DAF-BBE5-90E5392E4C47}">
      <dsp:nvSpPr>
        <dsp:cNvPr id="0" name=""/>
        <dsp:cNvSpPr/>
      </dsp:nvSpPr>
      <dsp:spPr>
        <a:xfrm>
          <a:off x="3507482" y="4233"/>
          <a:ext cx="2817812" cy="1408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Preoptic nucleus of anterior hypothalamus (thermostat)</a:t>
          </a:r>
        </a:p>
      </dsp:txBody>
      <dsp:txXfrm>
        <a:off x="3507482" y="4233"/>
        <a:ext cx="2817812" cy="1408906"/>
      </dsp:txXfrm>
    </dsp:sp>
    <dsp:sp modelId="{31CF5D3F-EA7B-4AA4-B06A-C4FAE36F61CE}">
      <dsp:nvSpPr>
        <dsp:cNvPr id="0" name=""/>
        <dsp:cNvSpPr/>
      </dsp:nvSpPr>
      <dsp:spPr>
        <a:xfrm>
          <a:off x="3507482" y="4005527"/>
          <a:ext cx="2817812" cy="1408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Cutaneous vasodilation and vasoconstriction</a:t>
          </a:r>
        </a:p>
      </dsp:txBody>
      <dsp:txXfrm>
        <a:off x="3507482" y="4005527"/>
        <a:ext cx="2817812" cy="1408906"/>
      </dsp:txXfrm>
    </dsp:sp>
    <dsp:sp modelId="{3F8B15A5-F8F4-4B07-ADA8-A3C2E55E02B4}">
      <dsp:nvSpPr>
        <dsp:cNvPr id="0" name=""/>
        <dsp:cNvSpPr/>
      </dsp:nvSpPr>
      <dsp:spPr>
        <a:xfrm>
          <a:off x="1802705" y="2004880"/>
          <a:ext cx="2817812" cy="1408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Autonomic nervous system activation</a:t>
          </a:r>
        </a:p>
      </dsp:txBody>
      <dsp:txXfrm>
        <a:off x="1802705" y="2004880"/>
        <a:ext cx="2817812" cy="1408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F8E34-B21B-425E-A605-2B6A8B052D67}">
      <dsp:nvSpPr>
        <dsp:cNvPr id="0" name=""/>
        <dsp:cNvSpPr/>
      </dsp:nvSpPr>
      <dsp:spPr>
        <a:xfrm>
          <a:off x="2271504" y="133421"/>
          <a:ext cx="5977474" cy="502813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Exposure to heat source </a:t>
          </a:r>
        </a:p>
      </dsp:txBody>
      <dsp:txXfrm>
        <a:off x="5521400" y="1061231"/>
        <a:ext cx="2028071" cy="1676044"/>
      </dsp:txXfrm>
    </dsp:sp>
    <dsp:sp modelId="{B460300F-8121-476B-A540-BAB961402463}">
      <dsp:nvSpPr>
        <dsp:cNvPr id="0" name=""/>
        <dsp:cNvSpPr/>
      </dsp:nvSpPr>
      <dsp:spPr>
        <a:xfrm>
          <a:off x="2087002" y="542045"/>
          <a:ext cx="6186773" cy="470617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Core temp &gt;40.5 </a:t>
          </a:r>
          <a:r>
            <a:rPr lang="en-IN" sz="2000" kern="1200" baseline="30000" dirty="0"/>
            <a:t>o</a:t>
          </a:r>
          <a:r>
            <a:rPr lang="en-IN" sz="2000" kern="1200" baseline="0" dirty="0"/>
            <a:t>C</a:t>
          </a:r>
          <a:endParaRPr lang="en-IN" sz="2300" kern="1200" baseline="0" dirty="0"/>
        </a:p>
      </dsp:txBody>
      <dsp:txXfrm>
        <a:off x="3780999" y="3511417"/>
        <a:ext cx="2798778" cy="1456672"/>
      </dsp:txXfrm>
    </dsp:sp>
    <dsp:sp modelId="{4599B018-0CCB-4917-83FE-75CFF83DE9AA}">
      <dsp:nvSpPr>
        <dsp:cNvPr id="0" name=""/>
        <dsp:cNvSpPr/>
      </dsp:nvSpPr>
      <dsp:spPr>
        <a:xfrm>
          <a:off x="2192588" y="102205"/>
          <a:ext cx="5809181" cy="509058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 err="1"/>
            <a:t>Cns</a:t>
          </a:r>
          <a:r>
            <a:rPr lang="en-IN" sz="2400" kern="1200" dirty="0"/>
            <a:t> dysfunction</a:t>
          </a:r>
        </a:p>
      </dsp:txBody>
      <dsp:txXfrm>
        <a:off x="2815000" y="1102140"/>
        <a:ext cx="1970972" cy="1696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1298E-EB61-4419-A179-B932CA613268}">
      <dsp:nvSpPr>
        <dsp:cNvPr id="0" name=""/>
        <dsp:cNvSpPr/>
      </dsp:nvSpPr>
      <dsp:spPr>
        <a:xfrm>
          <a:off x="5181600" y="1763670"/>
          <a:ext cx="2131495" cy="739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929"/>
              </a:lnTo>
              <a:lnTo>
                <a:pt x="2131495" y="369929"/>
              </a:lnTo>
              <a:lnTo>
                <a:pt x="2131495" y="739858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F9A09-40AF-4254-AB1C-A1011FE7F69C}">
      <dsp:nvSpPr>
        <dsp:cNvPr id="0" name=""/>
        <dsp:cNvSpPr/>
      </dsp:nvSpPr>
      <dsp:spPr>
        <a:xfrm>
          <a:off x="2922284" y="1763670"/>
          <a:ext cx="2259315" cy="741962"/>
        </a:xfrm>
        <a:custGeom>
          <a:avLst/>
          <a:gdLst/>
          <a:ahLst/>
          <a:cxnLst/>
          <a:rect l="0" t="0" r="0" b="0"/>
          <a:pathLst>
            <a:path>
              <a:moveTo>
                <a:pt x="2259315" y="0"/>
              </a:moveTo>
              <a:lnTo>
                <a:pt x="2259315" y="372033"/>
              </a:lnTo>
              <a:lnTo>
                <a:pt x="0" y="372033"/>
              </a:lnTo>
              <a:lnTo>
                <a:pt x="0" y="741962"/>
              </a:lnTo>
            </a:path>
          </a:pathLst>
        </a:custGeom>
        <a:noFill/>
        <a:ln w="15875" cap="rnd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59591-4C36-4551-93C2-A322310A83A1}">
      <dsp:nvSpPr>
        <dsp:cNvPr id="0" name=""/>
        <dsp:cNvSpPr/>
      </dsp:nvSpPr>
      <dsp:spPr>
        <a:xfrm>
          <a:off x="3420033" y="2104"/>
          <a:ext cx="3523133" cy="1761566"/>
        </a:xfrm>
        <a:prstGeom prst="rect">
          <a:avLst/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HEAT STROKE</a:t>
          </a:r>
        </a:p>
      </dsp:txBody>
      <dsp:txXfrm>
        <a:off x="3420033" y="2104"/>
        <a:ext cx="3523133" cy="1761566"/>
      </dsp:txXfrm>
    </dsp:sp>
    <dsp:sp modelId="{2A2821BD-5DB2-44CF-A3FE-E582061AC615}">
      <dsp:nvSpPr>
        <dsp:cNvPr id="0" name=""/>
        <dsp:cNvSpPr/>
      </dsp:nvSpPr>
      <dsp:spPr>
        <a:xfrm>
          <a:off x="1160717" y="2505633"/>
          <a:ext cx="3523133" cy="1761566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CLASSICAL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(CHS)</a:t>
          </a:r>
        </a:p>
      </dsp:txBody>
      <dsp:txXfrm>
        <a:off x="1160717" y="2505633"/>
        <a:ext cx="3523133" cy="1761566"/>
      </dsp:txXfrm>
    </dsp:sp>
    <dsp:sp modelId="{CCE6EA24-24D8-4D9A-948E-1303A04F4D59}">
      <dsp:nvSpPr>
        <dsp:cNvPr id="0" name=""/>
        <dsp:cNvSpPr/>
      </dsp:nvSpPr>
      <dsp:spPr>
        <a:xfrm>
          <a:off x="5551529" y="2503529"/>
          <a:ext cx="3523133" cy="1761566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EXERTIONAL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(EHS) </a:t>
          </a:r>
        </a:p>
      </dsp:txBody>
      <dsp:txXfrm>
        <a:off x="5551529" y="2503529"/>
        <a:ext cx="3523133" cy="1761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2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6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0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3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7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1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C2D30-C6EF-3745-930F-B942404B2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923" y="577645"/>
            <a:ext cx="8915399" cy="2262781"/>
          </a:xfrm>
        </p:spPr>
        <p:txBody>
          <a:bodyPr>
            <a:normAutofit/>
          </a:bodyPr>
          <a:lstStyle/>
          <a:p>
            <a:r>
              <a:rPr lang="en-IN" sz="6000" dirty="0"/>
              <a:t>Heat stroke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0D4A3-8E3D-2C4F-8067-6D5ED1C78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352801"/>
            <a:ext cx="8915399" cy="2550862"/>
          </a:xfrm>
        </p:spPr>
        <p:txBody>
          <a:bodyPr>
            <a:normAutofit/>
          </a:bodyPr>
          <a:lstStyle/>
          <a:p>
            <a:pPr algn="r"/>
            <a:r>
              <a:rPr lang="en-IN" b="1" dirty="0"/>
              <a:t> 3</a:t>
            </a:r>
            <a:r>
              <a:rPr lang="en-IN" b="1" baseline="30000" dirty="0"/>
              <a:t>RD</a:t>
            </a:r>
            <a:r>
              <a:rPr lang="en-IN" b="1" dirty="0"/>
              <a:t>  MEDICAL UNIT</a:t>
            </a:r>
          </a:p>
          <a:p>
            <a:pPr algn="r"/>
            <a:r>
              <a:rPr lang="en-IN" b="1" dirty="0"/>
              <a:t>                            PROFESSOR: DR.S.PEER MOHAMED M.D.,</a:t>
            </a:r>
          </a:p>
          <a:p>
            <a:pPr algn="r"/>
            <a:r>
              <a:rPr lang="en-IN" b="1" dirty="0"/>
              <a:t>                            ASST PROFs: DR.M.SATHEESH KUMAR M.D.,</a:t>
            </a:r>
          </a:p>
          <a:p>
            <a:pPr algn="r"/>
            <a:r>
              <a:rPr lang="en-IN" b="1" dirty="0"/>
              <a:t>                                                 DR.C.VIGNESH M.D.,</a:t>
            </a:r>
          </a:p>
          <a:p>
            <a:pPr algn="r"/>
            <a:r>
              <a:rPr lang="en-IN" b="1" dirty="0"/>
              <a:t>                                                        DR.V.P.PRIYA M.D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CAB2-F54F-87CA-C023-3AEFA1AB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/>
              <a:t>Prickly heat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23D5D-7177-B62C-FFF4-EAE0F144FA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0268" y="1540857"/>
            <a:ext cx="10363826" cy="3424107"/>
          </a:xfrm>
        </p:spPr>
        <p:txBody>
          <a:bodyPr/>
          <a:lstStyle/>
          <a:p>
            <a:r>
              <a:rPr lang="en-US" sz="2000" dirty="0"/>
              <a:t>maculopapular  pruritic red rash in clothed areas</a:t>
            </a:r>
          </a:p>
          <a:p>
            <a:r>
              <a:rPr lang="en-US" sz="2000" dirty="0"/>
              <a:t>Due to blockage of </a:t>
            </a:r>
            <a:r>
              <a:rPr lang="en-US" sz="2000" dirty="0" err="1"/>
              <a:t>sweatpores</a:t>
            </a:r>
            <a:r>
              <a:rPr lang="en-US" sz="2000" dirty="0"/>
              <a:t> which ruptures and produces superficial vesicles</a:t>
            </a:r>
          </a:p>
          <a:p>
            <a:r>
              <a:rPr lang="en-US" sz="2000" dirty="0"/>
              <a:t>Rx-chlorhexidine lotion,1%salyicilic acid and light fabric usage </a:t>
            </a:r>
          </a:p>
          <a:p>
            <a:endParaRPr lang="en-US" sz="2000" dirty="0"/>
          </a:p>
          <a:p>
            <a:endParaRPr lang="en-IN" dirty="0"/>
          </a:p>
        </p:txBody>
      </p:sp>
      <p:pic>
        <p:nvPicPr>
          <p:cNvPr id="2097174" name="Picture 8" descr="schematic prickly heat"/>
          <p:cNvPicPr>
            <a:picLocks noChangeAspect="1" noChangeArrowheads="1"/>
          </p:cNvPicPr>
          <p:nvPr/>
        </p:nvPicPr>
        <p:blipFill>
          <a:blip r:embed="rId2"/>
          <a:srcRect b="8655"/>
          <a:stretch>
            <a:fillRect/>
          </a:stretch>
        </p:blipFill>
        <p:spPr bwMode="auto">
          <a:xfrm>
            <a:off x="6963132" y="3450174"/>
            <a:ext cx="2980814" cy="3339948"/>
          </a:xfrm>
          <a:prstGeom prst="rect">
            <a:avLst/>
          </a:prstGeom>
          <a:noFill/>
        </p:spPr>
      </p:pic>
      <p:pic>
        <p:nvPicPr>
          <p:cNvPr id="2097175" name="Picture 11" descr="prickly heat rash picture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1970" y="3519948"/>
            <a:ext cx="32004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1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6FF4-8AC4-F549-894D-0D592DCF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95444"/>
            <a:ext cx="10364451" cy="1596177"/>
          </a:xfrm>
        </p:spPr>
        <p:txBody>
          <a:bodyPr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9823C-EC03-8C42-92CA-892370B573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3577" y="1364034"/>
            <a:ext cx="10363826" cy="6031681"/>
          </a:xfrm>
        </p:spPr>
        <p:txBody>
          <a:bodyPr>
            <a:noAutofit/>
          </a:bodyPr>
          <a:lstStyle/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u="sng" dirty="0"/>
              <a:t>Heat syncope</a:t>
            </a:r>
            <a:r>
              <a:rPr lang="en-IN" sz="2800" u="sng" dirty="0"/>
              <a:t> </a:t>
            </a:r>
            <a:r>
              <a:rPr lang="en-US" sz="2800" dirty="0"/>
              <a:t>-exercise associated collapse </a:t>
            </a:r>
            <a:r>
              <a:rPr lang="en-IN" sz="2800" dirty="0"/>
              <a:t>on</a:t>
            </a:r>
            <a:r>
              <a:rPr lang="en-US" sz="2800" dirty="0"/>
              <a:t> prolonged standing in heat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u="sng" dirty="0"/>
              <a:t>Hyperventilation </a:t>
            </a:r>
            <a:r>
              <a:rPr lang="en-US" sz="2800" u="sng" dirty="0" err="1"/>
              <a:t>tetany</a:t>
            </a:r>
            <a:r>
              <a:rPr lang="en-US" sz="2800" dirty="0"/>
              <a:t>-heat exposure stimulates hyperventilation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respirtory</a:t>
            </a:r>
            <a:r>
              <a:rPr lang="en-US" sz="2800" dirty="0">
                <a:sym typeface="Wingdings" pitchFamily="2" charset="2"/>
              </a:rPr>
              <a:t> alkalosis &amp; </a:t>
            </a:r>
            <a:r>
              <a:rPr lang="en-US" sz="2800" dirty="0" err="1">
                <a:sym typeface="Wingdings" pitchFamily="2" charset="2"/>
              </a:rPr>
              <a:t>carpopedal</a:t>
            </a:r>
            <a:r>
              <a:rPr lang="en-US" sz="2800" dirty="0">
                <a:sym typeface="Wingdings" pitchFamily="2" charset="2"/>
              </a:rPr>
              <a:t> spasm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sym typeface="Wingdings" pitchFamily="2" charset="2"/>
              </a:rPr>
              <a:t>                                       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479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D82B-E688-65C7-E63D-C7DB0D77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34933"/>
            <a:ext cx="8911687" cy="1280890"/>
          </a:xfrm>
        </p:spPr>
        <p:txBody>
          <a:bodyPr/>
          <a:lstStyle/>
          <a:p>
            <a:r>
              <a:rPr lang="en-IN" dirty="0"/>
              <a:t>HEAT CRAMPS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C3FC10-13A7-B044-B18E-E911E3D405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12696" y="1905000"/>
            <a:ext cx="8915400" cy="3777622"/>
          </a:xfrm>
          <a:prstGeom prst="rect">
            <a:avLst/>
          </a:prstGeom>
        </p:spPr>
        <p:txBody>
          <a:bodyPr>
            <a:no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/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Painful &amp; involuntary spasmodic contractions of skeletal muscles.</a:t>
            </a:r>
            <a:endParaRPr lang="en-IN" sz="2000" dirty="0"/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IN" sz="2000" dirty="0"/>
              <a:t>Pt is profusely diaphoretic and has been replacing fluid losses with excess water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The precise pathogenesis</a:t>
            </a:r>
            <a:r>
              <a:rPr lang="en-IN" sz="2000" dirty="0"/>
              <a:t> is</a:t>
            </a:r>
            <a:r>
              <a:rPr lang="en-US" sz="2000" dirty="0"/>
              <a:t> unclear but appears to involve  a  relative  deficiency  of  sodium,  potassium  and  fluid  at  the intracellular  level.  Coupled  with  copious  hypotonic  fluid  ingestion, </a:t>
            </a:r>
            <a:endParaRPr lang="en-IN" sz="2000" dirty="0"/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large amounts of sodium in the diaphoresis cause hyponatremia and hypochloremia, resulting in muscle cramps due to calcium-dependent muscle relaxation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/>
              <a:t>Rx-electrolyte rich rehydration fluids (ORS fluids)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6DB32-E160-784C-9305-40F37B35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764" y="526493"/>
            <a:ext cx="10364451" cy="1596177"/>
          </a:xfrm>
        </p:spPr>
        <p:txBody>
          <a:bodyPr/>
          <a:lstStyle/>
          <a:p>
            <a:r>
              <a:rPr lang="en-US" sz="3600" u="sng" dirty="0"/>
              <a:t>Heat exhaustion</a:t>
            </a:r>
            <a:br>
              <a:rPr lang="en-US" sz="3600" u="sng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E2B43-547E-C54B-8AF6-3C9B3519EF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633" y="2201328"/>
            <a:ext cx="10363826" cy="3058930"/>
          </a:xfrm>
        </p:spPr>
        <p:txBody>
          <a:bodyPr>
            <a:noAutofit/>
          </a:bodyPr>
          <a:lstStyle/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Mild-to-moderate heat-related illness</a:t>
            </a:r>
            <a:endParaRPr lang="en-IN" sz="2800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 caused by exposure to high environmental heat or strenuous physical exercise; </a:t>
            </a:r>
            <a:endParaRPr lang="en-IN" sz="2800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Main difference from heat stroke is that the thermoregulatory and </a:t>
            </a:r>
            <a:r>
              <a:rPr lang="en-US" sz="2800" dirty="0" err="1"/>
              <a:t>cns</a:t>
            </a:r>
            <a:r>
              <a:rPr lang="en-US" sz="2800" dirty="0"/>
              <a:t> function is maintained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73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EDB4-B220-B668-D96F-A96D41AA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96291"/>
            <a:ext cx="8911687" cy="1280890"/>
          </a:xfrm>
        </p:spPr>
        <p:txBody>
          <a:bodyPr/>
          <a:lstStyle/>
          <a:p>
            <a:r>
              <a:rPr lang="en-IN" dirty="0"/>
              <a:t>C/F of heat exhaustion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A474D-9D57-68F3-D3EE-45AA7DA731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6122" y="1656713"/>
            <a:ext cx="10363826" cy="3424107"/>
          </a:xfrm>
        </p:spPr>
        <p:txBody>
          <a:bodyPr/>
          <a:lstStyle/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/>
              <a:t>signs and symptoms include intense thirst, weakness, discomfort, anxiety, dizziness, syncope; </a:t>
            </a:r>
            <a:endParaRPr lang="en-IN" sz="1800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/>
              <a:t>core temperature may be normal or slightly elevated to &gt;37°C (98.6°F) but &lt;40°C (104°F).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/>
              <a:t>Orthostatic hypotension and sinus tachycardia is mostly common seen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/>
              <a:t>Hemoconcentration can be seen and is corrected by intravenous rehydration fluids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574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F0820DC-92D9-0C45-9D97-2EC2D142C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60" y="408086"/>
            <a:ext cx="10051592" cy="944755"/>
          </a:xfrm>
        </p:spPr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Heat stroke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A2FB95B-EF28-DA46-9B0B-1A88F3CF93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243" y="1352841"/>
            <a:ext cx="10363826" cy="7072524"/>
          </a:xfrm>
        </p:spPr>
        <p:txBody>
          <a:bodyPr>
            <a:noAutofit/>
          </a:bodyPr>
          <a:lstStyle/>
          <a:p>
            <a:r>
              <a:rPr lang="en-IN" sz="2400" dirty="0"/>
              <a:t>Total loss of thermoregulation causing the below mentioned clinical features</a:t>
            </a:r>
          </a:p>
          <a:p>
            <a:r>
              <a:rPr lang="en-US" sz="2400" dirty="0"/>
              <a:t>tachypnea, </a:t>
            </a:r>
          </a:p>
          <a:p>
            <a:r>
              <a:rPr lang="en-US" sz="2400" dirty="0" err="1"/>
              <a:t>Tachyarrythmias</a:t>
            </a:r>
            <a:r>
              <a:rPr lang="en-US" sz="2400" dirty="0"/>
              <a:t>,</a:t>
            </a:r>
          </a:p>
          <a:p>
            <a:r>
              <a:rPr lang="en-US" sz="2400" dirty="0"/>
              <a:t> hypotension due to dehydration as well as peripheral vasodilation</a:t>
            </a:r>
          </a:p>
          <a:p>
            <a:r>
              <a:rPr lang="en-US" sz="2400" dirty="0"/>
              <a:t> a widened pulse </a:t>
            </a:r>
            <a:r>
              <a:rPr lang="en-IN" sz="2400" dirty="0"/>
              <a:t>pressure, </a:t>
            </a:r>
          </a:p>
          <a:p>
            <a:r>
              <a:rPr lang="en-IN" sz="2400" dirty="0"/>
              <a:t>weakness, </a:t>
            </a:r>
          </a:p>
          <a:p>
            <a:r>
              <a:rPr lang="en-IN" sz="2400" dirty="0"/>
              <a:t>dizziness,</a:t>
            </a:r>
          </a:p>
          <a:p>
            <a:r>
              <a:rPr lang="en-IN" sz="2400" dirty="0"/>
              <a:t> disorientation, ataxia, </a:t>
            </a:r>
          </a:p>
          <a:p>
            <a:r>
              <a:rPr lang="en-IN" sz="2400" dirty="0"/>
              <a:t> gastrointestinal or psychiatric symptoms. </a:t>
            </a:r>
          </a:p>
        </p:txBody>
      </p:sp>
    </p:spTree>
    <p:extLst>
      <p:ext uri="{BB962C8B-B14F-4D97-AF65-F5344CB8AC3E}">
        <p14:creationId xmlns:p14="http://schemas.microsoft.com/office/powerpoint/2010/main" val="30174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D37D2-098E-6E34-E6B3-F5DCA450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83104"/>
            <a:ext cx="8911687" cy="1280890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1D826C-C69F-142F-CBCE-5DE6160195E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9170521"/>
              </p:ext>
            </p:extLst>
          </p:nvPr>
        </p:nvGraphicFramePr>
        <p:xfrm>
          <a:off x="835742" y="781512"/>
          <a:ext cx="10363200" cy="474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40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3DB7-5B51-A4E5-A613-B484F644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086" y="633942"/>
            <a:ext cx="8911687" cy="1280890"/>
          </a:xfrm>
        </p:spPr>
        <p:txBody>
          <a:bodyPr/>
          <a:lstStyle/>
          <a:p>
            <a:r>
              <a:rPr lang="en-IN" dirty="0"/>
              <a:t>Pathophysiology of heat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C7AC-1799-14D2-7D69-8A76F372F0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/>
              <a:t>heatstroke occurs when the maintenance  of  adequate  perfusion  requires  peripheral  vasoconstriction to stabilize the mean arterial blood pressure. </a:t>
            </a:r>
          </a:p>
          <a:p>
            <a:r>
              <a:rPr lang="en-US" sz="2800" dirty="0"/>
              <a:t>As a result, the cutaneous radiation of heat ceases. At this juncture, the core temperature rises dramatica</a:t>
            </a:r>
            <a:r>
              <a:rPr lang="en-US" sz="1800" dirty="0"/>
              <a:t>lly.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59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596E-F254-8E48-AF0D-61FA4D10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711" y="624110"/>
            <a:ext cx="8911687" cy="1280890"/>
          </a:xfrm>
        </p:spPr>
        <p:txBody>
          <a:bodyPr>
            <a:normAutofit/>
          </a:bodyPr>
          <a:lstStyle/>
          <a:p>
            <a:r>
              <a:rPr lang="en-IN" sz="4000" dirty="0">
                <a:solidFill>
                  <a:srgbClr val="002060"/>
                </a:solidFill>
              </a:rPr>
              <a:t>Predisposing factors of heat stroke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AC40-CBCB-DB43-90E8-CF0D38F373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36561" y="1905000"/>
            <a:ext cx="10363826" cy="342410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3200" dirty="0"/>
              <a:t>Extremes of age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3200" dirty="0"/>
              <a:t>Malnutrition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3200" dirty="0"/>
              <a:t>Lack of acclimatization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3200" dirty="0"/>
              <a:t>Mild dehydration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3200" dirty="0"/>
              <a:t>Obesity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27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7424-D49A-CD3E-B37B-4A524BEB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1D9342-8F0D-3690-71C5-2F165937A9D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43574578"/>
              </p:ext>
            </p:extLst>
          </p:nvPr>
        </p:nvGraphicFramePr>
        <p:xfrm>
          <a:off x="914400" y="1524001"/>
          <a:ext cx="10363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70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913775" y="618517"/>
            <a:ext cx="10364451" cy="1057883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2060"/>
                </a:solidFill>
              </a:rPr>
              <a:t>Normal body temperature </a:t>
            </a:r>
            <a:endParaRPr lang="en-US" sz="4000" b="1">
              <a:solidFill>
                <a:srgbClr val="002060"/>
              </a:solidFill>
            </a:endParaRPr>
          </a:p>
        </p:txBody>
      </p:sp>
      <p:sp>
        <p:nvSpPr>
          <p:cNvPr id="6147" name="Rectangle 6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healthy individuals 18 to 40 years of age, the mean oral temperature is 36.8° ± 0.4°C (98.2° ± 0.7°F)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Low levels occur at 6 A.M. and higher levels at 4 to 6 P.M.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normal oral temperature is 37.2°C (98.9°F) at 6 A.M. and 37.7°C (99.9°F) at 4 P.M.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These values define the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99th percentile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for healthy individuals. </a:t>
            </a:r>
          </a:p>
        </p:txBody>
      </p:sp>
    </p:spTree>
    <p:extLst>
      <p:ext uri="{BB962C8B-B14F-4D97-AF65-F5344CB8AC3E}">
        <p14:creationId xmlns:p14="http://schemas.microsoft.com/office/powerpoint/2010/main" val="10931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9FD39-692D-264C-A420-B3617970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CLASSICAL HEAT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6319-6ADC-714C-920D-E2E5C8187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296" y="1540189"/>
            <a:ext cx="8915400" cy="3777622"/>
          </a:xfrm>
        </p:spPr>
        <p:txBody>
          <a:bodyPr>
            <a:noAutofit/>
          </a:bodyPr>
          <a:lstStyle/>
          <a:p>
            <a:r>
              <a:rPr lang="en-US" sz="2000" dirty="0"/>
              <a:t>Older patient</a:t>
            </a:r>
            <a:endParaRPr lang="en-IN" sz="2000" dirty="0"/>
          </a:p>
          <a:p>
            <a:r>
              <a:rPr lang="en-IN" sz="2000" dirty="0"/>
              <a:t>Predisposing</a:t>
            </a:r>
            <a:r>
              <a:rPr lang="en-US" sz="2000" dirty="0"/>
              <a:t> health factors/medications </a:t>
            </a:r>
            <a:endParaRPr lang="en-IN" sz="2000" dirty="0"/>
          </a:p>
          <a:p>
            <a:r>
              <a:rPr lang="en-US" sz="2000" dirty="0"/>
              <a:t>Epidemiology (heat waves) </a:t>
            </a:r>
            <a:endParaRPr lang="en-IN" sz="2000" dirty="0"/>
          </a:p>
          <a:p>
            <a:r>
              <a:rPr lang="en-US" sz="2000" dirty="0"/>
              <a:t>Sedentary </a:t>
            </a:r>
            <a:endParaRPr lang="en-IN" sz="2000" dirty="0"/>
          </a:p>
          <a:p>
            <a:r>
              <a:rPr lang="en-US" sz="2000" dirty="0"/>
              <a:t>Anhidrosis (possible) </a:t>
            </a:r>
            <a:endParaRPr lang="en-IN" sz="2000" dirty="0"/>
          </a:p>
          <a:p>
            <a:r>
              <a:rPr lang="en-US" sz="2000" dirty="0"/>
              <a:t>Central nervous system dysfunction </a:t>
            </a:r>
            <a:endParaRPr lang="en-IN" sz="2000" dirty="0"/>
          </a:p>
          <a:p>
            <a:r>
              <a:rPr lang="en-US" sz="2000" dirty="0"/>
              <a:t>Oliguria </a:t>
            </a:r>
            <a:endParaRPr lang="en-IN" sz="2000" dirty="0"/>
          </a:p>
          <a:p>
            <a:r>
              <a:rPr lang="en-US" sz="2000" dirty="0"/>
              <a:t>Coagulopathy (mild)</a:t>
            </a:r>
            <a:r>
              <a:rPr lang="en-IN" sz="2000" dirty="0"/>
              <a:t> &amp; </a:t>
            </a:r>
            <a:r>
              <a:rPr lang="en-US" sz="2000" dirty="0"/>
              <a:t>Mild lactic</a:t>
            </a:r>
            <a:r>
              <a:rPr lang="en-IN" sz="2000" dirty="0"/>
              <a:t> acidosis</a:t>
            </a:r>
          </a:p>
          <a:p>
            <a:r>
              <a:rPr lang="en-US" sz="2000" dirty="0"/>
              <a:t>Normoglycemia/</a:t>
            </a:r>
            <a:r>
              <a:rPr lang="en-US" sz="2000" dirty="0" err="1"/>
              <a:t>calcemia</a:t>
            </a:r>
            <a:r>
              <a:rPr lang="en-US" sz="2000" dirty="0"/>
              <a:t> </a:t>
            </a:r>
            <a:r>
              <a:rPr lang="en-US" sz="2000" dirty="0" err="1"/>
              <a:t>Normokalemia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068461-A10C-6C42-BEC6-4842C13E1BF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 rot="10800000" flipV="1">
            <a:off x="7310438" y="1046163"/>
            <a:ext cx="4881562" cy="596900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F72E-B0CB-A62B-04CA-32B9F6C3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PREDISPOSING HEALTH FACTORS AND DRUGS IN NON EXERTIONAL HEAT STROKE</a:t>
            </a:r>
            <a:endParaRPr lang="en-IN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8050F51-1B90-7B33-F489-A582B8C44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547125"/>
              </p:ext>
            </p:extLst>
          </p:nvPr>
        </p:nvGraphicFramePr>
        <p:xfrm>
          <a:off x="2589212" y="2133600"/>
          <a:ext cx="756985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855">
                  <a:extLst>
                    <a:ext uri="{9D8B030D-6E8A-4147-A177-3AD203B41FA5}">
                      <a16:colId xmlns:a16="http://schemas.microsoft.com/office/drawing/2014/main" val="3826921260"/>
                    </a:ext>
                  </a:extLst>
                </a:gridCol>
              </a:tblGrid>
              <a:tr h="339475">
                <a:tc>
                  <a:txBody>
                    <a:bodyPr/>
                    <a:lstStyle/>
                    <a:p>
                      <a:r>
                        <a:rPr lang="en-US" dirty="0"/>
                        <a:t>HEALTH FACTORS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839082"/>
                  </a:ext>
                </a:extLst>
              </a:tr>
              <a:tr h="339475">
                <a:tc>
                  <a:txBody>
                    <a:bodyPr/>
                    <a:lstStyle/>
                    <a:p>
                      <a:r>
                        <a:rPr lang="en-US" dirty="0"/>
                        <a:t>EXTREMES OF 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102050"/>
                  </a:ext>
                </a:extLst>
              </a:tr>
              <a:tr h="339475">
                <a:tc>
                  <a:txBody>
                    <a:bodyPr/>
                    <a:lstStyle/>
                    <a:p>
                      <a:r>
                        <a:rPr lang="en-US" dirty="0"/>
                        <a:t>PREGNANCY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892989"/>
                  </a:ext>
                </a:extLst>
              </a:tr>
              <a:tr h="339475"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168375"/>
                  </a:ext>
                </a:extLst>
              </a:tr>
              <a:tr h="339475">
                <a:tc>
                  <a:txBody>
                    <a:bodyPr/>
                    <a:lstStyle/>
                    <a:p>
                      <a:r>
                        <a:rPr lang="en-US" dirty="0"/>
                        <a:t>CARDIOVASCULAR DISEASES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787424"/>
                  </a:ext>
                </a:extLst>
              </a:tr>
              <a:tr h="339475">
                <a:tc>
                  <a:txBody>
                    <a:bodyPr/>
                    <a:lstStyle/>
                    <a:p>
                      <a:r>
                        <a:rPr lang="en-US" dirty="0"/>
                        <a:t>HEAVY ALCOHOL USE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569494"/>
                  </a:ext>
                </a:extLst>
              </a:tr>
              <a:tr h="339475">
                <a:tc>
                  <a:txBody>
                    <a:bodyPr/>
                    <a:lstStyle/>
                    <a:p>
                      <a:r>
                        <a:rPr lang="en-US" dirty="0"/>
                        <a:t>LACK OF ACCLIMATIZATION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398254"/>
                  </a:ext>
                </a:extLst>
              </a:tr>
              <a:tr h="3394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912341"/>
                  </a:ext>
                </a:extLst>
              </a:tr>
              <a:tr h="339475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151495"/>
                  </a:ext>
                </a:extLst>
              </a:tr>
              <a:tr h="33947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2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7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CF55-E98C-921B-D3F6-491345E25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 CAUSING HYPERTHERMIA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0882E9-3663-171E-B896-8035E963C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763053"/>
              </p:ext>
            </p:extLst>
          </p:nvPr>
        </p:nvGraphicFramePr>
        <p:xfrm>
          <a:off x="604734" y="1575113"/>
          <a:ext cx="6072903" cy="4974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903">
                  <a:extLst>
                    <a:ext uri="{9D8B030D-6E8A-4147-A177-3AD203B41FA5}">
                      <a16:colId xmlns:a16="http://schemas.microsoft.com/office/drawing/2014/main" val="3041933144"/>
                    </a:ext>
                  </a:extLst>
                </a:gridCol>
              </a:tblGrid>
              <a:tr h="308564">
                <a:tc>
                  <a:txBody>
                    <a:bodyPr/>
                    <a:lstStyle/>
                    <a:p>
                      <a:r>
                        <a:rPr lang="en-US" dirty="0"/>
                        <a:t>INCREASED HEAT PRODUCTION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4342"/>
                  </a:ext>
                </a:extLst>
              </a:tr>
              <a:tr h="539987">
                <a:tc>
                  <a:txBody>
                    <a:bodyPr/>
                    <a:lstStyle/>
                    <a:p>
                      <a:r>
                        <a:rPr lang="en-US" dirty="0"/>
                        <a:t>SYMPHATHOMIMETICS LIKE COCAINE,AMPHETAMINES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396781"/>
                  </a:ext>
                </a:extLst>
              </a:tr>
              <a:tr h="308564">
                <a:tc>
                  <a:txBody>
                    <a:bodyPr/>
                    <a:lstStyle/>
                    <a:p>
                      <a:r>
                        <a:rPr lang="en-US" dirty="0"/>
                        <a:t>ANTICHOLINERGICS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383668"/>
                  </a:ext>
                </a:extLst>
              </a:tr>
              <a:tr h="308564">
                <a:tc>
                  <a:txBody>
                    <a:bodyPr/>
                    <a:lstStyle/>
                    <a:p>
                      <a:r>
                        <a:rPr lang="en-US" dirty="0"/>
                        <a:t>LITHIUM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43981"/>
                  </a:ext>
                </a:extLst>
              </a:tr>
              <a:tr h="725727">
                <a:tc>
                  <a:txBody>
                    <a:bodyPr/>
                    <a:lstStyle/>
                    <a:p>
                      <a:r>
                        <a:rPr lang="en-US" dirty="0"/>
                        <a:t>CENTRAL HALLUCINOGEN(PHENCYCLIDINE,LSD,MDMA)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207730"/>
                  </a:ext>
                </a:extLst>
              </a:tr>
              <a:tr h="539987">
                <a:tc>
                  <a:txBody>
                    <a:bodyPr/>
                    <a:lstStyle/>
                    <a:p>
                      <a:r>
                        <a:rPr lang="en-US" dirty="0"/>
                        <a:t>DRUGS CAUSING RECURRENT SEIZURES(INH,THEOPHYLLINE)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17886"/>
                  </a:ext>
                </a:extLst>
              </a:tr>
              <a:tr h="308564">
                <a:tc>
                  <a:txBody>
                    <a:bodyPr/>
                    <a:lstStyle/>
                    <a:p>
                      <a:r>
                        <a:rPr lang="en-US" dirty="0"/>
                        <a:t>STRYCHININE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091084"/>
                  </a:ext>
                </a:extLst>
              </a:tr>
              <a:tr h="508009">
                <a:tc>
                  <a:txBody>
                    <a:bodyPr/>
                    <a:lstStyle/>
                    <a:p>
                      <a:r>
                        <a:rPr lang="en-US" dirty="0"/>
                        <a:t>NEUROLEPTIC MALIGINANT SYNDROME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547807"/>
                  </a:ext>
                </a:extLst>
              </a:tr>
              <a:tr h="308564">
                <a:tc>
                  <a:txBody>
                    <a:bodyPr/>
                    <a:lstStyle/>
                    <a:p>
                      <a:r>
                        <a:rPr lang="en-US" dirty="0"/>
                        <a:t>SEROTONIN SYNDROME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345547"/>
                  </a:ext>
                </a:extLst>
              </a:tr>
              <a:tr h="308564">
                <a:tc>
                  <a:txBody>
                    <a:bodyPr/>
                    <a:lstStyle/>
                    <a:p>
                      <a:r>
                        <a:rPr lang="en-US" dirty="0"/>
                        <a:t>MAO INHIBITORS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40993"/>
                  </a:ext>
                </a:extLst>
              </a:tr>
              <a:tr h="308564">
                <a:tc>
                  <a:txBody>
                    <a:bodyPr/>
                    <a:lstStyle/>
                    <a:p>
                      <a:r>
                        <a:rPr lang="en-US" dirty="0"/>
                        <a:t>MALIGNANT HYPERTHERMIA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23065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448EC4-103C-DF35-DEF9-570163A41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11732"/>
              </p:ext>
            </p:extLst>
          </p:nvPr>
        </p:nvGraphicFramePr>
        <p:xfrm>
          <a:off x="6969642" y="1575113"/>
          <a:ext cx="4003158" cy="244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158">
                  <a:extLst>
                    <a:ext uri="{9D8B030D-6E8A-4147-A177-3AD203B41FA5}">
                      <a16:colId xmlns:a16="http://schemas.microsoft.com/office/drawing/2014/main" val="3004973122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IMPAIRED HEAT DISSIPATION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111818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ANTICHOLINERGICS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48912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ANTIHISTAMINICS WITH ANTICHOLINERGIC PROPERTY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39083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PHENOTHIAZINES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72112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r>
                        <a:rPr lang="en-US" dirty="0"/>
                        <a:t>TRICYCLIC ANTIDEPRESSANTS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61174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8CD72E-DFCF-9ED7-335C-AE6B70E98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905328"/>
              </p:ext>
            </p:extLst>
          </p:nvPr>
        </p:nvGraphicFramePr>
        <p:xfrm>
          <a:off x="6969642" y="4234261"/>
          <a:ext cx="4003158" cy="2097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158">
                  <a:extLst>
                    <a:ext uri="{9D8B030D-6E8A-4147-A177-3AD203B41FA5}">
                      <a16:colId xmlns:a16="http://schemas.microsoft.com/office/drawing/2014/main" val="4096182800"/>
                    </a:ext>
                  </a:extLst>
                </a:gridCol>
              </a:tblGrid>
              <a:tr h="524313">
                <a:tc>
                  <a:txBody>
                    <a:bodyPr/>
                    <a:lstStyle/>
                    <a:p>
                      <a:r>
                        <a:rPr lang="en-US" dirty="0"/>
                        <a:t>INCREASED METABOLIC RATE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901357"/>
                  </a:ext>
                </a:extLst>
              </a:tr>
              <a:tr h="524313">
                <a:tc>
                  <a:txBody>
                    <a:bodyPr/>
                    <a:lstStyle/>
                    <a:p>
                      <a:r>
                        <a:rPr lang="en-US" dirty="0"/>
                        <a:t>SALICYLAYTES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4038"/>
                  </a:ext>
                </a:extLst>
              </a:tr>
              <a:tr h="524313">
                <a:tc>
                  <a:txBody>
                    <a:bodyPr/>
                    <a:lstStyle/>
                    <a:p>
                      <a:r>
                        <a:rPr lang="en-US" dirty="0"/>
                        <a:t>DINITROPHENOL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581731"/>
                  </a:ext>
                </a:extLst>
              </a:tr>
              <a:tr h="524313">
                <a:tc>
                  <a:txBody>
                    <a:bodyPr/>
                    <a:lstStyle/>
                    <a:p>
                      <a:r>
                        <a:rPr lang="en-US" dirty="0"/>
                        <a:t>THYROID HORMONE EXCESS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237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3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438FF4-BD6B-4587-CB58-AC44429E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EXERTIONAL HEAT STROKE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592A99-A51A-8814-80F9-CC0D1BDD1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Younger patient </a:t>
            </a:r>
            <a:endParaRPr lang="en-IN" dirty="0"/>
          </a:p>
          <a:p>
            <a:r>
              <a:rPr lang="en-US" dirty="0"/>
              <a:t>Healthy condition </a:t>
            </a:r>
            <a:endParaRPr lang="en-IN" dirty="0"/>
          </a:p>
          <a:p>
            <a:r>
              <a:rPr lang="en-US" dirty="0"/>
              <a:t>Sporadic cases </a:t>
            </a:r>
            <a:endParaRPr lang="en-IN" dirty="0"/>
          </a:p>
          <a:p>
            <a:r>
              <a:rPr lang="en-US" dirty="0"/>
              <a:t>Exercising </a:t>
            </a:r>
            <a:endParaRPr lang="en-IN" dirty="0"/>
          </a:p>
          <a:p>
            <a:r>
              <a:rPr lang="en-US" dirty="0"/>
              <a:t>Diaphoresis (common) </a:t>
            </a:r>
            <a:endParaRPr lang="en-IN" dirty="0"/>
          </a:p>
          <a:p>
            <a:r>
              <a:rPr lang="en-US" dirty="0"/>
              <a:t>Myocardial/hepatic injury </a:t>
            </a:r>
            <a:endParaRPr lang="en-IN" dirty="0"/>
          </a:p>
          <a:p>
            <a:r>
              <a:rPr lang="en-US" dirty="0"/>
              <a:t>Acute renal failure </a:t>
            </a:r>
            <a:endParaRPr lang="en-IN" dirty="0"/>
          </a:p>
          <a:p>
            <a:r>
              <a:rPr lang="en-US" dirty="0"/>
              <a:t>Di</a:t>
            </a:r>
            <a:r>
              <a:rPr lang="en-IN" dirty="0"/>
              <a:t>C &amp; </a:t>
            </a:r>
            <a:r>
              <a:rPr lang="en-US" dirty="0"/>
              <a:t>Marked lactic acidosis</a:t>
            </a:r>
            <a:endParaRPr lang="en-IN" dirty="0"/>
          </a:p>
          <a:p>
            <a:r>
              <a:rPr lang="en-US" dirty="0"/>
              <a:t> Rhabdomyolysis Hypoglycemia/</a:t>
            </a:r>
            <a:r>
              <a:rPr lang="en-US" dirty="0" err="1"/>
              <a:t>calcemia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77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D38F-5173-3A0E-143A-0A37FCB2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Clincial</a:t>
            </a:r>
            <a:r>
              <a:rPr lang="en-IN" dirty="0"/>
              <a:t> features of heat stroke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B168-0818-6062-6590-4C7ED5737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If cooling is delayed, severe liver dysfunction, renal </a:t>
            </a:r>
            <a:r>
              <a:rPr lang="en-IN" sz="2800" dirty="0" err="1"/>
              <a:t>failure,DIC,and</a:t>
            </a:r>
            <a:r>
              <a:rPr lang="en-IN" sz="2800" dirty="0"/>
              <a:t> MODS can occur</a:t>
            </a:r>
          </a:p>
          <a:p>
            <a:r>
              <a:rPr lang="en-IN" sz="2800" dirty="0"/>
              <a:t>S.AST will be elevated most commonly.</a:t>
            </a:r>
          </a:p>
          <a:p>
            <a:r>
              <a:rPr lang="en-IN" sz="2800" dirty="0"/>
              <a:t>Decreased </a:t>
            </a:r>
            <a:r>
              <a:rPr lang="en-IN" sz="2800" dirty="0" err="1"/>
              <a:t>platelets,fibrinogen</a:t>
            </a:r>
            <a:r>
              <a:rPr lang="en-IN" sz="2800" dirty="0"/>
              <a:t> and prothrombin</a:t>
            </a:r>
          </a:p>
          <a:p>
            <a:r>
              <a:rPr lang="en-IN" sz="2800" dirty="0" err="1"/>
              <a:t>Incase</a:t>
            </a:r>
            <a:r>
              <a:rPr lang="en-IN" sz="2800" dirty="0"/>
              <a:t> of </a:t>
            </a:r>
            <a:r>
              <a:rPr lang="en-IN" sz="2800" dirty="0" err="1"/>
              <a:t>EHS,rhambdomyolyis</a:t>
            </a:r>
            <a:r>
              <a:rPr lang="en-IN" sz="2800" dirty="0"/>
              <a:t> and AKI more common</a:t>
            </a:r>
          </a:p>
          <a:p>
            <a:endParaRPr lang="en-IN" sz="2800" dirty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11882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E9B9E-3B78-3740-9E34-CA3B5C11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CB3A1-BC5D-D54B-BD28-78E3F14BFD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10800000" flipV="1">
            <a:off x="913774" y="618518"/>
            <a:ext cx="10363826" cy="5906108"/>
          </a:xfrm>
        </p:spPr>
        <p:txBody>
          <a:bodyPr>
            <a:normAutofit/>
          </a:bodyPr>
          <a:lstStyle/>
          <a:p>
            <a:r>
              <a:rPr lang="en-IN" sz="2400" dirty="0"/>
              <a:t>Both types of heatstroke causes thermal cardiomyopathy</a:t>
            </a:r>
          </a:p>
          <a:p>
            <a:r>
              <a:rPr lang="en-US" sz="2400" dirty="0"/>
              <a:t>CVP  may be  elevated despite significant dehydration. </a:t>
            </a:r>
            <a:endParaRPr lang="en-IN" sz="2400" dirty="0"/>
          </a:p>
          <a:p>
            <a:r>
              <a:rPr lang="en-US" sz="2400" dirty="0"/>
              <a:t>variety of tachyarrhythmias, nonspecific ST-T wave changes, and heat-related ischemia or infarction. </a:t>
            </a:r>
            <a:endParaRPr lang="en-IN" sz="2400" dirty="0"/>
          </a:p>
          <a:p>
            <a:r>
              <a:rPr lang="en-US" sz="2400" dirty="0"/>
              <a:t>Rapid cooling—not the administration of antiarrhythmic medications—is essential.</a:t>
            </a:r>
            <a:endParaRPr lang="en-IN" sz="2400" dirty="0"/>
          </a:p>
          <a:p>
            <a:r>
              <a:rPr lang="en-US" sz="2400" dirty="0"/>
              <a:t>Above 42°C (107.6° F), heat can rapidly produce direct cellular injury</a:t>
            </a:r>
            <a:r>
              <a:rPr lang="en-IN" sz="2400" dirty="0"/>
              <a:t>.</a:t>
            </a:r>
          </a:p>
          <a:p>
            <a:r>
              <a:rPr lang="en-US" sz="2400" dirty="0"/>
              <a:t>irreversible uncoupling of oxidative phosphorylation</a:t>
            </a:r>
            <a:r>
              <a:rPr lang="en-IN" sz="2400" dirty="0"/>
              <a:t> occurs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31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2C34-8130-B747-A433-EC330460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58487"/>
            <a:ext cx="10364451" cy="1596177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Initial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86032-EE4E-924E-8E57-793C190C90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91982"/>
            <a:ext cx="10363826" cy="5366018"/>
          </a:xfrm>
        </p:spPr>
        <p:txBody>
          <a:bodyPr>
            <a:noAutofit/>
          </a:bodyPr>
          <a:lstStyle/>
          <a:p>
            <a:r>
              <a:rPr lang="en-IN" dirty="0"/>
              <a:t>Resuscitation</a:t>
            </a:r>
          </a:p>
          <a:p>
            <a:r>
              <a:rPr lang="en-US" dirty="0"/>
              <a:t>endotracheal intubation during which depolarizing agents are to be avoided.</a:t>
            </a:r>
            <a:endParaRPr lang="en-IN" dirty="0"/>
          </a:p>
          <a:p>
            <a:r>
              <a:rPr lang="en-US" dirty="0"/>
              <a:t>CVP determination,  </a:t>
            </a:r>
            <a:endParaRPr lang="en-IN" dirty="0"/>
          </a:p>
          <a:p>
            <a:r>
              <a:rPr lang="en-US" dirty="0"/>
              <a:t>Continuous core-temperature </a:t>
            </a:r>
            <a:r>
              <a:rPr lang="en-US" dirty="0" err="1"/>
              <a:t>monitorin</a:t>
            </a:r>
            <a:r>
              <a:rPr lang="en-IN" dirty="0"/>
              <a:t>g</a:t>
            </a:r>
          </a:p>
          <a:p>
            <a:r>
              <a:rPr lang="en-US" dirty="0"/>
              <a:t>glucose infusion</a:t>
            </a:r>
            <a:r>
              <a:rPr lang="en-IN" dirty="0"/>
              <a:t> if </a:t>
            </a:r>
            <a:r>
              <a:rPr lang="en-IN" dirty="0" err="1"/>
              <a:t>hypoglycemic</a:t>
            </a:r>
            <a:endParaRPr lang="en-IN" dirty="0"/>
          </a:p>
          <a:p>
            <a:r>
              <a:rPr lang="en-US" dirty="0"/>
              <a:t>for </a:t>
            </a:r>
            <a:r>
              <a:rPr lang="en-US" dirty="0" err="1"/>
              <a:t>hypotensio</a:t>
            </a:r>
            <a:r>
              <a:rPr lang="en-IN" dirty="0"/>
              <a:t>n, </a:t>
            </a:r>
            <a:r>
              <a:rPr lang="en-US" dirty="0"/>
              <a:t>isotonic </a:t>
            </a:r>
            <a:r>
              <a:rPr lang="en-IN" dirty="0"/>
              <a:t>crystalloids are</a:t>
            </a:r>
            <a:r>
              <a:rPr lang="en-US" dirty="0"/>
              <a:t> </a:t>
            </a:r>
            <a:r>
              <a:rPr lang="en-IN" dirty="0"/>
              <a:t>Preferred Over alpha </a:t>
            </a:r>
            <a:r>
              <a:rPr lang="en-IN" dirty="0" err="1"/>
              <a:t>adrenergics</a:t>
            </a:r>
            <a:r>
              <a:rPr lang="en-IN" dirty="0"/>
              <a:t> ‘coz they cause significant vasoconstriction</a:t>
            </a:r>
          </a:p>
          <a:p>
            <a:r>
              <a:rPr lang="en-IN" dirty="0"/>
              <a:t>There is no therapeutic role  for antipyretics in the control of environmentally induced hyperthermia. Salicylate further uncouple oxidative phosphorylation.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040D-FDF3-383A-DD22-329286C5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21110"/>
            <a:ext cx="8911687" cy="1383890"/>
          </a:xfrm>
        </p:spPr>
        <p:txBody>
          <a:bodyPr/>
          <a:lstStyle/>
          <a:p>
            <a:r>
              <a:rPr lang="en-IN" dirty="0"/>
              <a:t>Cooling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03101-4B16-C9CA-3BFC-18A6A3C0DA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716946"/>
            <a:ext cx="10363826" cy="3424107"/>
          </a:xfrm>
        </p:spPr>
        <p:txBody>
          <a:bodyPr/>
          <a:lstStyle/>
          <a:p>
            <a:r>
              <a:rPr lang="en-IN" dirty="0"/>
              <a:t>Evaporative cooling- most efficient. </a:t>
            </a:r>
          </a:p>
          <a:p>
            <a:r>
              <a:rPr lang="en-IN" dirty="0"/>
              <a:t>Cold water is sprayed (15 </a:t>
            </a:r>
            <a:r>
              <a:rPr lang="en-IN" dirty="0" err="1"/>
              <a:t>deg</a:t>
            </a:r>
            <a:r>
              <a:rPr lang="en-IN" dirty="0"/>
              <a:t> Celsius) on exposed skin and cold packs are kept in neck </a:t>
            </a:r>
            <a:r>
              <a:rPr lang="en-IN" dirty="0" err="1"/>
              <a:t>axiila</a:t>
            </a:r>
            <a:r>
              <a:rPr lang="en-IN" dirty="0"/>
              <a:t> and groin</a:t>
            </a:r>
          </a:p>
          <a:p>
            <a:r>
              <a:rPr lang="en-IN" dirty="0"/>
              <a:t>Immersion cooling  in cold water is an alternative option in EHS. But induces peripheral vasoconstriction and intense shivering.</a:t>
            </a:r>
          </a:p>
          <a:p>
            <a:r>
              <a:rPr lang="en-IN" dirty="0"/>
              <a:t>Immersion cooling requires more strict monitoring and poses challenges during </a:t>
            </a:r>
            <a:r>
              <a:rPr lang="en-IN" dirty="0" err="1"/>
              <a:t>intial</a:t>
            </a:r>
            <a:r>
              <a:rPr lang="en-IN" dirty="0"/>
              <a:t> resuscitations</a:t>
            </a:r>
          </a:p>
          <a:p>
            <a:r>
              <a:rPr lang="en-IN" dirty="0"/>
              <a:t>To avoid “overshoot hypothermia,”  active cooling should be terminated at ~38°–39°C (100.4°–102.2°F).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21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9687-3080-C69F-6D41-CEF7DE48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5D49D-48ED-A46A-B5CE-636E3C6655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E192D5-8332-75D5-368A-6CE1C3BAA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6" y="1008357"/>
            <a:ext cx="4283260" cy="5655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30B8AC-516A-659E-C2E2-71EE68F3F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903" y="1400536"/>
            <a:ext cx="5738696" cy="48333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55F9EF-7DB0-573D-2981-DC1E269E7E3D}"/>
              </a:ext>
            </a:extLst>
          </p:cNvPr>
          <p:cNvSpPr txBox="1"/>
          <p:nvPr/>
        </p:nvSpPr>
        <p:spPr>
          <a:xfrm>
            <a:off x="913773" y="289367"/>
            <a:ext cx="4466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EVAPORATIVE COOLING </a:t>
            </a:r>
            <a:endParaRPr lang="en-IN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FCE51-C424-21DC-8BC5-3447D0CFE445}"/>
              </a:ext>
            </a:extLst>
          </p:cNvPr>
          <p:cNvSpPr txBox="1"/>
          <p:nvPr/>
        </p:nvSpPr>
        <p:spPr>
          <a:xfrm>
            <a:off x="6095687" y="289367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IMMERSIVE COOLING 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37975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F12E6-A8C7-E24D-5958-CDFD9C7A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99F7-A2E9-A4C2-226E-2FA23360B6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4E17F6-61A9-315F-1983-64C7A9892D5A}"/>
              </a:ext>
            </a:extLst>
          </p:cNvPr>
          <p:cNvSpPr/>
          <p:nvPr/>
        </p:nvSpPr>
        <p:spPr>
          <a:xfrm>
            <a:off x="1870745" y="3145872"/>
            <a:ext cx="1988191" cy="120801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612D9-9394-B1BA-1CA2-871A7574E2EA}"/>
              </a:ext>
            </a:extLst>
          </p:cNvPr>
          <p:cNvSpPr/>
          <p:nvPr/>
        </p:nvSpPr>
        <p:spPr>
          <a:xfrm>
            <a:off x="7902429" y="3036815"/>
            <a:ext cx="1812022" cy="1317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13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705F4-4551-067B-D60A-5F226926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35685"/>
            <a:ext cx="8911687" cy="1280890"/>
          </a:xfrm>
        </p:spPr>
        <p:txBody>
          <a:bodyPr/>
          <a:lstStyle/>
          <a:p>
            <a:r>
              <a:rPr lang="en-US" dirty="0"/>
              <a:t>MEASUREMENT OF BODY TEMPERATURE </a:t>
            </a: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FA9299-4420-5763-A74C-1F9B61AA3BC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5312669"/>
              </p:ext>
            </p:extLst>
          </p:nvPr>
        </p:nvGraphicFramePr>
        <p:xfrm>
          <a:off x="914400" y="1574157"/>
          <a:ext cx="10363195" cy="490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39">
                  <a:extLst>
                    <a:ext uri="{9D8B030D-6E8A-4147-A177-3AD203B41FA5}">
                      <a16:colId xmlns:a16="http://schemas.microsoft.com/office/drawing/2014/main" val="1218435384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3432730238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1073904410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2994851306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4109682790"/>
                    </a:ext>
                  </a:extLst>
                </a:gridCol>
              </a:tblGrid>
              <a:tr h="929631">
                <a:tc>
                  <a:txBody>
                    <a:bodyPr/>
                    <a:lstStyle/>
                    <a:p>
                      <a:r>
                        <a:rPr lang="en-US" dirty="0"/>
                        <a:t>MEASUREMENT LOCATION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 REQUIREMENTS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ADVANTAGES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DISADVANTAGES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41764"/>
                  </a:ext>
                </a:extLst>
              </a:tr>
              <a:tr h="929631">
                <a:tc>
                  <a:txBody>
                    <a:bodyPr/>
                    <a:lstStyle/>
                    <a:p>
                      <a:r>
                        <a:rPr lang="en-US" dirty="0"/>
                        <a:t>BODY SURFACE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EASILY DONE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 ACCURACY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175497"/>
                  </a:ext>
                </a:extLst>
              </a:tr>
              <a:tr h="929631">
                <a:tc>
                  <a:txBody>
                    <a:bodyPr/>
                    <a:lstStyle/>
                    <a:p>
                      <a:r>
                        <a:rPr lang="en-US" dirty="0"/>
                        <a:t>ORAL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EASILY DONE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 ACCURACY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86823"/>
                  </a:ext>
                </a:extLst>
              </a:tr>
              <a:tr h="929631">
                <a:tc>
                  <a:txBody>
                    <a:bodyPr/>
                    <a:lstStyle/>
                    <a:p>
                      <a:r>
                        <a:rPr lang="en-US" dirty="0"/>
                        <a:t>AXILLA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EASILY DONE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 ACCURACY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946407"/>
                  </a:ext>
                </a:extLst>
              </a:tr>
              <a:tr h="929631">
                <a:tc>
                  <a:txBody>
                    <a:bodyPr/>
                    <a:lstStyle/>
                    <a:p>
                      <a:r>
                        <a:rPr lang="en-US" dirty="0"/>
                        <a:t>TYMPANIC MEMBRANE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 INSULATED THERMISTOR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PRECISE,REPEATABLE AND BRAIN CORE TEMPERATURE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 OF MEASUREMENT ERROR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06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B68A-1746-8C4F-4C7F-B06BDF09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91222"/>
            <a:ext cx="8911687" cy="1280890"/>
          </a:xfrm>
        </p:spPr>
        <p:txBody>
          <a:bodyPr/>
          <a:lstStyle/>
          <a:p>
            <a:r>
              <a:rPr lang="en-US" dirty="0"/>
              <a:t>DIFFERENTIAL DIAGNOSIS FOR HYPERTHERMIA RELATED ILLNESS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430007-02BC-BAAF-6193-B0CE99C8DDCB}"/>
              </a:ext>
            </a:extLst>
          </p:cNvPr>
          <p:cNvGrpSpPr/>
          <p:nvPr/>
        </p:nvGrpSpPr>
        <p:grpSpPr>
          <a:xfrm>
            <a:off x="913774" y="2509420"/>
            <a:ext cx="10362947" cy="3424237"/>
            <a:chOff x="914526" y="2366963"/>
            <a:chExt cx="10362947" cy="342423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4E32BB4-6342-FEE9-7FFD-42E631410F52}"/>
                </a:ext>
              </a:extLst>
            </p:cNvPr>
            <p:cNvSpPr/>
            <p:nvPr/>
          </p:nvSpPr>
          <p:spPr>
            <a:xfrm>
              <a:off x="914526" y="2366963"/>
              <a:ext cx="1685032" cy="3424237"/>
            </a:xfrm>
            <a:custGeom>
              <a:avLst/>
              <a:gdLst>
                <a:gd name="connsiteX0" fmla="*/ 0 w 1685032"/>
                <a:gd name="connsiteY0" fmla="*/ 168503 h 3424237"/>
                <a:gd name="connsiteX1" fmla="*/ 168503 w 1685032"/>
                <a:gd name="connsiteY1" fmla="*/ 0 h 3424237"/>
                <a:gd name="connsiteX2" fmla="*/ 1516529 w 1685032"/>
                <a:gd name="connsiteY2" fmla="*/ 0 h 3424237"/>
                <a:gd name="connsiteX3" fmla="*/ 1685032 w 1685032"/>
                <a:gd name="connsiteY3" fmla="*/ 168503 h 3424237"/>
                <a:gd name="connsiteX4" fmla="*/ 1685032 w 1685032"/>
                <a:gd name="connsiteY4" fmla="*/ 3255734 h 3424237"/>
                <a:gd name="connsiteX5" fmla="*/ 1516529 w 1685032"/>
                <a:gd name="connsiteY5" fmla="*/ 3424237 h 3424237"/>
                <a:gd name="connsiteX6" fmla="*/ 168503 w 1685032"/>
                <a:gd name="connsiteY6" fmla="*/ 3424237 h 3424237"/>
                <a:gd name="connsiteX7" fmla="*/ 0 w 1685032"/>
                <a:gd name="connsiteY7" fmla="*/ 3255734 h 3424237"/>
                <a:gd name="connsiteX8" fmla="*/ 0 w 1685032"/>
                <a:gd name="connsiteY8" fmla="*/ 168503 h 342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032" h="3424237">
                  <a:moveTo>
                    <a:pt x="0" y="168503"/>
                  </a:moveTo>
                  <a:cubicBezTo>
                    <a:pt x="0" y="75441"/>
                    <a:pt x="75441" y="0"/>
                    <a:pt x="168503" y="0"/>
                  </a:cubicBezTo>
                  <a:lnTo>
                    <a:pt x="1516529" y="0"/>
                  </a:lnTo>
                  <a:cubicBezTo>
                    <a:pt x="1609591" y="0"/>
                    <a:pt x="1685032" y="75441"/>
                    <a:pt x="1685032" y="168503"/>
                  </a:cubicBezTo>
                  <a:lnTo>
                    <a:pt x="1685032" y="3255734"/>
                  </a:lnTo>
                  <a:cubicBezTo>
                    <a:pt x="1685032" y="3348796"/>
                    <a:pt x="1609591" y="3424237"/>
                    <a:pt x="1516529" y="3424237"/>
                  </a:cubicBezTo>
                  <a:lnTo>
                    <a:pt x="168503" y="3424237"/>
                  </a:lnTo>
                  <a:cubicBezTo>
                    <a:pt x="75441" y="3424237"/>
                    <a:pt x="0" y="3348796"/>
                    <a:pt x="0" y="3255734"/>
                  </a:cubicBezTo>
                  <a:lnTo>
                    <a:pt x="0" y="1685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1533270" rIns="163576" bIns="848425" numCol="1" spcCol="1270" anchor="t" anchorCtr="1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23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7A650F-23F3-457D-A035-4C9211D34F9D}"/>
                </a:ext>
              </a:extLst>
            </p:cNvPr>
            <p:cNvSpPr/>
            <p:nvPr/>
          </p:nvSpPr>
          <p:spPr>
            <a:xfrm>
              <a:off x="2650109" y="2366963"/>
              <a:ext cx="1685032" cy="3424237"/>
            </a:xfrm>
            <a:custGeom>
              <a:avLst/>
              <a:gdLst>
                <a:gd name="connsiteX0" fmla="*/ 0 w 1685032"/>
                <a:gd name="connsiteY0" fmla="*/ 168503 h 3424237"/>
                <a:gd name="connsiteX1" fmla="*/ 168503 w 1685032"/>
                <a:gd name="connsiteY1" fmla="*/ 0 h 3424237"/>
                <a:gd name="connsiteX2" fmla="*/ 1516529 w 1685032"/>
                <a:gd name="connsiteY2" fmla="*/ 0 h 3424237"/>
                <a:gd name="connsiteX3" fmla="*/ 1685032 w 1685032"/>
                <a:gd name="connsiteY3" fmla="*/ 168503 h 3424237"/>
                <a:gd name="connsiteX4" fmla="*/ 1685032 w 1685032"/>
                <a:gd name="connsiteY4" fmla="*/ 3255734 h 3424237"/>
                <a:gd name="connsiteX5" fmla="*/ 1516529 w 1685032"/>
                <a:gd name="connsiteY5" fmla="*/ 3424237 h 3424237"/>
                <a:gd name="connsiteX6" fmla="*/ 168503 w 1685032"/>
                <a:gd name="connsiteY6" fmla="*/ 3424237 h 3424237"/>
                <a:gd name="connsiteX7" fmla="*/ 0 w 1685032"/>
                <a:gd name="connsiteY7" fmla="*/ 3255734 h 3424237"/>
                <a:gd name="connsiteX8" fmla="*/ 0 w 1685032"/>
                <a:gd name="connsiteY8" fmla="*/ 168503 h 342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032" h="3424237">
                  <a:moveTo>
                    <a:pt x="0" y="168503"/>
                  </a:moveTo>
                  <a:cubicBezTo>
                    <a:pt x="0" y="75441"/>
                    <a:pt x="75441" y="0"/>
                    <a:pt x="168503" y="0"/>
                  </a:cubicBezTo>
                  <a:lnTo>
                    <a:pt x="1516529" y="0"/>
                  </a:lnTo>
                  <a:cubicBezTo>
                    <a:pt x="1609591" y="0"/>
                    <a:pt x="1685032" y="75441"/>
                    <a:pt x="1685032" y="168503"/>
                  </a:cubicBezTo>
                  <a:lnTo>
                    <a:pt x="1685032" y="3255734"/>
                  </a:lnTo>
                  <a:cubicBezTo>
                    <a:pt x="1685032" y="3348796"/>
                    <a:pt x="1609591" y="3424237"/>
                    <a:pt x="1516529" y="3424237"/>
                  </a:cubicBezTo>
                  <a:lnTo>
                    <a:pt x="168503" y="3424237"/>
                  </a:lnTo>
                  <a:cubicBezTo>
                    <a:pt x="75441" y="3424237"/>
                    <a:pt x="0" y="3348796"/>
                    <a:pt x="0" y="3255734"/>
                  </a:cubicBezTo>
                  <a:lnTo>
                    <a:pt x="0" y="1685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98522"/>
                <a:satOff val="2942"/>
                <a:lumOff val="1137"/>
                <a:alphaOff val="0"/>
              </a:schemeClr>
            </a:fillRef>
            <a:effectRef idx="0">
              <a:schemeClr val="accent4">
                <a:hueOff val="-98522"/>
                <a:satOff val="2942"/>
                <a:lumOff val="11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1533270" rIns="163576" bIns="848425" numCol="1" spcCol="1270" anchor="t" anchorCtr="1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2300" kern="120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1800" kern="120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1800" kern="12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EB558B2-4B71-0AC3-C108-1946D202ED3A}"/>
                </a:ext>
              </a:extLst>
            </p:cNvPr>
            <p:cNvSpPr/>
            <p:nvPr/>
          </p:nvSpPr>
          <p:spPr>
            <a:xfrm>
              <a:off x="4385692" y="2366963"/>
              <a:ext cx="1685032" cy="3424237"/>
            </a:xfrm>
            <a:custGeom>
              <a:avLst/>
              <a:gdLst>
                <a:gd name="connsiteX0" fmla="*/ 0 w 1685032"/>
                <a:gd name="connsiteY0" fmla="*/ 168503 h 3424237"/>
                <a:gd name="connsiteX1" fmla="*/ 168503 w 1685032"/>
                <a:gd name="connsiteY1" fmla="*/ 0 h 3424237"/>
                <a:gd name="connsiteX2" fmla="*/ 1516529 w 1685032"/>
                <a:gd name="connsiteY2" fmla="*/ 0 h 3424237"/>
                <a:gd name="connsiteX3" fmla="*/ 1685032 w 1685032"/>
                <a:gd name="connsiteY3" fmla="*/ 168503 h 3424237"/>
                <a:gd name="connsiteX4" fmla="*/ 1685032 w 1685032"/>
                <a:gd name="connsiteY4" fmla="*/ 3255734 h 3424237"/>
                <a:gd name="connsiteX5" fmla="*/ 1516529 w 1685032"/>
                <a:gd name="connsiteY5" fmla="*/ 3424237 h 3424237"/>
                <a:gd name="connsiteX6" fmla="*/ 168503 w 1685032"/>
                <a:gd name="connsiteY6" fmla="*/ 3424237 h 3424237"/>
                <a:gd name="connsiteX7" fmla="*/ 0 w 1685032"/>
                <a:gd name="connsiteY7" fmla="*/ 3255734 h 3424237"/>
                <a:gd name="connsiteX8" fmla="*/ 0 w 1685032"/>
                <a:gd name="connsiteY8" fmla="*/ 168503 h 342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032" h="3424237">
                  <a:moveTo>
                    <a:pt x="0" y="168503"/>
                  </a:moveTo>
                  <a:cubicBezTo>
                    <a:pt x="0" y="75441"/>
                    <a:pt x="75441" y="0"/>
                    <a:pt x="168503" y="0"/>
                  </a:cubicBezTo>
                  <a:lnTo>
                    <a:pt x="1516529" y="0"/>
                  </a:lnTo>
                  <a:cubicBezTo>
                    <a:pt x="1609591" y="0"/>
                    <a:pt x="1685032" y="75441"/>
                    <a:pt x="1685032" y="168503"/>
                  </a:cubicBezTo>
                  <a:lnTo>
                    <a:pt x="1685032" y="3255734"/>
                  </a:lnTo>
                  <a:cubicBezTo>
                    <a:pt x="1685032" y="3348796"/>
                    <a:pt x="1609591" y="3424237"/>
                    <a:pt x="1516529" y="3424237"/>
                  </a:cubicBezTo>
                  <a:lnTo>
                    <a:pt x="168503" y="3424237"/>
                  </a:lnTo>
                  <a:cubicBezTo>
                    <a:pt x="75441" y="3424237"/>
                    <a:pt x="0" y="3348796"/>
                    <a:pt x="0" y="3255734"/>
                  </a:cubicBezTo>
                  <a:lnTo>
                    <a:pt x="0" y="1685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97045"/>
                <a:satOff val="5884"/>
                <a:lumOff val="2274"/>
                <a:alphaOff val="0"/>
              </a:schemeClr>
            </a:fillRef>
            <a:effectRef idx="0">
              <a:schemeClr val="accent4">
                <a:hueOff val="-197045"/>
                <a:satOff val="5884"/>
                <a:lumOff val="227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1533270" rIns="163576" bIns="848425" numCol="1" spcCol="1270" anchor="t" anchorCtr="1">
              <a:noAutofit/>
            </a:bodyPr>
            <a:lstStyle/>
            <a:p>
              <a:pPr marL="0" lvl="0" indent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2300" kern="120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1800" kern="120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IN" sz="1800" kern="12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4A2E8AB-67F3-CC5F-2CDA-0B72C17F039A}"/>
                </a:ext>
              </a:extLst>
            </p:cNvPr>
            <p:cNvSpPr/>
            <p:nvPr/>
          </p:nvSpPr>
          <p:spPr>
            <a:xfrm>
              <a:off x="6121275" y="2366963"/>
              <a:ext cx="1685032" cy="3424237"/>
            </a:xfrm>
            <a:custGeom>
              <a:avLst/>
              <a:gdLst>
                <a:gd name="connsiteX0" fmla="*/ 0 w 1685032"/>
                <a:gd name="connsiteY0" fmla="*/ 168503 h 3424237"/>
                <a:gd name="connsiteX1" fmla="*/ 168503 w 1685032"/>
                <a:gd name="connsiteY1" fmla="*/ 0 h 3424237"/>
                <a:gd name="connsiteX2" fmla="*/ 1516529 w 1685032"/>
                <a:gd name="connsiteY2" fmla="*/ 0 h 3424237"/>
                <a:gd name="connsiteX3" fmla="*/ 1685032 w 1685032"/>
                <a:gd name="connsiteY3" fmla="*/ 168503 h 3424237"/>
                <a:gd name="connsiteX4" fmla="*/ 1685032 w 1685032"/>
                <a:gd name="connsiteY4" fmla="*/ 3255734 h 3424237"/>
                <a:gd name="connsiteX5" fmla="*/ 1516529 w 1685032"/>
                <a:gd name="connsiteY5" fmla="*/ 3424237 h 3424237"/>
                <a:gd name="connsiteX6" fmla="*/ 168503 w 1685032"/>
                <a:gd name="connsiteY6" fmla="*/ 3424237 h 3424237"/>
                <a:gd name="connsiteX7" fmla="*/ 0 w 1685032"/>
                <a:gd name="connsiteY7" fmla="*/ 3255734 h 3424237"/>
                <a:gd name="connsiteX8" fmla="*/ 0 w 1685032"/>
                <a:gd name="connsiteY8" fmla="*/ 168503 h 342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032" h="3424237">
                  <a:moveTo>
                    <a:pt x="0" y="168503"/>
                  </a:moveTo>
                  <a:cubicBezTo>
                    <a:pt x="0" y="75441"/>
                    <a:pt x="75441" y="0"/>
                    <a:pt x="168503" y="0"/>
                  </a:cubicBezTo>
                  <a:lnTo>
                    <a:pt x="1516529" y="0"/>
                  </a:lnTo>
                  <a:cubicBezTo>
                    <a:pt x="1609591" y="0"/>
                    <a:pt x="1685032" y="75441"/>
                    <a:pt x="1685032" y="168503"/>
                  </a:cubicBezTo>
                  <a:lnTo>
                    <a:pt x="1685032" y="3255734"/>
                  </a:lnTo>
                  <a:cubicBezTo>
                    <a:pt x="1685032" y="3348796"/>
                    <a:pt x="1609591" y="3424237"/>
                    <a:pt x="1516529" y="3424237"/>
                  </a:cubicBezTo>
                  <a:lnTo>
                    <a:pt x="168503" y="3424237"/>
                  </a:lnTo>
                  <a:cubicBezTo>
                    <a:pt x="75441" y="3424237"/>
                    <a:pt x="0" y="3348796"/>
                    <a:pt x="0" y="3255734"/>
                  </a:cubicBezTo>
                  <a:lnTo>
                    <a:pt x="0" y="1685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95567"/>
                <a:satOff val="8825"/>
                <a:lumOff val="3412"/>
                <a:alphaOff val="0"/>
              </a:schemeClr>
            </a:fillRef>
            <a:effectRef idx="0">
              <a:schemeClr val="accent4">
                <a:hueOff val="-295567"/>
                <a:satOff val="8825"/>
                <a:lumOff val="341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1711070" rIns="341376" bIns="1026225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4800" kern="12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38DB9E-E782-3748-BE68-468356236505}"/>
                </a:ext>
              </a:extLst>
            </p:cNvPr>
            <p:cNvSpPr/>
            <p:nvPr/>
          </p:nvSpPr>
          <p:spPr>
            <a:xfrm>
              <a:off x="7856858" y="2366963"/>
              <a:ext cx="1685032" cy="3424237"/>
            </a:xfrm>
            <a:custGeom>
              <a:avLst/>
              <a:gdLst>
                <a:gd name="connsiteX0" fmla="*/ 0 w 1685032"/>
                <a:gd name="connsiteY0" fmla="*/ 168503 h 3424237"/>
                <a:gd name="connsiteX1" fmla="*/ 168503 w 1685032"/>
                <a:gd name="connsiteY1" fmla="*/ 0 h 3424237"/>
                <a:gd name="connsiteX2" fmla="*/ 1516529 w 1685032"/>
                <a:gd name="connsiteY2" fmla="*/ 0 h 3424237"/>
                <a:gd name="connsiteX3" fmla="*/ 1685032 w 1685032"/>
                <a:gd name="connsiteY3" fmla="*/ 168503 h 3424237"/>
                <a:gd name="connsiteX4" fmla="*/ 1685032 w 1685032"/>
                <a:gd name="connsiteY4" fmla="*/ 3255734 h 3424237"/>
                <a:gd name="connsiteX5" fmla="*/ 1516529 w 1685032"/>
                <a:gd name="connsiteY5" fmla="*/ 3424237 h 3424237"/>
                <a:gd name="connsiteX6" fmla="*/ 168503 w 1685032"/>
                <a:gd name="connsiteY6" fmla="*/ 3424237 h 3424237"/>
                <a:gd name="connsiteX7" fmla="*/ 0 w 1685032"/>
                <a:gd name="connsiteY7" fmla="*/ 3255734 h 3424237"/>
                <a:gd name="connsiteX8" fmla="*/ 0 w 1685032"/>
                <a:gd name="connsiteY8" fmla="*/ 168503 h 342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032" h="3424237">
                  <a:moveTo>
                    <a:pt x="0" y="168503"/>
                  </a:moveTo>
                  <a:cubicBezTo>
                    <a:pt x="0" y="75441"/>
                    <a:pt x="75441" y="0"/>
                    <a:pt x="168503" y="0"/>
                  </a:cubicBezTo>
                  <a:lnTo>
                    <a:pt x="1516529" y="0"/>
                  </a:lnTo>
                  <a:cubicBezTo>
                    <a:pt x="1609591" y="0"/>
                    <a:pt x="1685032" y="75441"/>
                    <a:pt x="1685032" y="168503"/>
                  </a:cubicBezTo>
                  <a:lnTo>
                    <a:pt x="1685032" y="3255734"/>
                  </a:lnTo>
                  <a:cubicBezTo>
                    <a:pt x="1685032" y="3348796"/>
                    <a:pt x="1609591" y="3424237"/>
                    <a:pt x="1516529" y="3424237"/>
                  </a:cubicBezTo>
                  <a:lnTo>
                    <a:pt x="168503" y="3424237"/>
                  </a:lnTo>
                  <a:cubicBezTo>
                    <a:pt x="75441" y="3424237"/>
                    <a:pt x="0" y="3348796"/>
                    <a:pt x="0" y="3255734"/>
                  </a:cubicBezTo>
                  <a:lnTo>
                    <a:pt x="0" y="1685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394089"/>
                <a:satOff val="11767"/>
                <a:lumOff val="4549"/>
                <a:alphaOff val="0"/>
              </a:schemeClr>
            </a:fillRef>
            <a:effectRef idx="0">
              <a:schemeClr val="accent4">
                <a:hueOff val="-394089"/>
                <a:satOff val="11767"/>
                <a:lumOff val="4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1711070" rIns="341376" bIns="1026225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4800" kern="12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CAE0F2E-C9C8-6414-A9E9-BB054AE4E1E8}"/>
                </a:ext>
              </a:extLst>
            </p:cNvPr>
            <p:cNvSpPr/>
            <p:nvPr/>
          </p:nvSpPr>
          <p:spPr>
            <a:xfrm>
              <a:off x="9592441" y="2366963"/>
              <a:ext cx="1685032" cy="3424237"/>
            </a:xfrm>
            <a:custGeom>
              <a:avLst/>
              <a:gdLst>
                <a:gd name="connsiteX0" fmla="*/ 0 w 1685032"/>
                <a:gd name="connsiteY0" fmla="*/ 168503 h 3424237"/>
                <a:gd name="connsiteX1" fmla="*/ 168503 w 1685032"/>
                <a:gd name="connsiteY1" fmla="*/ 0 h 3424237"/>
                <a:gd name="connsiteX2" fmla="*/ 1516529 w 1685032"/>
                <a:gd name="connsiteY2" fmla="*/ 0 h 3424237"/>
                <a:gd name="connsiteX3" fmla="*/ 1685032 w 1685032"/>
                <a:gd name="connsiteY3" fmla="*/ 168503 h 3424237"/>
                <a:gd name="connsiteX4" fmla="*/ 1685032 w 1685032"/>
                <a:gd name="connsiteY4" fmla="*/ 3255734 h 3424237"/>
                <a:gd name="connsiteX5" fmla="*/ 1516529 w 1685032"/>
                <a:gd name="connsiteY5" fmla="*/ 3424237 h 3424237"/>
                <a:gd name="connsiteX6" fmla="*/ 168503 w 1685032"/>
                <a:gd name="connsiteY6" fmla="*/ 3424237 h 3424237"/>
                <a:gd name="connsiteX7" fmla="*/ 0 w 1685032"/>
                <a:gd name="connsiteY7" fmla="*/ 3255734 h 3424237"/>
                <a:gd name="connsiteX8" fmla="*/ 0 w 1685032"/>
                <a:gd name="connsiteY8" fmla="*/ 168503 h 342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5032" h="3424237">
                  <a:moveTo>
                    <a:pt x="0" y="168503"/>
                  </a:moveTo>
                  <a:cubicBezTo>
                    <a:pt x="0" y="75441"/>
                    <a:pt x="75441" y="0"/>
                    <a:pt x="168503" y="0"/>
                  </a:cubicBezTo>
                  <a:lnTo>
                    <a:pt x="1516529" y="0"/>
                  </a:lnTo>
                  <a:cubicBezTo>
                    <a:pt x="1609591" y="0"/>
                    <a:pt x="1685032" y="75441"/>
                    <a:pt x="1685032" y="168503"/>
                  </a:cubicBezTo>
                  <a:lnTo>
                    <a:pt x="1685032" y="3255734"/>
                  </a:lnTo>
                  <a:cubicBezTo>
                    <a:pt x="1685032" y="3348796"/>
                    <a:pt x="1609591" y="3424237"/>
                    <a:pt x="1516529" y="3424237"/>
                  </a:cubicBezTo>
                  <a:lnTo>
                    <a:pt x="168503" y="3424237"/>
                  </a:lnTo>
                  <a:cubicBezTo>
                    <a:pt x="75441" y="3424237"/>
                    <a:pt x="0" y="3348796"/>
                    <a:pt x="0" y="3255734"/>
                  </a:cubicBezTo>
                  <a:lnTo>
                    <a:pt x="0" y="1685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92612"/>
                <a:satOff val="14709"/>
                <a:lumOff val="5686"/>
                <a:alphaOff val="0"/>
              </a:schemeClr>
            </a:fillRef>
            <a:effectRef idx="0">
              <a:schemeClr val="accent4">
                <a:hueOff val="-492612"/>
                <a:satOff val="14709"/>
                <a:lumOff val="5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76" tIns="1711070" rIns="341376" bIns="1026225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IN" sz="4800" kern="12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EA7D22C-6306-13F8-0652-3B895714F87D}"/>
              </a:ext>
            </a:extLst>
          </p:cNvPr>
          <p:cNvSpPr txBox="1"/>
          <p:nvPr/>
        </p:nvSpPr>
        <p:spPr>
          <a:xfrm>
            <a:off x="1064198" y="2651877"/>
            <a:ext cx="13841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INFECTION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SEPSIS</a:t>
            </a:r>
          </a:p>
          <a:p>
            <a:r>
              <a:rPr lang="en-US" dirty="0">
                <a:solidFill>
                  <a:schemeClr val="bg1"/>
                </a:solidFill>
              </a:rPr>
              <a:t>MENINGTIS</a:t>
            </a:r>
          </a:p>
          <a:p>
            <a:r>
              <a:rPr lang="en-US" dirty="0">
                <a:solidFill>
                  <a:schemeClr val="bg1"/>
                </a:solidFill>
              </a:rPr>
              <a:t>ENCEPHALITIS</a:t>
            </a:r>
          </a:p>
          <a:p>
            <a:r>
              <a:rPr lang="en-US" dirty="0">
                <a:solidFill>
                  <a:schemeClr val="bg1"/>
                </a:solidFill>
              </a:rPr>
              <a:t>BRAIN ABSCESS</a:t>
            </a:r>
          </a:p>
          <a:p>
            <a:r>
              <a:rPr lang="en-US" dirty="0">
                <a:solidFill>
                  <a:schemeClr val="bg1"/>
                </a:solidFill>
              </a:rPr>
              <a:t>TETANUS </a:t>
            </a:r>
          </a:p>
          <a:p>
            <a:r>
              <a:rPr lang="en-US" dirty="0">
                <a:solidFill>
                  <a:schemeClr val="bg1"/>
                </a:solidFill>
              </a:rPr>
              <a:t>THYPHOID</a:t>
            </a:r>
          </a:p>
          <a:p>
            <a:r>
              <a:rPr lang="en-US" dirty="0">
                <a:solidFill>
                  <a:schemeClr val="bg1"/>
                </a:solidFill>
              </a:rPr>
              <a:t>MALARIA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D68990-47B9-0790-76A3-BDB2F4B5A5CE}"/>
              </a:ext>
            </a:extLst>
          </p:cNvPr>
          <p:cNvSpPr txBox="1"/>
          <p:nvPr/>
        </p:nvSpPr>
        <p:spPr>
          <a:xfrm>
            <a:off x="2798161" y="2651877"/>
            <a:ext cx="1446668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DRUGS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1.MALIGNANT </a:t>
            </a:r>
          </a:p>
          <a:p>
            <a:r>
              <a:rPr lang="en-US" sz="1200" dirty="0">
                <a:solidFill>
                  <a:schemeClr val="bg1"/>
                </a:solidFill>
              </a:rPr>
              <a:t>HYPERTHERMIA</a:t>
            </a:r>
          </a:p>
          <a:p>
            <a:r>
              <a:rPr lang="en-US" sz="1200" dirty="0">
                <a:solidFill>
                  <a:schemeClr val="bg1"/>
                </a:solidFill>
              </a:rPr>
              <a:t>2.NMS</a:t>
            </a:r>
          </a:p>
          <a:p>
            <a:r>
              <a:rPr lang="en-US" sz="1200" dirty="0">
                <a:solidFill>
                  <a:schemeClr val="bg1"/>
                </a:solidFill>
              </a:rPr>
              <a:t>3.WITHDRAWAL </a:t>
            </a:r>
          </a:p>
          <a:p>
            <a:r>
              <a:rPr lang="en-US" sz="1200" dirty="0">
                <a:solidFill>
                  <a:schemeClr val="bg1"/>
                </a:solidFill>
              </a:rPr>
              <a:t>SYNROMES</a:t>
            </a:r>
          </a:p>
          <a:p>
            <a:r>
              <a:rPr lang="en-US" sz="1200" dirty="0">
                <a:solidFill>
                  <a:schemeClr val="bg1"/>
                </a:solidFill>
              </a:rPr>
              <a:t>4.SYMPHATHOMIMETICS(MDMA)</a:t>
            </a:r>
          </a:p>
          <a:p>
            <a:r>
              <a:rPr lang="en-US" sz="1200" dirty="0">
                <a:solidFill>
                  <a:schemeClr val="bg1"/>
                </a:solidFill>
              </a:rPr>
              <a:t>5.ANTICHOLINERGIC POISONING</a:t>
            </a:r>
          </a:p>
          <a:p>
            <a:r>
              <a:rPr lang="en-US" sz="1200" dirty="0">
                <a:solidFill>
                  <a:schemeClr val="bg1"/>
                </a:solidFill>
              </a:rPr>
              <a:t>6.SEROTONIN </a:t>
            </a:r>
          </a:p>
          <a:p>
            <a:r>
              <a:rPr lang="en-US" sz="1200" dirty="0">
                <a:solidFill>
                  <a:schemeClr val="bg1"/>
                </a:solidFill>
              </a:rPr>
              <a:t>SYNDROME</a:t>
            </a:r>
          </a:p>
          <a:p>
            <a:r>
              <a:rPr lang="en-US" sz="1200" dirty="0">
                <a:solidFill>
                  <a:schemeClr val="bg1"/>
                </a:solidFill>
              </a:rPr>
              <a:t>7.SALYCILATE </a:t>
            </a:r>
          </a:p>
          <a:p>
            <a:r>
              <a:rPr lang="en-US" sz="1200" dirty="0">
                <a:solidFill>
                  <a:schemeClr val="bg1"/>
                </a:solidFill>
              </a:rPr>
              <a:t>POISONING</a:t>
            </a:r>
          </a:p>
          <a:p>
            <a:endParaRPr lang="en-IN" sz="11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E52E4A-7F3C-BF10-C384-E028491B4E56}"/>
              </a:ext>
            </a:extLst>
          </p:cNvPr>
          <p:cNvSpPr txBox="1"/>
          <p:nvPr/>
        </p:nvSpPr>
        <p:spPr>
          <a:xfrm>
            <a:off x="4496499" y="2759978"/>
            <a:ext cx="1451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NEUROLOGIC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solidFill>
                  <a:schemeClr val="bg1"/>
                </a:solidFill>
              </a:rPr>
              <a:t>HYPOTHALAMIC STROKE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solidFill>
                  <a:schemeClr val="bg1"/>
                </a:solidFill>
              </a:rPr>
              <a:t>STATUS EPILEPTICUS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solidFill>
                  <a:schemeClr val="bg1"/>
                </a:solidFill>
              </a:rPr>
              <a:t>CEREBRAL HEMMORAGE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BAFE93-E15B-58DD-AC23-69A7725EB989}"/>
              </a:ext>
            </a:extLst>
          </p:cNvPr>
          <p:cNvSpPr txBox="1"/>
          <p:nvPr/>
        </p:nvSpPr>
        <p:spPr>
          <a:xfrm>
            <a:off x="6291743" y="2759978"/>
            <a:ext cx="1291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ENVIRONMENTAL</a:t>
            </a:r>
          </a:p>
          <a:p>
            <a:endParaRPr lang="en-IN" sz="1100" dirty="0">
              <a:solidFill>
                <a:schemeClr val="bg1"/>
              </a:solidFill>
            </a:endParaRPr>
          </a:p>
          <a:p>
            <a:r>
              <a:rPr lang="en-IN" sz="1100" dirty="0">
                <a:solidFill>
                  <a:schemeClr val="bg1"/>
                </a:solidFill>
              </a:rPr>
              <a:t>HIGH TEMPERATURE AND HUMIDITY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938C8A-CDBB-768F-9818-27898C194F73}"/>
              </a:ext>
            </a:extLst>
          </p:cNvPr>
          <p:cNvSpPr txBox="1"/>
          <p:nvPr/>
        </p:nvSpPr>
        <p:spPr>
          <a:xfrm>
            <a:off x="7994708" y="2759978"/>
            <a:ext cx="139913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ENDOCRINE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1.THYROID STORM</a:t>
            </a:r>
          </a:p>
          <a:p>
            <a:r>
              <a:rPr lang="en-US" sz="1100" dirty="0">
                <a:solidFill>
                  <a:schemeClr val="bg1"/>
                </a:solidFill>
              </a:rPr>
              <a:t>2.PHEOCHROMOCYTOMA</a:t>
            </a:r>
          </a:p>
          <a:p>
            <a:r>
              <a:rPr lang="en-US" sz="1100" dirty="0">
                <a:solidFill>
                  <a:schemeClr val="bg1"/>
                </a:solidFill>
              </a:rPr>
              <a:t>3.DIABETIC KETOACIDOSIS</a:t>
            </a:r>
          </a:p>
          <a:p>
            <a:endParaRPr lang="en-I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7AD15E-BABE-040A-3D26-53C989757650}"/>
              </a:ext>
            </a:extLst>
          </p:cNvPr>
          <p:cNvSpPr txBox="1"/>
          <p:nvPr/>
        </p:nvSpPr>
        <p:spPr>
          <a:xfrm>
            <a:off x="9680895" y="2818701"/>
            <a:ext cx="1446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ONCOLOGIC</a:t>
            </a: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1.LEUKEMIA</a:t>
            </a:r>
          </a:p>
          <a:p>
            <a:r>
              <a:rPr lang="en-US" sz="1100" dirty="0">
                <a:solidFill>
                  <a:schemeClr val="bg1"/>
                </a:solidFill>
              </a:rPr>
              <a:t>2.LYMPHOMA</a:t>
            </a:r>
            <a:endParaRPr lang="en-IN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0433-5708-4643-8CDF-79016462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7658"/>
            <a:ext cx="10599569" cy="3024186"/>
          </a:xfrm>
        </p:spPr>
        <p:txBody>
          <a:bodyPr>
            <a:normAutofit/>
          </a:bodyPr>
          <a:lstStyle/>
          <a:p>
            <a:r>
              <a:rPr lang="en-IN" sz="5400" b="1">
                <a:solidFill>
                  <a:schemeClr val="accent1">
                    <a:lumMod val="50000"/>
                  </a:schemeClr>
                </a:solidFill>
                <a:latin typeface="Baskerville Old Face" panose="020F0502020204030204" pitchFamily="34" charset="0"/>
              </a:rPr>
              <a:t>Thank you</a:t>
            </a:r>
            <a:endParaRPr lang="en-US" sz="5400" b="1">
              <a:solidFill>
                <a:schemeClr val="accent1">
                  <a:lumMod val="50000"/>
                </a:schemeClr>
              </a:solidFill>
              <a:latin typeface="Baskerville Old Face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9D3C-F9F5-0C46-ABC5-C8D612835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0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F741F-850F-C237-FE0E-A11E83CD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F5564F7-ABA8-CE74-5087-7CF92B970FC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887769"/>
              </p:ext>
            </p:extLst>
          </p:nvPr>
        </p:nvGraphicFramePr>
        <p:xfrm>
          <a:off x="787079" y="1276130"/>
          <a:ext cx="10363195" cy="5471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39">
                  <a:extLst>
                    <a:ext uri="{9D8B030D-6E8A-4147-A177-3AD203B41FA5}">
                      <a16:colId xmlns:a16="http://schemas.microsoft.com/office/drawing/2014/main" val="410504076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1562013156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3015605875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4181240789"/>
                    </a:ext>
                  </a:extLst>
                </a:gridCol>
                <a:gridCol w="2072639">
                  <a:extLst>
                    <a:ext uri="{9D8B030D-6E8A-4147-A177-3AD203B41FA5}">
                      <a16:colId xmlns:a16="http://schemas.microsoft.com/office/drawing/2014/main" val="2911264832"/>
                    </a:ext>
                  </a:extLst>
                </a:gridCol>
              </a:tblGrid>
              <a:tr h="769716">
                <a:tc>
                  <a:txBody>
                    <a:bodyPr/>
                    <a:lstStyle/>
                    <a:p>
                      <a:r>
                        <a:rPr lang="en-US" dirty="0"/>
                        <a:t>MEASUREMENT LOCATION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SPECIAL REQUIREMENTS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ADVANTAGES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DISADVANTAGES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798005"/>
                  </a:ext>
                </a:extLst>
              </a:tr>
              <a:tr h="769716">
                <a:tc>
                  <a:txBody>
                    <a:bodyPr/>
                    <a:lstStyle/>
                    <a:p>
                      <a:r>
                        <a:rPr lang="en-US" dirty="0"/>
                        <a:t>RECTUM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RECTAL PROBE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EASILY AVAILABLE AND PRECISE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LATENCY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006283"/>
                  </a:ext>
                </a:extLst>
              </a:tr>
              <a:tr h="769716">
                <a:tc>
                  <a:txBody>
                    <a:bodyPr/>
                    <a:lstStyle/>
                    <a:p>
                      <a:r>
                        <a:rPr lang="en-US" dirty="0"/>
                        <a:t>URINARY BLADDER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URINARY CATHETER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PRECISE AND REPEATABLE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LATENCY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47045"/>
                  </a:ext>
                </a:extLst>
              </a:tr>
              <a:tr h="769716">
                <a:tc>
                  <a:txBody>
                    <a:bodyPr/>
                    <a:lstStyle/>
                    <a:p>
                      <a:r>
                        <a:rPr lang="en-US" dirty="0"/>
                        <a:t>NASOPHARYNX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EASY AND AVAILABLE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RISK OF MEASUREMENT ERROR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03779"/>
                  </a:ext>
                </a:extLst>
              </a:tr>
              <a:tr h="769716">
                <a:tc>
                  <a:txBody>
                    <a:bodyPr/>
                    <a:lstStyle/>
                    <a:p>
                      <a:r>
                        <a:rPr lang="en-US" dirty="0"/>
                        <a:t>ESOPHAGUS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PRECISE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 ESOPHAGEAL THERMISTOR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EASY AND WIDELY AVAILABLE AND PRECISE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LATENCY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494438"/>
                  </a:ext>
                </a:extLst>
              </a:tr>
              <a:tr h="769716">
                <a:tc>
                  <a:txBody>
                    <a:bodyPr/>
                    <a:lstStyle/>
                    <a:p>
                      <a:r>
                        <a:rPr lang="en-US" dirty="0"/>
                        <a:t>PULMONARY ARTERY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PRECISE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SWAN-GANZ CATHETER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PRECISE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INVASIVE AND RESTRICTED TO ICUS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23472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4D4EC3F-4AB6-9565-DA5B-4CAB072BA155}"/>
              </a:ext>
            </a:extLst>
          </p:cNvPr>
          <p:cNvSpPr txBox="1">
            <a:spLocks/>
          </p:cNvSpPr>
          <p:nvPr/>
        </p:nvSpPr>
        <p:spPr>
          <a:xfrm>
            <a:off x="787079" y="30967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MEASUREMENT OF BODY TEMPERATURE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42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3A25-BE85-9D3F-6DE8-4E33A904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Proper Insertion and Use of a Pulmonary Artery Catheter -- BAVLS">
            <a:extLst>
              <a:ext uri="{FF2B5EF4-FFF2-40B4-BE49-F238E27FC236}">
                <a16:creationId xmlns:a16="http://schemas.microsoft.com/office/drawing/2014/main" id="{EA1ECAE8-E880-7202-ED17-B3C6F5315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8101"/>
          <a:stretch/>
        </p:blipFill>
        <p:spPr bwMode="auto">
          <a:xfrm>
            <a:off x="416688" y="488508"/>
            <a:ext cx="5274197" cy="352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Esophageal Temperature Measurement | New England Journal of Medicine">
            <a:extLst>
              <a:ext uri="{FF2B5EF4-FFF2-40B4-BE49-F238E27FC236}">
                <a16:creationId xmlns:a16="http://schemas.microsoft.com/office/drawing/2014/main" id="{FC4F75F2-55DC-3B92-7483-690ADCB619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Esophageal Temperature Measurement | New England Journal of Medicine">
            <a:extLst>
              <a:ext uri="{FF2B5EF4-FFF2-40B4-BE49-F238E27FC236}">
                <a16:creationId xmlns:a16="http://schemas.microsoft.com/office/drawing/2014/main" id="{60398483-30AE-7530-5351-EE67F3D084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FC7EA99-827F-79DE-DC30-25497DC8C7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805915" y="624110"/>
            <a:ext cx="4891638" cy="325030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B0849A-6F9C-1BA4-3803-5AEE9FE8F1CD}"/>
              </a:ext>
            </a:extLst>
          </p:cNvPr>
          <p:cNvSpPr txBox="1"/>
          <p:nvPr/>
        </p:nvSpPr>
        <p:spPr>
          <a:xfrm>
            <a:off x="1759352" y="425948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SWAN GANZ CATHETER</a:t>
            </a:r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920B63-EBDE-9029-8F3B-BD8A07AC8F34}"/>
              </a:ext>
            </a:extLst>
          </p:cNvPr>
          <p:cNvSpPr txBox="1"/>
          <p:nvPr/>
        </p:nvSpPr>
        <p:spPr>
          <a:xfrm>
            <a:off x="7801337" y="4259484"/>
            <a:ext cx="307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ESOPHAGEAL THERMISTOR PROBE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13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CA4A-24AF-6C4D-A5ED-D4222A3E6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44" y="1"/>
            <a:ext cx="10364451" cy="928688"/>
          </a:xfrm>
        </p:spPr>
        <p:txBody>
          <a:bodyPr/>
          <a:lstStyle/>
          <a:p>
            <a:r>
              <a:rPr lang="en-IN">
                <a:solidFill>
                  <a:srgbClr val="002060"/>
                </a:solidFill>
              </a:rPr>
              <a:t>Thermoregulation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9EA1C-2B62-CE43-B200-B2909E4FB2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07282"/>
            <a:ext cx="10363826" cy="4683918"/>
          </a:xfrm>
        </p:spPr>
        <p:txBody>
          <a:bodyPr>
            <a:no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load- metabolic heat Production + environmental heat absorption</a:t>
            </a: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dissipation-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Evaporation of skin moisture the most efficient mechanism          but ineffective when humidity &gt; 70%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of heat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Conduction – direct transfer of heat to cooler objects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Convection – loss of heat to air currents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569D-C42D-E744-B815-BA4CA1D6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087" y="287305"/>
            <a:ext cx="10364451" cy="667490"/>
          </a:xfrm>
        </p:spPr>
        <p:txBody>
          <a:bodyPr/>
          <a:lstStyle/>
          <a:p>
            <a:r>
              <a:rPr lang="en-IN">
                <a:solidFill>
                  <a:srgbClr val="002060"/>
                </a:solidFill>
              </a:rPr>
              <a:t>Heat dissipation pathway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C952-AA89-1E4E-B2CB-7CBF2F24F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8053" y="1286007"/>
            <a:ext cx="10575755" cy="454818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IN" sz="2800" dirty="0"/>
              <a:t>                              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284880-9817-9ECC-007E-980C60351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084109"/>
              </p:ext>
            </p:extLst>
          </p:nvPr>
        </p:nvGraphicFramePr>
        <p:xfrm>
          <a:off x="2110658" y="12860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8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916E-D361-1799-AC00-D3BBD9C43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742097"/>
            <a:ext cx="8911687" cy="1280890"/>
          </a:xfrm>
        </p:spPr>
        <p:txBody>
          <a:bodyPr/>
          <a:lstStyle/>
          <a:p>
            <a:r>
              <a:rPr lang="en-IN" dirty="0"/>
              <a:t>HEAT RELATED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D2E48-D980-D1F4-AD13-566F684D6E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/>
              <a:t>HEAT EDEMA</a:t>
            </a:r>
          </a:p>
          <a:p>
            <a:r>
              <a:rPr lang="en-IN" dirty="0"/>
              <a:t>PRICKLY HEAT</a:t>
            </a:r>
          </a:p>
          <a:p>
            <a:r>
              <a:rPr lang="en-IN" dirty="0"/>
              <a:t>HEAT SYNCOPE</a:t>
            </a:r>
          </a:p>
          <a:p>
            <a:r>
              <a:rPr lang="en-IN" dirty="0"/>
              <a:t>HYPERVENTILATION TETANY</a:t>
            </a:r>
          </a:p>
          <a:p>
            <a:r>
              <a:rPr lang="en-IN" dirty="0"/>
              <a:t>HEAT CRAMPS</a:t>
            </a:r>
          </a:p>
          <a:p>
            <a:r>
              <a:rPr lang="en-IN" dirty="0"/>
              <a:t>HEAT EXHAUSTION</a:t>
            </a:r>
          </a:p>
          <a:p>
            <a:r>
              <a:rPr lang="en-IN" dirty="0"/>
              <a:t>HEAT STROKE</a:t>
            </a:r>
          </a:p>
        </p:txBody>
      </p:sp>
    </p:spTree>
    <p:extLst>
      <p:ext uri="{BB962C8B-B14F-4D97-AF65-F5344CB8AC3E}">
        <p14:creationId xmlns:p14="http://schemas.microsoft.com/office/powerpoint/2010/main" val="407170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410A-24F8-CD12-3506-A3F17F35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702768"/>
            <a:ext cx="8911687" cy="1280890"/>
          </a:xfrm>
        </p:spPr>
        <p:txBody>
          <a:bodyPr/>
          <a:lstStyle/>
          <a:p>
            <a:r>
              <a:rPr lang="en-IN" dirty="0"/>
              <a:t>HEAT EDEMA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AC2BB-E4AE-CE27-5D8B-6DAC3749F5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/>
              <a:t>Mild swelling of upper limbs and lower limbs</a:t>
            </a:r>
          </a:p>
          <a:p>
            <a:r>
              <a:rPr lang="en-IN" dirty="0"/>
              <a:t>It is caused due to cutaneous vasodilation and pooling of </a:t>
            </a:r>
            <a:r>
              <a:rPr lang="en-IN" dirty="0" err="1"/>
              <a:t>interstial</a:t>
            </a:r>
            <a:r>
              <a:rPr lang="en-IN" dirty="0"/>
              <a:t> fluid in response to heat stress</a:t>
            </a:r>
          </a:p>
          <a:p>
            <a:r>
              <a:rPr lang="en-IN" dirty="0"/>
              <a:t>And also due </a:t>
            </a:r>
            <a:r>
              <a:rPr lang="en-IN" dirty="0" err="1"/>
              <a:t>ro</a:t>
            </a:r>
            <a:r>
              <a:rPr lang="en-IN" dirty="0"/>
              <a:t> increased </a:t>
            </a:r>
            <a:r>
              <a:rPr lang="en-IN" dirty="0" err="1"/>
              <a:t>secrertion</a:t>
            </a:r>
            <a:r>
              <a:rPr lang="en-IN" dirty="0"/>
              <a:t> of ADH and aldosterone</a:t>
            </a:r>
          </a:p>
          <a:p>
            <a:pPr marL="0" indent="0">
              <a:buNone/>
            </a:pP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70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</TotalTime>
  <Words>1267</Words>
  <Application>Microsoft Office PowerPoint</Application>
  <PresentationFormat>Widescreen</PresentationFormat>
  <Paragraphs>266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Baskerville Old Face</vt:lpstr>
      <vt:lpstr>Century Gothic</vt:lpstr>
      <vt:lpstr>Times New Roman</vt:lpstr>
      <vt:lpstr>Wingdings</vt:lpstr>
      <vt:lpstr>Wingdings 2</vt:lpstr>
      <vt:lpstr>Wingdings 3</vt:lpstr>
      <vt:lpstr>Wisp</vt:lpstr>
      <vt:lpstr>Heat stroke</vt:lpstr>
      <vt:lpstr>Normal body temperature </vt:lpstr>
      <vt:lpstr>MEASUREMENT OF BODY TEMPERATURE </vt:lpstr>
      <vt:lpstr>PowerPoint Presentation</vt:lpstr>
      <vt:lpstr>PowerPoint Presentation</vt:lpstr>
      <vt:lpstr>Thermoregulation</vt:lpstr>
      <vt:lpstr>Heat dissipation pathway</vt:lpstr>
      <vt:lpstr>HEAT RELATED ILLNESS</vt:lpstr>
      <vt:lpstr>HEAT EDEMA</vt:lpstr>
      <vt:lpstr>Prickly heat</vt:lpstr>
      <vt:lpstr>PowerPoint Presentation</vt:lpstr>
      <vt:lpstr>HEAT CRAMPS</vt:lpstr>
      <vt:lpstr>Heat exhaustion </vt:lpstr>
      <vt:lpstr>C/F of heat exhaustion</vt:lpstr>
      <vt:lpstr>Heat stroke</vt:lpstr>
      <vt:lpstr>PowerPoint Presentation</vt:lpstr>
      <vt:lpstr>Pathophysiology of heat stroke</vt:lpstr>
      <vt:lpstr>Predisposing factors of heat stroke</vt:lpstr>
      <vt:lpstr>PowerPoint Presentation</vt:lpstr>
      <vt:lpstr>CLASSICAL HEAT STROKE</vt:lpstr>
      <vt:lpstr>PREDISPOSING HEALTH FACTORS AND DRUGS IN NON EXERTIONAL HEAT STROKE</vt:lpstr>
      <vt:lpstr>DRUGS CAUSING HYPERTHERMIA</vt:lpstr>
      <vt:lpstr>EXERTIONAL HEAT STROKE</vt:lpstr>
      <vt:lpstr>Clincial features of heat stroke</vt:lpstr>
      <vt:lpstr>PowerPoint Presentation</vt:lpstr>
      <vt:lpstr>Initial management </vt:lpstr>
      <vt:lpstr>Cooling mechanisms</vt:lpstr>
      <vt:lpstr>PowerPoint Presentation</vt:lpstr>
      <vt:lpstr>PowerPoint Presentation</vt:lpstr>
      <vt:lpstr>DIFFERENTIAL DIAGNOSIS FOR HYPERTHERMIA RELATED ILLNESS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</dc:title>
  <dc:creator>Arun Vijay.P</dc:creator>
  <cp:lastModifiedBy>Arun Vijay.P</cp:lastModifiedBy>
  <cp:revision>19</cp:revision>
  <dcterms:modified xsi:type="dcterms:W3CDTF">2025-05-09T17:11:21Z</dcterms:modified>
</cp:coreProperties>
</file>