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2" r:id="rId12"/>
    <p:sldId id="266" r:id="rId13"/>
    <p:sldId id="278" r:id="rId14"/>
    <p:sldId id="280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7" r:id="rId23"/>
    <p:sldId id="275" r:id="rId24"/>
    <p:sldId id="276" r:id="rId25"/>
    <p:sldId id="283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N" sz="4000" dirty="0" smtClean="0">
                <a:solidFill>
                  <a:srgbClr val="002060"/>
                </a:solidFill>
                <a:latin typeface="Comic Sans MS" pitchFamily="66" charset="0"/>
              </a:rPr>
              <a:t>A DEADLY ALCOHOLIC SIDE ‘DIS’H</a:t>
            </a:r>
            <a:endParaRPr lang="en-US" sz="4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</a:rPr>
              <a:t>IMCU</a:t>
            </a:r>
          </a:p>
          <a:p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</a:rPr>
              <a:t>   CHIEF - PROFESSOR . DR.M.NATARAJAN.M.D.</a:t>
            </a:r>
          </a:p>
          <a:p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</a:rPr>
              <a:t>        ASST – DR.PALANIKUMARAN.M.D.        </a:t>
            </a:r>
          </a:p>
          <a:p>
            <a:r>
              <a:rPr lang="en-US" sz="2200" dirty="0" smtClean="0">
                <a:solidFill>
                  <a:srgbClr val="002060"/>
                </a:solidFill>
                <a:latin typeface="Comic Sans MS" pitchFamily="66" charset="0"/>
              </a:rPr>
              <a:t>                                        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609600"/>
          <a:ext cx="8229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ESR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 mm/hr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1905000"/>
            <a:ext cx="646362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ECHO :</a:t>
            </a:r>
          </a:p>
          <a:p>
            <a:endParaRPr lang="en-US" sz="24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 MILD CONCENTRIC LVH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 MILD HYPOKINETIC BASAL INFERIOR/</a:t>
            </a:r>
          </a:p>
          <a:p>
            <a:r>
              <a:rPr lang="en-US" sz="2400" dirty="0" smtClean="0">
                <a:latin typeface="Comic Sans MS" pitchFamily="66" charset="0"/>
              </a:rPr>
              <a:t>             INFEROLATERAL WALL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 NORMAL LV FUNCTION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GRADE 1 MR/TR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NO CLOT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LVEF – 55 %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381000"/>
          <a:ext cx="8229600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VCTC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Non</a:t>
                      </a:r>
                      <a:r>
                        <a:rPr lang="en-US" baseline="0" dirty="0" smtClean="0"/>
                        <a:t> reactive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HBsAg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negative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Anti</a:t>
                      </a:r>
                      <a:r>
                        <a:rPr lang="en-US" baseline="0" dirty="0" smtClean="0"/>
                        <a:t> HCV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negative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2438400"/>
          <a:ext cx="8229600" cy="1112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COAGULATION PROFILE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4038600"/>
          <a:ext cx="8229600" cy="370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Covid</a:t>
                      </a:r>
                      <a:r>
                        <a:rPr lang="en-US" dirty="0" smtClean="0"/>
                        <a:t> swab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negative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DOPPLER – BIL CAROTID AND VERTEBRAL ARTERIES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Normal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doppler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study of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bil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carotid and vertebral arteries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No </a:t>
            </a:r>
            <a:r>
              <a:rPr lang="en-US" dirty="0" err="1" smtClean="0">
                <a:latin typeface="Comic Sans MS" pitchFamily="66" charset="0"/>
              </a:rPr>
              <a:t>hemodynamically</a:t>
            </a:r>
            <a:r>
              <a:rPr lang="en-US" dirty="0" smtClean="0">
                <a:latin typeface="Comic Sans MS" pitchFamily="66" charset="0"/>
              </a:rPr>
              <a:t> significant </a:t>
            </a:r>
            <a:r>
              <a:rPr lang="en-US" dirty="0" err="1" smtClean="0">
                <a:latin typeface="Comic Sans MS" pitchFamily="66" charset="0"/>
              </a:rPr>
              <a:t>stenosis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 err="1" smtClean="0">
                <a:latin typeface="Comic Sans MS" pitchFamily="66" charset="0"/>
              </a:rPr>
              <a:t>Neurophysician</a:t>
            </a:r>
            <a:r>
              <a:rPr lang="en-IN" sz="4000" dirty="0" smtClean="0">
                <a:latin typeface="Comic Sans MS" pitchFamily="66" charset="0"/>
              </a:rPr>
              <a:t> opinion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IN" dirty="0" smtClean="0">
                <a:latin typeface="Comic Sans MS" pitchFamily="66" charset="0"/>
              </a:rPr>
              <a:t>Diagnosis : Acute ischemic stroke with right </a:t>
            </a:r>
            <a:r>
              <a:rPr lang="en-IN" dirty="0" err="1" smtClean="0">
                <a:latin typeface="Comic Sans MS" pitchFamily="66" charset="0"/>
              </a:rPr>
              <a:t>hemiparesis</a:t>
            </a:r>
            <a:r>
              <a:rPr lang="en-IN" dirty="0" smtClean="0">
                <a:latin typeface="Comic Sans MS" pitchFamily="66" charset="0"/>
              </a:rPr>
              <a:t> ( MCA territory and PCA territory)</a:t>
            </a:r>
          </a:p>
          <a:p>
            <a:endParaRPr lang="en-IN" dirty="0" smtClean="0">
              <a:latin typeface="Comic Sans MS" pitchFamily="66" charset="0"/>
            </a:endParaRPr>
          </a:p>
          <a:p>
            <a:r>
              <a:rPr lang="en-IN" dirty="0" smtClean="0">
                <a:latin typeface="Comic Sans MS" pitchFamily="66" charset="0"/>
              </a:rPr>
              <a:t>Advice :</a:t>
            </a:r>
            <a:r>
              <a:rPr lang="en-US" dirty="0" smtClean="0">
                <a:latin typeface="Comic Sans MS" pitchFamily="66" charset="0"/>
              </a:rPr>
              <a:t>   -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Inj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mannitol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100 ml iv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tds</a:t>
            </a:r>
            <a:endParaRPr lang="en-US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IN" dirty="0" smtClean="0">
                <a:solidFill>
                  <a:srgbClr val="FF0000"/>
                </a:solidFill>
                <a:latin typeface="Comic Sans MS" pitchFamily="66" charset="0"/>
              </a:rPr>
              <a:t>                     - IVF 2 packs of 500ml NS</a:t>
            </a:r>
          </a:p>
          <a:p>
            <a:pPr>
              <a:buNone/>
            </a:pPr>
            <a:r>
              <a:rPr lang="en-IN" dirty="0" smtClean="0">
                <a:solidFill>
                  <a:srgbClr val="FF0000"/>
                </a:solidFill>
                <a:latin typeface="Comic Sans MS" pitchFamily="66" charset="0"/>
              </a:rPr>
              <a:t>                     - T. </a:t>
            </a:r>
            <a:r>
              <a:rPr lang="en-IN" dirty="0" err="1" smtClean="0">
                <a:solidFill>
                  <a:srgbClr val="FF0000"/>
                </a:solidFill>
                <a:latin typeface="Comic Sans MS" pitchFamily="66" charset="0"/>
              </a:rPr>
              <a:t>Clpidogrel</a:t>
            </a:r>
            <a:r>
              <a:rPr lang="en-IN" dirty="0" smtClean="0">
                <a:solidFill>
                  <a:srgbClr val="FF0000"/>
                </a:solidFill>
                <a:latin typeface="Comic Sans MS" pitchFamily="66" charset="0"/>
              </a:rPr>
              <a:t> 75mg 0-1-0</a:t>
            </a:r>
          </a:p>
          <a:p>
            <a:pPr>
              <a:buNone/>
            </a:pPr>
            <a:r>
              <a:rPr lang="en-IN" dirty="0" smtClean="0">
                <a:solidFill>
                  <a:srgbClr val="FF0000"/>
                </a:solidFill>
                <a:latin typeface="Comic Sans MS" pitchFamily="66" charset="0"/>
              </a:rPr>
              <a:t>                     - T. </a:t>
            </a:r>
            <a:r>
              <a:rPr lang="en-IN" dirty="0" err="1" smtClean="0">
                <a:solidFill>
                  <a:srgbClr val="FF0000"/>
                </a:solidFill>
                <a:latin typeface="Comic Sans MS" pitchFamily="66" charset="0"/>
              </a:rPr>
              <a:t>Atorvastatin</a:t>
            </a:r>
            <a:r>
              <a:rPr lang="en-IN" dirty="0" smtClean="0">
                <a:solidFill>
                  <a:srgbClr val="FF0000"/>
                </a:solidFill>
                <a:latin typeface="Comic Sans MS" pitchFamily="66" charset="0"/>
              </a:rPr>
              <a:t> 10mg 0-0-4</a:t>
            </a:r>
          </a:p>
          <a:p>
            <a:pPr>
              <a:buNone/>
            </a:pPr>
            <a:r>
              <a:rPr lang="en-IN" dirty="0" smtClean="0">
                <a:solidFill>
                  <a:srgbClr val="FF0000"/>
                </a:solidFill>
                <a:latin typeface="Comic Sans MS" pitchFamily="66" charset="0"/>
              </a:rPr>
              <a:t>                     - Inj. Heparin 5000 IU iv </a:t>
            </a:r>
            <a:r>
              <a:rPr lang="en-IN" dirty="0" err="1" smtClean="0">
                <a:solidFill>
                  <a:srgbClr val="FF0000"/>
                </a:solidFill>
                <a:latin typeface="Comic Sans MS" pitchFamily="66" charset="0"/>
              </a:rPr>
              <a:t>tds</a:t>
            </a:r>
            <a:endParaRPr lang="en-IN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IN" dirty="0" smtClean="0">
                <a:solidFill>
                  <a:srgbClr val="FF0000"/>
                </a:solidFill>
                <a:latin typeface="Comic Sans MS" pitchFamily="66" charset="0"/>
              </a:rPr>
              <a:t>                     - Monitor metabolic parameters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0000"/>
                </a:solidFill>
                <a:latin typeface="Comic Sans MS" pitchFamily="66" charset="0"/>
              </a:rPr>
              <a:t>Treatment given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N" dirty="0" smtClean="0">
                <a:latin typeface="Comic Sans MS" pitchFamily="66" charset="0"/>
              </a:rPr>
              <a:t>Head end elevation at 30 degrees</a:t>
            </a:r>
          </a:p>
          <a:p>
            <a:r>
              <a:rPr lang="en-IN" dirty="0" smtClean="0">
                <a:latin typeface="Comic Sans MS" pitchFamily="66" charset="0"/>
              </a:rPr>
              <a:t>IVF 2 packs of 0.9 % NS</a:t>
            </a:r>
          </a:p>
          <a:p>
            <a:r>
              <a:rPr lang="en-IN" dirty="0" smtClean="0">
                <a:latin typeface="Comic Sans MS" pitchFamily="66" charset="0"/>
              </a:rPr>
              <a:t>Mechanical </a:t>
            </a:r>
            <a:r>
              <a:rPr lang="en-IN" dirty="0" err="1" smtClean="0">
                <a:latin typeface="Comic Sans MS" pitchFamily="66" charset="0"/>
              </a:rPr>
              <a:t>venitilation</a:t>
            </a:r>
            <a:endParaRPr lang="en-IN" dirty="0" smtClean="0">
              <a:latin typeface="Comic Sans MS" pitchFamily="66" charset="0"/>
            </a:endParaRPr>
          </a:p>
          <a:p>
            <a:r>
              <a:rPr lang="en-IN" dirty="0" smtClean="0">
                <a:latin typeface="Comic Sans MS" pitchFamily="66" charset="0"/>
              </a:rPr>
              <a:t>SRD</a:t>
            </a:r>
          </a:p>
          <a:p>
            <a:r>
              <a:rPr lang="en-IN" dirty="0" smtClean="0">
                <a:latin typeface="Comic Sans MS" pitchFamily="66" charset="0"/>
              </a:rPr>
              <a:t>RTF </a:t>
            </a:r>
          </a:p>
          <a:p>
            <a:r>
              <a:rPr lang="en-IN" dirty="0" smtClean="0">
                <a:latin typeface="Comic Sans MS" pitchFamily="66" charset="0"/>
              </a:rPr>
              <a:t>Inj. </a:t>
            </a:r>
            <a:r>
              <a:rPr lang="en-IN" dirty="0" err="1" smtClean="0">
                <a:latin typeface="Comic Sans MS" pitchFamily="66" charset="0"/>
              </a:rPr>
              <a:t>Mannitol</a:t>
            </a:r>
            <a:r>
              <a:rPr lang="en-IN" dirty="0" smtClean="0">
                <a:latin typeface="Comic Sans MS" pitchFamily="66" charset="0"/>
              </a:rPr>
              <a:t> 100 ml iv </a:t>
            </a:r>
            <a:r>
              <a:rPr lang="en-IN" dirty="0" err="1" smtClean="0">
                <a:latin typeface="Comic Sans MS" pitchFamily="66" charset="0"/>
              </a:rPr>
              <a:t>tds</a:t>
            </a:r>
            <a:endParaRPr lang="en-IN" dirty="0" smtClean="0">
              <a:latin typeface="Comic Sans MS" pitchFamily="66" charset="0"/>
            </a:endParaRPr>
          </a:p>
          <a:p>
            <a:r>
              <a:rPr lang="en-IN" dirty="0" smtClean="0">
                <a:latin typeface="Comic Sans MS" pitchFamily="66" charset="0"/>
              </a:rPr>
              <a:t>Inj. Heparin 5000 U iv </a:t>
            </a:r>
            <a:r>
              <a:rPr lang="en-IN" dirty="0" err="1" smtClean="0">
                <a:latin typeface="Comic Sans MS" pitchFamily="66" charset="0"/>
              </a:rPr>
              <a:t>tds</a:t>
            </a:r>
            <a:endParaRPr lang="en-IN" dirty="0" smtClean="0">
              <a:latin typeface="Comic Sans MS" pitchFamily="66" charset="0"/>
            </a:endParaRPr>
          </a:p>
          <a:p>
            <a:r>
              <a:rPr lang="en-IN" dirty="0" smtClean="0">
                <a:latin typeface="Comic Sans MS" pitchFamily="66" charset="0"/>
              </a:rPr>
              <a:t>T. </a:t>
            </a:r>
            <a:r>
              <a:rPr lang="en-IN" dirty="0" err="1" smtClean="0">
                <a:latin typeface="Comic Sans MS" pitchFamily="66" charset="0"/>
              </a:rPr>
              <a:t>Clopidogrel</a:t>
            </a:r>
            <a:r>
              <a:rPr lang="en-IN" dirty="0" smtClean="0">
                <a:latin typeface="Comic Sans MS" pitchFamily="66" charset="0"/>
              </a:rPr>
              <a:t> 75mg 0-1-0</a:t>
            </a:r>
          </a:p>
          <a:p>
            <a:r>
              <a:rPr lang="en-IN" dirty="0" smtClean="0">
                <a:latin typeface="Comic Sans MS" pitchFamily="66" charset="0"/>
              </a:rPr>
              <a:t>T. </a:t>
            </a:r>
            <a:r>
              <a:rPr lang="en-IN" dirty="0" err="1" smtClean="0">
                <a:latin typeface="Comic Sans MS" pitchFamily="66" charset="0"/>
              </a:rPr>
              <a:t>Atorvastatin</a:t>
            </a:r>
            <a:r>
              <a:rPr lang="en-IN" dirty="0" smtClean="0">
                <a:latin typeface="Comic Sans MS" pitchFamily="66" charset="0"/>
              </a:rPr>
              <a:t> 10mg 0-0-4</a:t>
            </a:r>
          </a:p>
          <a:p>
            <a:r>
              <a:rPr lang="en-IN" dirty="0" smtClean="0">
                <a:latin typeface="Comic Sans MS" pitchFamily="66" charset="0"/>
              </a:rPr>
              <a:t>T. </a:t>
            </a:r>
            <a:r>
              <a:rPr lang="en-IN" dirty="0" err="1" smtClean="0">
                <a:latin typeface="Comic Sans MS" pitchFamily="66" charset="0"/>
              </a:rPr>
              <a:t>Amlodipine</a:t>
            </a:r>
            <a:r>
              <a:rPr lang="en-IN" dirty="0" smtClean="0">
                <a:latin typeface="Comic Sans MS" pitchFamily="66" charset="0"/>
              </a:rPr>
              <a:t> 2.5mg 4-0-0</a:t>
            </a:r>
          </a:p>
          <a:p>
            <a:r>
              <a:rPr lang="en-IN" dirty="0" smtClean="0">
                <a:latin typeface="Comic Sans MS" pitchFamily="66" charset="0"/>
              </a:rPr>
              <a:t>T. </a:t>
            </a:r>
            <a:r>
              <a:rPr lang="en-IN" dirty="0" err="1" smtClean="0">
                <a:latin typeface="Comic Sans MS" pitchFamily="66" charset="0"/>
              </a:rPr>
              <a:t>Enalapril</a:t>
            </a:r>
            <a:r>
              <a:rPr lang="en-IN" dirty="0" smtClean="0">
                <a:latin typeface="Comic Sans MS" pitchFamily="66" charset="0"/>
              </a:rPr>
              <a:t> 2.5 mg 2-0-2</a:t>
            </a:r>
          </a:p>
          <a:p>
            <a:r>
              <a:rPr lang="en-IN" dirty="0" smtClean="0">
                <a:latin typeface="Comic Sans MS" pitchFamily="66" charset="0"/>
              </a:rPr>
              <a:t>CBD</a:t>
            </a:r>
          </a:p>
          <a:p>
            <a:r>
              <a:rPr lang="en-IN" dirty="0" err="1" smtClean="0">
                <a:latin typeface="Comic Sans MS" pitchFamily="66" charset="0"/>
              </a:rPr>
              <a:t>Physiotheraphy</a:t>
            </a:r>
            <a:endParaRPr lang="en-IN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38400"/>
            <a:ext cx="8229600" cy="1143000"/>
          </a:xfrm>
        </p:spPr>
        <p:txBody>
          <a:bodyPr/>
          <a:lstStyle/>
          <a:p>
            <a:r>
              <a:rPr lang="en-IN" dirty="0" smtClean="0">
                <a:solidFill>
                  <a:srgbClr val="FF0000"/>
                </a:solidFill>
                <a:latin typeface="Comic Sans MS" pitchFamily="66" charset="0"/>
              </a:rPr>
              <a:t>Discussion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200" dirty="0" smtClean="0">
                <a:latin typeface="Comic Sans MS" pitchFamily="66" charset="0"/>
              </a:rPr>
              <a:t>DISULFIRAM ETHANOL REACTION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 err="1" smtClean="0">
                <a:solidFill>
                  <a:srgbClr val="FF0000"/>
                </a:solidFill>
                <a:latin typeface="Comic Sans MS" pitchFamily="66" charset="0"/>
              </a:rPr>
              <a:t>Disulfiram</a:t>
            </a:r>
            <a:r>
              <a:rPr lang="en-IN" sz="2800" dirty="0" smtClean="0">
                <a:solidFill>
                  <a:srgbClr val="FF0000"/>
                </a:solidFill>
                <a:latin typeface="Comic Sans MS" pitchFamily="66" charset="0"/>
              </a:rPr>
              <a:t> – </a:t>
            </a:r>
            <a:r>
              <a:rPr lang="en-IN" sz="2800" dirty="0" err="1" smtClean="0">
                <a:solidFill>
                  <a:srgbClr val="FF0000"/>
                </a:solidFill>
                <a:latin typeface="Comic Sans MS" pitchFamily="66" charset="0"/>
              </a:rPr>
              <a:t>Tetraethylthiuram</a:t>
            </a:r>
            <a:r>
              <a:rPr lang="en-IN" sz="2800" dirty="0" smtClean="0">
                <a:solidFill>
                  <a:srgbClr val="FF0000"/>
                </a:solidFill>
                <a:latin typeface="Comic Sans MS" pitchFamily="66" charset="0"/>
              </a:rPr>
              <a:t> disulfide – used for </a:t>
            </a:r>
            <a:r>
              <a:rPr lang="en-IN" sz="2800" dirty="0" err="1" smtClean="0">
                <a:solidFill>
                  <a:srgbClr val="FF0000"/>
                </a:solidFill>
                <a:latin typeface="Comic Sans MS" pitchFamily="66" charset="0"/>
              </a:rPr>
              <a:t>stabilisaztion</a:t>
            </a:r>
            <a:r>
              <a:rPr lang="en-IN" sz="2800" dirty="0" smtClean="0">
                <a:solidFill>
                  <a:srgbClr val="FF0000"/>
                </a:solidFill>
                <a:latin typeface="Comic Sans MS" pitchFamily="66" charset="0"/>
              </a:rPr>
              <a:t> of rubber</a:t>
            </a:r>
          </a:p>
          <a:p>
            <a:endParaRPr lang="en-IN" sz="2800" dirty="0" smtClean="0">
              <a:latin typeface="Comic Sans MS" pitchFamily="66" charset="0"/>
            </a:endParaRPr>
          </a:p>
          <a:p>
            <a:r>
              <a:rPr lang="en-IN" sz="2800" dirty="0" smtClean="0">
                <a:latin typeface="Comic Sans MS" pitchFamily="66" charset="0"/>
              </a:rPr>
              <a:t>Then used for Alcohol dependence</a:t>
            </a:r>
          </a:p>
          <a:p>
            <a:endParaRPr lang="en-IN" sz="2800" dirty="0" smtClean="0">
              <a:latin typeface="Comic Sans MS" pitchFamily="66" charset="0"/>
            </a:endParaRPr>
          </a:p>
          <a:p>
            <a:r>
              <a:rPr lang="en-IN" sz="2800" dirty="0" smtClean="0">
                <a:solidFill>
                  <a:srgbClr val="FF0000"/>
                </a:solidFill>
                <a:latin typeface="Comic Sans MS" pitchFamily="66" charset="0"/>
              </a:rPr>
              <a:t>Initial dose of 500mg/day for 2 wks f/b 125 -  500mg/day </a:t>
            </a:r>
            <a:r>
              <a:rPr lang="en-IN" sz="2800" dirty="0" err="1" smtClean="0">
                <a:solidFill>
                  <a:srgbClr val="FF0000"/>
                </a:solidFill>
                <a:latin typeface="Comic Sans MS" pitchFamily="66" charset="0"/>
              </a:rPr>
              <a:t>maintainance</a:t>
            </a:r>
            <a:r>
              <a:rPr lang="en-IN" sz="2800" dirty="0" smtClean="0">
                <a:solidFill>
                  <a:srgbClr val="FF0000"/>
                </a:solidFill>
                <a:latin typeface="Comic Sans MS" pitchFamily="66" charset="0"/>
              </a:rPr>
              <a:t> dose</a:t>
            </a:r>
          </a:p>
          <a:p>
            <a:endParaRPr lang="en-IN" sz="2800" dirty="0" smtClean="0">
              <a:latin typeface="Comic Sans MS" pitchFamily="66" charset="0"/>
            </a:endParaRPr>
          </a:p>
          <a:p>
            <a:r>
              <a:rPr lang="en-IN" sz="2800" dirty="0" smtClean="0">
                <a:latin typeface="Comic Sans MS" pitchFamily="66" charset="0"/>
              </a:rPr>
              <a:t>Good oral </a:t>
            </a:r>
            <a:r>
              <a:rPr lang="en-IN" sz="2800" dirty="0" err="1" smtClean="0">
                <a:latin typeface="Comic Sans MS" pitchFamily="66" charset="0"/>
              </a:rPr>
              <a:t>bioavailabiltiy</a:t>
            </a:r>
            <a:r>
              <a:rPr lang="en-IN" sz="2800" dirty="0" smtClean="0">
                <a:latin typeface="Comic Sans MS" pitchFamily="66" charset="0"/>
              </a:rPr>
              <a:t> – 70 to 90%</a:t>
            </a:r>
            <a:endParaRPr lang="en-US" sz="2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92500" lnSpcReduction="10000"/>
          </a:bodyPr>
          <a:lstStyle/>
          <a:p>
            <a:r>
              <a:rPr lang="en-IN" dirty="0" smtClean="0">
                <a:solidFill>
                  <a:srgbClr val="FF0000"/>
                </a:solidFill>
                <a:latin typeface="Comic Sans MS" pitchFamily="66" charset="0"/>
              </a:rPr>
              <a:t>Metabolised by liver and erythrocytes</a:t>
            </a:r>
          </a:p>
          <a:p>
            <a:endParaRPr lang="en-IN" dirty="0" smtClean="0">
              <a:latin typeface="Comic Sans MS" pitchFamily="66" charset="0"/>
            </a:endParaRPr>
          </a:p>
          <a:p>
            <a:r>
              <a:rPr lang="en-IN" dirty="0" smtClean="0">
                <a:latin typeface="Comic Sans MS" pitchFamily="66" charset="0"/>
              </a:rPr>
              <a:t>Lipid soluble and 80% protein bound</a:t>
            </a:r>
          </a:p>
          <a:p>
            <a:endParaRPr lang="en-IN" dirty="0" smtClean="0">
              <a:latin typeface="Comic Sans MS" pitchFamily="66" charset="0"/>
            </a:endParaRPr>
          </a:p>
          <a:p>
            <a:r>
              <a:rPr lang="en-IN" dirty="0" smtClean="0">
                <a:solidFill>
                  <a:srgbClr val="FF0000"/>
                </a:solidFill>
                <a:latin typeface="Comic Sans MS" pitchFamily="66" charset="0"/>
              </a:rPr>
              <a:t>Half life – 60 to 120 hrs</a:t>
            </a:r>
          </a:p>
          <a:p>
            <a:endParaRPr lang="en-IN" dirty="0" smtClean="0">
              <a:latin typeface="Comic Sans MS" pitchFamily="66" charset="0"/>
            </a:endParaRPr>
          </a:p>
          <a:p>
            <a:r>
              <a:rPr lang="en-IN" dirty="0" smtClean="0">
                <a:latin typeface="Comic Sans MS" pitchFamily="66" charset="0"/>
              </a:rPr>
              <a:t>Metabolites have a half life of </a:t>
            </a:r>
            <a:r>
              <a:rPr lang="en-IN" dirty="0" err="1" smtClean="0">
                <a:latin typeface="Comic Sans MS" pitchFamily="66" charset="0"/>
              </a:rPr>
              <a:t>upto</a:t>
            </a:r>
            <a:r>
              <a:rPr lang="en-IN" dirty="0" smtClean="0">
                <a:latin typeface="Comic Sans MS" pitchFamily="66" charset="0"/>
              </a:rPr>
              <a:t> 14 hrs and excreted </a:t>
            </a:r>
            <a:r>
              <a:rPr lang="en-IN" dirty="0" err="1" smtClean="0">
                <a:latin typeface="Comic Sans MS" pitchFamily="66" charset="0"/>
              </a:rPr>
              <a:t>renally</a:t>
            </a:r>
            <a:endParaRPr lang="en-IN" dirty="0" smtClean="0">
              <a:latin typeface="Comic Sans MS" pitchFamily="66" charset="0"/>
            </a:endParaRPr>
          </a:p>
          <a:p>
            <a:endParaRPr lang="en-IN" dirty="0" smtClean="0">
              <a:latin typeface="Comic Sans MS" pitchFamily="66" charset="0"/>
            </a:endParaRPr>
          </a:p>
          <a:p>
            <a:r>
              <a:rPr lang="en-IN" dirty="0" smtClean="0">
                <a:solidFill>
                  <a:srgbClr val="FF0000"/>
                </a:solidFill>
                <a:latin typeface="Comic Sans MS" pitchFamily="66" charset="0"/>
              </a:rPr>
              <a:t>Because of long half life – needs 1 to 2 weeks to get totally eliminated from body</a:t>
            </a:r>
          </a:p>
          <a:p>
            <a:endParaRPr lang="en-IN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 smtClean="0">
                <a:latin typeface="Comic Sans MS" pitchFamily="66" charset="0"/>
              </a:rPr>
              <a:t>Inhibition of enzymes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>
                <a:solidFill>
                  <a:srgbClr val="FF0000"/>
                </a:solidFill>
                <a:latin typeface="Comic Sans MS" pitchFamily="66" charset="0"/>
              </a:rPr>
              <a:t>ALDH</a:t>
            </a:r>
          </a:p>
          <a:p>
            <a:endParaRPr lang="en-IN" dirty="0" smtClean="0">
              <a:latin typeface="Comic Sans MS" pitchFamily="66" charset="0"/>
            </a:endParaRPr>
          </a:p>
          <a:p>
            <a:r>
              <a:rPr lang="en-IN" dirty="0" smtClean="0">
                <a:solidFill>
                  <a:srgbClr val="FF0000"/>
                </a:solidFill>
                <a:latin typeface="Comic Sans MS" pitchFamily="66" charset="0"/>
              </a:rPr>
              <a:t>Dopamine beta </a:t>
            </a:r>
            <a:r>
              <a:rPr lang="en-IN" dirty="0" err="1" smtClean="0">
                <a:solidFill>
                  <a:srgbClr val="FF0000"/>
                </a:solidFill>
                <a:latin typeface="Comic Sans MS" pitchFamily="66" charset="0"/>
              </a:rPr>
              <a:t>hydroxylase</a:t>
            </a:r>
            <a:r>
              <a:rPr lang="en-IN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IN" dirty="0" smtClean="0">
                <a:latin typeface="Comic Sans MS" pitchFamily="66" charset="0"/>
              </a:rPr>
              <a:t>– increased </a:t>
            </a:r>
            <a:r>
              <a:rPr lang="en-IN" dirty="0" err="1" smtClean="0">
                <a:latin typeface="Comic Sans MS" pitchFamily="66" charset="0"/>
              </a:rPr>
              <a:t>dopa</a:t>
            </a:r>
            <a:r>
              <a:rPr lang="en-IN" dirty="0" smtClean="0">
                <a:latin typeface="Comic Sans MS" pitchFamily="66" charset="0"/>
              </a:rPr>
              <a:t> in brain and decreased nor </a:t>
            </a:r>
            <a:r>
              <a:rPr lang="en-IN" dirty="0" err="1" smtClean="0">
                <a:latin typeface="Comic Sans MS" pitchFamily="66" charset="0"/>
              </a:rPr>
              <a:t>epi</a:t>
            </a:r>
            <a:r>
              <a:rPr lang="en-IN" dirty="0" smtClean="0">
                <a:latin typeface="Comic Sans MS" pitchFamily="66" charset="0"/>
              </a:rPr>
              <a:t> and </a:t>
            </a:r>
            <a:r>
              <a:rPr lang="en-IN" dirty="0" err="1" smtClean="0">
                <a:latin typeface="Comic Sans MS" pitchFamily="66" charset="0"/>
              </a:rPr>
              <a:t>epi</a:t>
            </a:r>
            <a:r>
              <a:rPr lang="en-IN" dirty="0" smtClean="0">
                <a:latin typeface="Comic Sans MS" pitchFamily="66" charset="0"/>
              </a:rPr>
              <a:t> ( explains hypotension ) </a:t>
            </a:r>
          </a:p>
          <a:p>
            <a:endParaRPr lang="en-IN" dirty="0" smtClean="0">
              <a:latin typeface="Comic Sans MS" pitchFamily="66" charset="0"/>
            </a:endParaRPr>
          </a:p>
          <a:p>
            <a:r>
              <a:rPr lang="en-IN" dirty="0" smtClean="0">
                <a:latin typeface="Comic Sans MS" pitchFamily="66" charset="0"/>
              </a:rPr>
              <a:t>Decreased urinary conc. Of </a:t>
            </a:r>
            <a:r>
              <a:rPr lang="en-IN" dirty="0" err="1" smtClean="0">
                <a:latin typeface="Comic Sans MS" pitchFamily="66" charset="0"/>
              </a:rPr>
              <a:t>Vanillylmandelic</a:t>
            </a:r>
            <a:r>
              <a:rPr lang="en-IN" dirty="0" smtClean="0">
                <a:latin typeface="Comic Sans MS" pitchFamily="66" charset="0"/>
              </a:rPr>
              <a:t> acid – metabolite of </a:t>
            </a:r>
            <a:r>
              <a:rPr lang="en-IN" dirty="0" err="1" smtClean="0">
                <a:latin typeface="Comic Sans MS" pitchFamily="66" charset="0"/>
              </a:rPr>
              <a:t>epi</a:t>
            </a:r>
            <a:r>
              <a:rPr lang="en-IN" dirty="0" smtClean="0">
                <a:latin typeface="Comic Sans MS" pitchFamily="66" charset="0"/>
              </a:rPr>
              <a:t> and nor </a:t>
            </a:r>
            <a:r>
              <a:rPr lang="en-IN" dirty="0" err="1" smtClean="0">
                <a:latin typeface="Comic Sans MS" pitchFamily="66" charset="0"/>
              </a:rPr>
              <a:t>epi</a:t>
            </a:r>
            <a:r>
              <a:rPr lang="en-IN" dirty="0" smtClean="0">
                <a:latin typeface="Comic Sans MS" pitchFamily="66" charset="0"/>
              </a:rPr>
              <a:t> </a:t>
            </a:r>
          </a:p>
          <a:p>
            <a:endParaRPr lang="en-IN" dirty="0" smtClean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 err="1" smtClean="0">
                <a:latin typeface="Comic Sans MS" pitchFamily="66" charset="0"/>
              </a:rPr>
              <a:t>Disulfiram</a:t>
            </a:r>
            <a:r>
              <a:rPr lang="en-IN" sz="4000" dirty="0" smtClean="0">
                <a:latin typeface="Comic Sans MS" pitchFamily="66" charset="0"/>
              </a:rPr>
              <a:t> – ethanol reaction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 err="1" smtClean="0">
                <a:latin typeface="Comic Sans MS" pitchFamily="66" charset="0"/>
              </a:rPr>
              <a:t>Disulfiram</a:t>
            </a:r>
            <a:r>
              <a:rPr lang="en-IN" sz="2800" dirty="0" smtClean="0">
                <a:latin typeface="Comic Sans MS" pitchFamily="66" charset="0"/>
              </a:rPr>
              <a:t> is an avoidant and aversive treatment</a:t>
            </a:r>
          </a:p>
          <a:p>
            <a:endParaRPr lang="en-IN" sz="2800" dirty="0" smtClean="0">
              <a:latin typeface="Comic Sans MS" pitchFamily="66" charset="0"/>
            </a:endParaRPr>
          </a:p>
          <a:p>
            <a:r>
              <a:rPr lang="en-IN" sz="2800" dirty="0" err="1" smtClean="0">
                <a:solidFill>
                  <a:srgbClr val="FF0000"/>
                </a:solidFill>
                <a:latin typeface="Comic Sans MS" pitchFamily="66" charset="0"/>
              </a:rPr>
              <a:t>Disulfiram</a:t>
            </a:r>
            <a:r>
              <a:rPr lang="en-IN" sz="2800" dirty="0" smtClean="0">
                <a:solidFill>
                  <a:srgbClr val="FF0000"/>
                </a:solidFill>
                <a:latin typeface="Comic Sans MS" pitchFamily="66" charset="0"/>
              </a:rPr>
              <a:t> inhibits ALDH which metabolises acetaldehyde to acetate, thus accumulating Acetaldehyde</a:t>
            </a:r>
          </a:p>
          <a:p>
            <a:endParaRPr lang="en-IN" sz="2800" dirty="0" smtClean="0">
              <a:latin typeface="Comic Sans MS" pitchFamily="66" charset="0"/>
            </a:endParaRPr>
          </a:p>
          <a:p>
            <a:r>
              <a:rPr lang="en-IN" sz="2800" dirty="0" smtClean="0">
                <a:solidFill>
                  <a:srgbClr val="FF0000"/>
                </a:solidFill>
                <a:latin typeface="Comic Sans MS" pitchFamily="66" charset="0"/>
              </a:rPr>
              <a:t>Acetaldehyde</a:t>
            </a:r>
            <a:r>
              <a:rPr lang="en-IN" sz="2800" dirty="0" smtClean="0">
                <a:latin typeface="Comic Sans MS" pitchFamily="66" charset="0"/>
              </a:rPr>
              <a:t> is </a:t>
            </a:r>
            <a:r>
              <a:rPr lang="en-IN" sz="2800" dirty="0" err="1" smtClean="0">
                <a:latin typeface="Comic Sans MS" pitchFamily="66" charset="0"/>
              </a:rPr>
              <a:t>resposibe</a:t>
            </a:r>
            <a:r>
              <a:rPr lang="en-IN" sz="2800" dirty="0" smtClean="0">
                <a:latin typeface="Comic Sans MS" pitchFamily="66" charset="0"/>
              </a:rPr>
              <a:t> for the signs </a:t>
            </a:r>
            <a:r>
              <a:rPr lang="en-IN" sz="2800" dirty="0" err="1" smtClean="0">
                <a:latin typeface="Comic Sans MS" pitchFamily="66" charset="0"/>
              </a:rPr>
              <a:t>ans</a:t>
            </a:r>
            <a:r>
              <a:rPr lang="en-IN" sz="2800" dirty="0" smtClean="0">
                <a:latin typeface="Comic Sans MS" pitchFamily="66" charset="0"/>
              </a:rPr>
              <a:t> symptoms of DER</a:t>
            </a:r>
            <a:endParaRPr lang="en-US" sz="2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A 41 yr old male who is a chronic alcoholic referred from </a:t>
            </a:r>
            <a:r>
              <a:rPr lang="en-US" sz="2400" dirty="0" err="1" smtClean="0">
                <a:latin typeface="Comic Sans MS" pitchFamily="66" charset="0"/>
              </a:rPr>
              <a:t>Pvt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hopistal</a:t>
            </a:r>
            <a:r>
              <a:rPr lang="en-US" sz="2400" dirty="0" smtClean="0">
                <a:latin typeface="Comic Sans MS" pitchFamily="66" charset="0"/>
              </a:rPr>
              <a:t> as 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CVA – R 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hemiparesis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/ Respiratory failure on MV</a:t>
            </a:r>
          </a:p>
          <a:p>
            <a:endParaRPr 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HOPI :</a:t>
            </a:r>
          </a:p>
          <a:p>
            <a:pPr>
              <a:buNone/>
            </a:pPr>
            <a:r>
              <a:rPr lang="en-US" sz="2400" dirty="0" smtClean="0">
                <a:latin typeface="Comic Sans MS" pitchFamily="66" charset="0"/>
              </a:rPr>
              <a:t>            A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chronic alcoholic on 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deaddiction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with 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T.Disulifiram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250 mg</a:t>
            </a:r>
            <a:r>
              <a:rPr lang="en-US" sz="2400" dirty="0" smtClean="0">
                <a:latin typeface="Comic Sans MS" pitchFamily="66" charset="0"/>
              </a:rPr>
              <a:t> 1 </a:t>
            </a:r>
            <a:r>
              <a:rPr lang="en-US" sz="2400" dirty="0" err="1" smtClean="0">
                <a:latin typeface="Comic Sans MS" pitchFamily="66" charset="0"/>
              </a:rPr>
              <a:t>od</a:t>
            </a:r>
            <a:r>
              <a:rPr lang="en-US" sz="2400" dirty="0" smtClean="0">
                <a:latin typeface="Comic Sans MS" pitchFamily="66" charset="0"/>
              </a:rPr>
              <a:t> for 2 yrs </a:t>
            </a:r>
          </a:p>
          <a:p>
            <a:pPr>
              <a:buNone/>
            </a:pPr>
            <a:r>
              <a:rPr lang="en-US" sz="2400" dirty="0" smtClean="0">
                <a:latin typeface="Comic Sans MS" pitchFamily="66" charset="0"/>
              </a:rPr>
              <a:t>            had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alcohol binge </a:t>
            </a:r>
            <a:r>
              <a:rPr lang="en-US" sz="2400" dirty="0" smtClean="0">
                <a:latin typeface="Comic Sans MS" pitchFamily="66" charset="0"/>
              </a:rPr>
              <a:t>on 3.11.2021 following which he developed sweating, palpitations and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Weakness of R UL and LL   </a:t>
            </a:r>
          </a:p>
          <a:p>
            <a:pPr>
              <a:buNone/>
            </a:pPr>
            <a:r>
              <a:rPr lang="en-US" sz="2400" dirty="0" smtClean="0">
                <a:latin typeface="Comic Sans MS" pitchFamily="66" charset="0"/>
              </a:rPr>
              <a:t>            </a:t>
            </a:r>
          </a:p>
          <a:p>
            <a:pPr>
              <a:buNone/>
            </a:pPr>
            <a:r>
              <a:rPr lang="en-US" sz="2400" dirty="0" smtClean="0">
                <a:latin typeface="Comic Sans MS" pitchFamily="66" charset="0"/>
              </a:rPr>
              <a:t>           Pt taken to MMMRCH where imaging revealed acute infarct of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left MCA territory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IN" dirty="0" smtClean="0">
                <a:solidFill>
                  <a:srgbClr val="FF0000"/>
                </a:solidFill>
                <a:latin typeface="Comic Sans MS" pitchFamily="66" charset="0"/>
              </a:rPr>
              <a:t>Recovery of enzymatic activity takes place in 6 or more days</a:t>
            </a:r>
          </a:p>
          <a:p>
            <a:endParaRPr lang="en-IN" dirty="0" smtClean="0">
              <a:latin typeface="Comic Sans MS" pitchFamily="66" charset="0"/>
            </a:endParaRPr>
          </a:p>
          <a:p>
            <a:r>
              <a:rPr lang="en-IN" dirty="0" smtClean="0">
                <a:latin typeface="Comic Sans MS" pitchFamily="66" charset="0"/>
              </a:rPr>
              <a:t>DER can occur even </a:t>
            </a:r>
            <a:r>
              <a:rPr lang="en-IN" dirty="0" err="1" smtClean="0">
                <a:latin typeface="Comic Sans MS" pitchFamily="66" charset="0"/>
              </a:rPr>
              <a:t>upto</a:t>
            </a:r>
            <a:r>
              <a:rPr lang="en-IN" dirty="0" smtClean="0">
                <a:latin typeface="Comic Sans MS" pitchFamily="66" charset="0"/>
              </a:rPr>
              <a:t> 3 weeks after cessation if </a:t>
            </a:r>
            <a:r>
              <a:rPr lang="en-IN" dirty="0" err="1" smtClean="0">
                <a:latin typeface="Comic Sans MS" pitchFamily="66" charset="0"/>
              </a:rPr>
              <a:t>dislufiram</a:t>
            </a:r>
            <a:r>
              <a:rPr lang="en-IN" dirty="0" smtClean="0">
                <a:latin typeface="Comic Sans MS" pitchFamily="66" charset="0"/>
              </a:rPr>
              <a:t> </a:t>
            </a:r>
            <a:r>
              <a:rPr lang="en-IN" dirty="0" err="1" smtClean="0">
                <a:latin typeface="Comic Sans MS" pitchFamily="66" charset="0"/>
              </a:rPr>
              <a:t>theraphy</a:t>
            </a:r>
            <a:endParaRPr lang="en-IN" dirty="0" smtClean="0">
              <a:latin typeface="Comic Sans MS" pitchFamily="66" charset="0"/>
            </a:endParaRPr>
          </a:p>
          <a:p>
            <a:endParaRPr lang="en-IN" dirty="0" smtClean="0">
              <a:latin typeface="Comic Sans MS" pitchFamily="66" charset="0"/>
            </a:endParaRPr>
          </a:p>
          <a:p>
            <a:r>
              <a:rPr lang="en-IN" dirty="0" smtClean="0">
                <a:solidFill>
                  <a:srgbClr val="FF0000"/>
                </a:solidFill>
                <a:latin typeface="Comic Sans MS" pitchFamily="66" charset="0"/>
              </a:rPr>
              <a:t>DER can also happen after exposure to household products </a:t>
            </a:r>
            <a:r>
              <a:rPr lang="en-IN" dirty="0" smtClean="0">
                <a:latin typeface="Comic Sans MS" pitchFamily="66" charset="0"/>
              </a:rPr>
              <a:t>containing ethanol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Comic Sans MS" pitchFamily="66" charset="0"/>
              </a:rPr>
              <a:t>Clinical manifestations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N" dirty="0" smtClean="0">
                <a:latin typeface="Comic Sans MS" pitchFamily="66" charset="0"/>
              </a:rPr>
              <a:t>Symptoms happen with 15 </a:t>
            </a:r>
            <a:r>
              <a:rPr lang="en-IN" dirty="0" err="1" smtClean="0">
                <a:latin typeface="Comic Sans MS" pitchFamily="66" charset="0"/>
              </a:rPr>
              <a:t>mins</a:t>
            </a:r>
            <a:r>
              <a:rPr lang="en-IN" dirty="0" smtClean="0">
                <a:latin typeface="Comic Sans MS" pitchFamily="66" charset="0"/>
              </a:rPr>
              <a:t> and peak at 30 to 60 </a:t>
            </a:r>
            <a:r>
              <a:rPr lang="en-IN" dirty="0" err="1" smtClean="0">
                <a:latin typeface="Comic Sans MS" pitchFamily="66" charset="0"/>
              </a:rPr>
              <a:t>mins</a:t>
            </a:r>
            <a:r>
              <a:rPr lang="en-IN" dirty="0" smtClean="0">
                <a:latin typeface="Comic Sans MS" pitchFamily="66" charset="0"/>
              </a:rPr>
              <a:t> resolve over several hours</a:t>
            </a:r>
          </a:p>
          <a:p>
            <a:endParaRPr lang="en-IN" dirty="0" smtClean="0">
              <a:latin typeface="Comic Sans MS" pitchFamily="66" charset="0"/>
            </a:endParaRPr>
          </a:p>
          <a:p>
            <a:r>
              <a:rPr lang="en-IN" dirty="0" smtClean="0">
                <a:solidFill>
                  <a:srgbClr val="FF0000"/>
                </a:solidFill>
                <a:latin typeface="Comic Sans MS" pitchFamily="66" charset="0"/>
              </a:rPr>
              <a:t>Flushing, </a:t>
            </a:r>
            <a:r>
              <a:rPr lang="en-IN" dirty="0" err="1" smtClean="0">
                <a:solidFill>
                  <a:srgbClr val="FF0000"/>
                </a:solidFill>
                <a:latin typeface="Comic Sans MS" pitchFamily="66" charset="0"/>
              </a:rPr>
              <a:t>pruritis</a:t>
            </a:r>
            <a:r>
              <a:rPr lang="en-IN" dirty="0" smtClean="0">
                <a:solidFill>
                  <a:srgbClr val="FF0000"/>
                </a:solidFill>
                <a:latin typeface="Comic Sans MS" pitchFamily="66" charset="0"/>
              </a:rPr>
              <a:t>, nausea, vomiting and Abdominal pain </a:t>
            </a:r>
          </a:p>
          <a:p>
            <a:endParaRPr lang="en-IN" dirty="0" smtClean="0">
              <a:latin typeface="Comic Sans MS" pitchFamily="66" charset="0"/>
            </a:endParaRPr>
          </a:p>
          <a:p>
            <a:r>
              <a:rPr lang="en-IN" dirty="0" smtClean="0">
                <a:latin typeface="Comic Sans MS" pitchFamily="66" charset="0"/>
              </a:rPr>
              <a:t>Other rare manifestations include MI with segment changes, </a:t>
            </a:r>
            <a:r>
              <a:rPr lang="en-IN" dirty="0" err="1" smtClean="0">
                <a:latin typeface="Comic Sans MS" pitchFamily="66" charset="0"/>
              </a:rPr>
              <a:t>methemoglobinemia</a:t>
            </a:r>
            <a:r>
              <a:rPr lang="en-IN" dirty="0" smtClean="0">
                <a:latin typeface="Comic Sans MS" pitchFamily="66" charset="0"/>
              </a:rPr>
              <a:t>, HTN, </a:t>
            </a:r>
            <a:r>
              <a:rPr lang="en-IN" dirty="0" err="1" smtClean="0">
                <a:latin typeface="Comic Sans MS" pitchFamily="66" charset="0"/>
              </a:rPr>
              <a:t>bronchospasm</a:t>
            </a:r>
            <a:r>
              <a:rPr lang="en-IN" dirty="0" smtClean="0">
                <a:latin typeface="Comic Sans MS" pitchFamily="66" charset="0"/>
              </a:rPr>
              <a:t> and </a:t>
            </a:r>
            <a:r>
              <a:rPr lang="en-IN" dirty="0" err="1" smtClean="0">
                <a:latin typeface="Comic Sans MS" pitchFamily="66" charset="0"/>
              </a:rPr>
              <a:t>myoclonus</a:t>
            </a:r>
            <a:endParaRPr lang="en-IN" dirty="0" smtClean="0">
              <a:latin typeface="Comic Sans MS" pitchFamily="66" charset="0"/>
            </a:endParaRPr>
          </a:p>
          <a:p>
            <a:endParaRPr lang="en-IN" dirty="0" smtClean="0">
              <a:latin typeface="Comic Sans MS" pitchFamily="66" charset="0"/>
            </a:endParaRPr>
          </a:p>
          <a:p>
            <a:r>
              <a:rPr lang="en-IN" dirty="0" smtClean="0">
                <a:solidFill>
                  <a:srgbClr val="FF0000"/>
                </a:solidFill>
                <a:latin typeface="Comic Sans MS" pitchFamily="66" charset="0"/>
              </a:rPr>
              <a:t>Severe shock and hypotension requiring </a:t>
            </a:r>
            <a:r>
              <a:rPr lang="en-IN" dirty="0" err="1" smtClean="0">
                <a:solidFill>
                  <a:srgbClr val="FF0000"/>
                </a:solidFill>
                <a:latin typeface="Comic Sans MS" pitchFamily="66" charset="0"/>
              </a:rPr>
              <a:t>vasopressor</a:t>
            </a:r>
            <a:r>
              <a:rPr lang="en-IN" dirty="0" smtClean="0">
                <a:solidFill>
                  <a:srgbClr val="FF0000"/>
                </a:solidFill>
                <a:latin typeface="Comic Sans MS" pitchFamily="66" charset="0"/>
              </a:rPr>
              <a:t> support has been reported</a:t>
            </a:r>
          </a:p>
          <a:p>
            <a:endParaRPr lang="en-IN" dirty="0" smtClean="0">
              <a:latin typeface="Comic Sans MS" pitchFamily="66" charset="0"/>
            </a:endParaRPr>
          </a:p>
          <a:p>
            <a:r>
              <a:rPr lang="en-IN" dirty="0" smtClean="0">
                <a:latin typeface="Comic Sans MS" pitchFamily="66" charset="0"/>
              </a:rPr>
              <a:t>DER can also happen with other </a:t>
            </a:r>
            <a:r>
              <a:rPr lang="en-IN" dirty="0" err="1" smtClean="0">
                <a:latin typeface="Comic Sans MS" pitchFamily="66" charset="0"/>
              </a:rPr>
              <a:t>xenobiotics</a:t>
            </a:r>
            <a:endParaRPr lang="en-IN" dirty="0" smtClean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 smtClean="0">
                <a:latin typeface="Comic Sans MS" pitchFamily="66" charset="0"/>
              </a:rPr>
              <a:t>DER presenting as Ischemic stroke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0000"/>
                </a:solidFill>
                <a:latin typeface="Comic Sans MS" pitchFamily="66" charset="0"/>
              </a:rPr>
              <a:t>Acetaldehyde can cause spasm of cerebral vessels due to catecholamine release from sympathetic nerve terminals resulting in ischemic stroke</a:t>
            </a:r>
          </a:p>
          <a:p>
            <a:endParaRPr lang="en-IN" dirty="0" smtClean="0">
              <a:latin typeface="Comic Sans MS" pitchFamily="66" charset="0"/>
            </a:endParaRPr>
          </a:p>
          <a:p>
            <a:r>
              <a:rPr lang="en-IN" dirty="0" smtClean="0">
                <a:latin typeface="Comic Sans MS" pitchFamily="66" charset="0"/>
              </a:rPr>
              <a:t>Acute MI in a young man with normal coronaries has also been reported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 smtClean="0">
                <a:latin typeface="Comic Sans MS" pitchFamily="66" charset="0"/>
              </a:rPr>
              <a:t>Management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dirty="0" smtClean="0">
                <a:latin typeface="Comic Sans MS" pitchFamily="66" charset="0"/>
              </a:rPr>
              <a:t>Duration DER varies from 30 to 60 </a:t>
            </a:r>
            <a:r>
              <a:rPr lang="en-IN" dirty="0" err="1" smtClean="0">
                <a:latin typeface="Comic Sans MS" pitchFamily="66" charset="0"/>
              </a:rPr>
              <a:t>mins</a:t>
            </a:r>
            <a:r>
              <a:rPr lang="en-IN" dirty="0" smtClean="0">
                <a:latin typeface="Comic Sans MS" pitchFamily="66" charset="0"/>
              </a:rPr>
              <a:t> to </a:t>
            </a:r>
            <a:r>
              <a:rPr lang="en-IN" dirty="0" err="1" smtClean="0">
                <a:latin typeface="Comic Sans MS" pitchFamily="66" charset="0"/>
              </a:rPr>
              <a:t>sevral</a:t>
            </a:r>
            <a:r>
              <a:rPr lang="en-IN" dirty="0" smtClean="0">
                <a:latin typeface="Comic Sans MS" pitchFamily="66" charset="0"/>
              </a:rPr>
              <a:t> hours </a:t>
            </a:r>
            <a:r>
              <a:rPr lang="en-IN" dirty="0" err="1" smtClean="0">
                <a:latin typeface="Comic Sans MS" pitchFamily="66" charset="0"/>
              </a:rPr>
              <a:t>depnds</a:t>
            </a:r>
            <a:r>
              <a:rPr lang="en-IN" dirty="0" smtClean="0">
                <a:latin typeface="Comic Sans MS" pitchFamily="66" charset="0"/>
              </a:rPr>
              <a:t> on the alcohol amount ingested</a:t>
            </a:r>
          </a:p>
          <a:p>
            <a:endParaRPr lang="en-IN" dirty="0" smtClean="0">
              <a:latin typeface="Comic Sans MS" pitchFamily="66" charset="0"/>
            </a:endParaRPr>
          </a:p>
          <a:p>
            <a:r>
              <a:rPr lang="en-IN" dirty="0" err="1" smtClean="0">
                <a:latin typeface="Comic Sans MS" pitchFamily="66" charset="0"/>
              </a:rPr>
              <a:t>Sypmtomatic</a:t>
            </a:r>
            <a:r>
              <a:rPr lang="en-IN" dirty="0" smtClean="0">
                <a:latin typeface="Comic Sans MS" pitchFamily="66" charset="0"/>
              </a:rPr>
              <a:t> and supportive care is the mainstay of Rx</a:t>
            </a:r>
          </a:p>
          <a:p>
            <a:endParaRPr lang="en-IN" dirty="0" smtClean="0">
              <a:latin typeface="Comic Sans MS" pitchFamily="66" charset="0"/>
            </a:endParaRPr>
          </a:p>
          <a:p>
            <a:r>
              <a:rPr lang="en-IN" dirty="0" smtClean="0">
                <a:solidFill>
                  <a:srgbClr val="FF0000"/>
                </a:solidFill>
                <a:latin typeface="Comic Sans MS" pitchFamily="66" charset="0"/>
              </a:rPr>
              <a:t>Hypotension </a:t>
            </a:r>
            <a:r>
              <a:rPr lang="en-IN" dirty="0" err="1" smtClean="0">
                <a:solidFill>
                  <a:srgbClr val="FF0000"/>
                </a:solidFill>
                <a:latin typeface="Comic Sans MS" pitchFamily="66" charset="0"/>
              </a:rPr>
              <a:t>repsonds</a:t>
            </a:r>
            <a:r>
              <a:rPr lang="en-IN" dirty="0" smtClean="0">
                <a:solidFill>
                  <a:srgbClr val="FF0000"/>
                </a:solidFill>
                <a:latin typeface="Comic Sans MS" pitchFamily="66" charset="0"/>
              </a:rPr>
              <a:t> to iv 0.9% </a:t>
            </a:r>
            <a:r>
              <a:rPr lang="en-IN" dirty="0" err="1" smtClean="0">
                <a:solidFill>
                  <a:srgbClr val="FF0000"/>
                </a:solidFill>
                <a:latin typeface="Comic Sans MS" pitchFamily="66" charset="0"/>
              </a:rPr>
              <a:t>Nacl</a:t>
            </a:r>
            <a:endParaRPr lang="en-IN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IN" dirty="0" smtClean="0">
              <a:latin typeface="Comic Sans MS" pitchFamily="66" charset="0"/>
            </a:endParaRPr>
          </a:p>
          <a:p>
            <a:r>
              <a:rPr lang="en-IN" dirty="0" smtClean="0">
                <a:latin typeface="Comic Sans MS" pitchFamily="66" charset="0"/>
              </a:rPr>
              <a:t>Refractory hypotension requires a direct acting adrenergic agonist such as </a:t>
            </a:r>
            <a:r>
              <a:rPr lang="en-IN" dirty="0" smtClean="0">
                <a:solidFill>
                  <a:srgbClr val="FF0000"/>
                </a:solidFill>
                <a:latin typeface="Comic Sans MS" pitchFamily="66" charset="0"/>
              </a:rPr>
              <a:t>Nor epinephrine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r>
              <a:rPr lang="en-IN" dirty="0" err="1" smtClean="0">
                <a:latin typeface="Comic Sans MS" pitchFamily="66" charset="0"/>
              </a:rPr>
              <a:t>Antiemetics</a:t>
            </a:r>
            <a:r>
              <a:rPr lang="en-IN" dirty="0" smtClean="0">
                <a:latin typeface="Comic Sans MS" pitchFamily="66" charset="0"/>
              </a:rPr>
              <a:t>, and H1 receptor antagonists for flushing</a:t>
            </a:r>
          </a:p>
          <a:p>
            <a:endParaRPr lang="en-IN" dirty="0" smtClean="0">
              <a:latin typeface="Comic Sans MS" pitchFamily="66" charset="0"/>
            </a:endParaRPr>
          </a:p>
          <a:p>
            <a:r>
              <a:rPr lang="en-IN" dirty="0" smtClean="0">
                <a:latin typeface="Comic Sans MS" pitchFamily="66" charset="0"/>
              </a:rPr>
              <a:t>Antagonist : </a:t>
            </a:r>
            <a:r>
              <a:rPr lang="en-IN" dirty="0" err="1" smtClean="0">
                <a:solidFill>
                  <a:srgbClr val="FF0000"/>
                </a:solidFill>
                <a:latin typeface="Comic Sans MS" pitchFamily="66" charset="0"/>
              </a:rPr>
              <a:t>Fomepizole</a:t>
            </a:r>
            <a:r>
              <a:rPr lang="en-IN" dirty="0" smtClean="0">
                <a:solidFill>
                  <a:srgbClr val="FF0000"/>
                </a:solidFill>
                <a:latin typeface="Comic Sans MS" pitchFamily="66" charset="0"/>
              </a:rPr>
              <a:t> – an inhibitor of Alcohol </a:t>
            </a:r>
            <a:r>
              <a:rPr lang="en-IN" dirty="0" err="1" smtClean="0">
                <a:solidFill>
                  <a:srgbClr val="FF0000"/>
                </a:solidFill>
                <a:latin typeface="Comic Sans MS" pitchFamily="66" charset="0"/>
              </a:rPr>
              <a:t>dehydrogenase</a:t>
            </a:r>
            <a:r>
              <a:rPr lang="en-IN" dirty="0" smtClean="0">
                <a:solidFill>
                  <a:srgbClr val="FF0000"/>
                </a:solidFill>
                <a:latin typeface="Comic Sans MS" pitchFamily="66" charset="0"/>
              </a:rPr>
              <a:t> – limits DER by blocking ethanol metabolism to Acetaldehyde</a:t>
            </a:r>
          </a:p>
          <a:p>
            <a:endParaRPr lang="en-IN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 smtClean="0">
                <a:latin typeface="Comic Sans MS" pitchFamily="66" charset="0"/>
              </a:rPr>
              <a:t>AIM OF THE PRESENTATION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 smtClean="0">
                <a:solidFill>
                  <a:srgbClr val="FF0000"/>
                </a:solidFill>
                <a:latin typeface="Comic Sans MS" pitchFamily="66" charset="0"/>
              </a:rPr>
              <a:t>Disulfiram</a:t>
            </a:r>
            <a:r>
              <a:rPr lang="en-IN" dirty="0" smtClean="0">
                <a:solidFill>
                  <a:srgbClr val="FF0000"/>
                </a:solidFill>
                <a:latin typeface="Comic Sans MS" pitchFamily="66" charset="0"/>
              </a:rPr>
              <a:t> ethanol reaction presenting as </a:t>
            </a:r>
            <a:r>
              <a:rPr lang="en-IN" dirty="0" err="1" smtClean="0">
                <a:solidFill>
                  <a:srgbClr val="FF0000"/>
                </a:solidFill>
                <a:latin typeface="Comic Sans MS" pitchFamily="66" charset="0"/>
              </a:rPr>
              <a:t>Ischaemic</a:t>
            </a:r>
            <a:r>
              <a:rPr lang="en-IN" dirty="0" smtClean="0">
                <a:solidFill>
                  <a:srgbClr val="FF0000"/>
                </a:solidFill>
                <a:latin typeface="Comic Sans MS" pitchFamily="66" charset="0"/>
              </a:rPr>
              <a:t> stroke </a:t>
            </a:r>
            <a:r>
              <a:rPr lang="en-IN" dirty="0" smtClean="0">
                <a:latin typeface="Comic Sans MS" pitchFamily="66" charset="0"/>
              </a:rPr>
              <a:t>is a rare </a:t>
            </a:r>
            <a:r>
              <a:rPr lang="en-IN" dirty="0" err="1" smtClean="0">
                <a:latin typeface="Comic Sans MS" pitchFamily="66" charset="0"/>
              </a:rPr>
              <a:t>presentaion</a:t>
            </a:r>
            <a:r>
              <a:rPr lang="en-IN" dirty="0" smtClean="0">
                <a:latin typeface="Comic Sans MS" pitchFamily="66" charset="0"/>
              </a:rPr>
              <a:t> reported very few times in literature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Repeat CT on 5.11.2021 –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acute watershed infarct</a:t>
            </a:r>
          </a:p>
          <a:p>
            <a:endParaRPr 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H/o altered </a:t>
            </a:r>
            <a:r>
              <a:rPr lang="en-US" sz="2400" dirty="0" err="1" smtClean="0">
                <a:solidFill>
                  <a:srgbClr val="002060"/>
                </a:solidFill>
                <a:latin typeface="Comic Sans MS" pitchFamily="66" charset="0"/>
              </a:rPr>
              <a:t>sensorium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since 3.11.2021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H/o reduced movements on R side of the body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H/o deviation of angle of mouth to Left </a:t>
            </a:r>
          </a:p>
          <a:p>
            <a:r>
              <a:rPr lang="en-US" sz="2400" dirty="0" smtClean="0">
                <a:latin typeface="Comic Sans MS" pitchFamily="66" charset="0"/>
              </a:rPr>
              <a:t>No  h/o seizures/syncope</a:t>
            </a:r>
          </a:p>
          <a:p>
            <a:r>
              <a:rPr lang="en-US" sz="2400" dirty="0" smtClean="0">
                <a:latin typeface="Comic Sans MS" pitchFamily="66" charset="0"/>
              </a:rPr>
              <a:t>No  h/o chest pain/palpitations</a:t>
            </a:r>
          </a:p>
          <a:p>
            <a:r>
              <a:rPr lang="en-US" sz="2400" dirty="0" smtClean="0">
                <a:latin typeface="Comic Sans MS" pitchFamily="66" charset="0"/>
              </a:rPr>
              <a:t>No  h/o fever</a:t>
            </a:r>
          </a:p>
          <a:p>
            <a:r>
              <a:rPr lang="en-US" sz="2400" dirty="0" smtClean="0">
                <a:latin typeface="Comic Sans MS" pitchFamily="66" charset="0"/>
              </a:rPr>
              <a:t>No  h/o Abdominal pain/distension</a:t>
            </a:r>
          </a:p>
          <a:p>
            <a:r>
              <a:rPr lang="en-US" sz="2400" dirty="0" smtClean="0">
                <a:latin typeface="Comic Sans MS" pitchFamily="66" charset="0"/>
              </a:rPr>
              <a:t>No  h/o yellowish </a:t>
            </a:r>
            <a:r>
              <a:rPr lang="en-US" sz="2400" dirty="0" err="1" smtClean="0">
                <a:latin typeface="Comic Sans MS" pitchFamily="66" charset="0"/>
              </a:rPr>
              <a:t>discolouration</a:t>
            </a:r>
            <a:r>
              <a:rPr lang="en-US" sz="2400" dirty="0" smtClean="0">
                <a:latin typeface="Comic Sans MS" pitchFamily="66" charset="0"/>
              </a:rPr>
              <a:t> of eyes/skin</a:t>
            </a:r>
          </a:p>
          <a:p>
            <a:r>
              <a:rPr lang="en-US" sz="2400" dirty="0" smtClean="0">
                <a:latin typeface="Comic Sans MS" pitchFamily="66" charset="0"/>
              </a:rPr>
              <a:t>No  h/o decreased urine output</a:t>
            </a:r>
          </a:p>
          <a:p>
            <a:r>
              <a:rPr lang="en-US" sz="2400" dirty="0" smtClean="0">
                <a:latin typeface="Comic Sans MS" pitchFamily="66" charset="0"/>
              </a:rPr>
              <a:t>No  h/o Bleeding manifestations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Past history :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           Chronic alcoholic on abstinence taking </a:t>
            </a:r>
            <a:r>
              <a:rPr lang="en-US" dirty="0" err="1" smtClean="0">
                <a:latin typeface="Comic Sans MS" pitchFamily="66" charset="0"/>
              </a:rPr>
              <a:t>T.Disulfiram</a:t>
            </a:r>
            <a:r>
              <a:rPr lang="en-US" dirty="0" smtClean="0">
                <a:latin typeface="Comic Sans MS" pitchFamily="66" charset="0"/>
              </a:rPr>
              <a:t> 250 mg 1 </a:t>
            </a:r>
            <a:r>
              <a:rPr lang="en-US" dirty="0" err="1" smtClean="0">
                <a:latin typeface="Comic Sans MS" pitchFamily="66" charset="0"/>
              </a:rPr>
              <a:t>od</a:t>
            </a:r>
            <a:r>
              <a:rPr lang="en-US" dirty="0" smtClean="0">
                <a:latin typeface="Comic Sans MS" pitchFamily="66" charset="0"/>
              </a:rPr>
              <a:t> for the past 2 yrs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           H/o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previous episodes of Sweating, palpitations and breathlessness after consuming alcohol with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T.dulsifiram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for which pt was treated in </a:t>
            </a:r>
            <a:r>
              <a:rPr lang="en-US" dirty="0" err="1" smtClean="0">
                <a:latin typeface="Comic Sans MS" pitchFamily="66" charset="0"/>
              </a:rPr>
              <a:t>Pvt</a:t>
            </a:r>
            <a:r>
              <a:rPr lang="en-US" dirty="0" smtClean="0">
                <a:latin typeface="Comic Sans MS" pitchFamily="66" charset="0"/>
              </a:rPr>
              <a:t> hospital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         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K/C/O SHTN for 2 yrs on regular treatment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          Not a k/c/o DM/TB/Epilepsy/CAD/COPD/CKD</a:t>
            </a:r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Personal History :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              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Chronic smoker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              completed 2 doses of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covid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vaccine 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Family history :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                No family history of young stroke or </a:t>
            </a:r>
            <a:r>
              <a:rPr lang="en-US" dirty="0" err="1" smtClean="0">
                <a:latin typeface="Comic Sans MS" pitchFamily="66" charset="0"/>
              </a:rPr>
              <a:t>hypercoagulable</a:t>
            </a:r>
            <a:r>
              <a:rPr lang="en-US" dirty="0" smtClean="0">
                <a:latin typeface="Comic Sans MS" pitchFamily="66" charset="0"/>
              </a:rPr>
              <a:t> states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Condition on admission :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                Pt drowsy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                     irritable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                     partly obeys oral commands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                     responds to painful stimuli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                     No pallor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                     not </a:t>
            </a:r>
            <a:r>
              <a:rPr lang="en-US" dirty="0" err="1" smtClean="0">
                <a:latin typeface="Comic Sans MS" pitchFamily="66" charset="0"/>
              </a:rPr>
              <a:t>icteric</a:t>
            </a:r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               no cyanosis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               no clubbing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               no pedal edema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               no </a:t>
            </a:r>
            <a:r>
              <a:rPr lang="en-US" dirty="0" err="1" smtClean="0">
                <a:latin typeface="Comic Sans MS" pitchFamily="66" charset="0"/>
              </a:rPr>
              <a:t>lymphadenopathy</a:t>
            </a:r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 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Systemic examination :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               CVS –  S1,S2 present, no murmurs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               RS   –   </a:t>
            </a:r>
            <a:r>
              <a:rPr lang="en-US" dirty="0" err="1" smtClean="0">
                <a:latin typeface="Comic Sans MS" pitchFamily="66" charset="0"/>
              </a:rPr>
              <a:t>Bil</a:t>
            </a:r>
            <a:r>
              <a:rPr lang="en-US" dirty="0" smtClean="0">
                <a:latin typeface="Comic Sans MS" pitchFamily="66" charset="0"/>
              </a:rPr>
              <a:t> air entry + on MV, no added sounds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               PA   –   Soft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               CNS – 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Drowsy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                          Irritable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                          Partly obeys oral commands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                          Responds to painful stimuli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                         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Bil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pupil 3.5 mm SRTL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                            </a:t>
            </a:r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800" dirty="0" smtClean="0">
                <a:latin typeface="Comic Sans MS" pitchFamily="66" charset="0"/>
              </a:rPr>
              <a:t>                  </a:t>
            </a:r>
            <a:r>
              <a:rPr lang="en-IN" sz="2800" dirty="0" smtClean="0">
                <a:solidFill>
                  <a:srgbClr val="FF0000"/>
                </a:solidFill>
                <a:latin typeface="Comic Sans MS" pitchFamily="66" charset="0"/>
              </a:rPr>
              <a:t>Gaze preference to L side</a:t>
            </a:r>
          </a:p>
          <a:p>
            <a:pPr>
              <a:buNone/>
            </a:pPr>
            <a:r>
              <a:rPr lang="en-IN" sz="2800" dirty="0" smtClean="0">
                <a:solidFill>
                  <a:srgbClr val="FF0000"/>
                </a:solidFill>
                <a:latin typeface="Comic Sans MS" pitchFamily="66" charset="0"/>
              </a:rPr>
              <a:t>                  paucity of movements on R side</a:t>
            </a:r>
          </a:p>
          <a:p>
            <a:pPr>
              <a:buNone/>
            </a:pPr>
            <a:r>
              <a:rPr lang="en-IN" sz="2800" dirty="0" smtClean="0">
                <a:latin typeface="Comic Sans MS" pitchFamily="66" charset="0"/>
              </a:rPr>
              <a:t>                  power could not be elicited</a:t>
            </a:r>
          </a:p>
          <a:p>
            <a:pPr>
              <a:buNone/>
            </a:pPr>
            <a:r>
              <a:rPr lang="en-IN" sz="2800" dirty="0" smtClean="0">
                <a:latin typeface="Comic Sans MS" pitchFamily="66" charset="0"/>
              </a:rPr>
              <a:t>                  tone decreased on R side</a:t>
            </a:r>
          </a:p>
          <a:p>
            <a:pPr>
              <a:buNone/>
            </a:pPr>
            <a:r>
              <a:rPr lang="en-IN" sz="2800" dirty="0" smtClean="0">
                <a:latin typeface="Comic Sans MS" pitchFamily="66" charset="0"/>
              </a:rPr>
              <a:t>                  DTR absent on R side</a:t>
            </a:r>
          </a:p>
          <a:p>
            <a:pPr>
              <a:buNone/>
            </a:pPr>
            <a:r>
              <a:rPr lang="en-IN" sz="2800" dirty="0" smtClean="0">
                <a:latin typeface="Comic Sans MS" pitchFamily="66" charset="0"/>
              </a:rPr>
              <a:t>                  </a:t>
            </a:r>
            <a:r>
              <a:rPr lang="en-IN" sz="2800" dirty="0" err="1" smtClean="0">
                <a:latin typeface="Comic Sans MS" pitchFamily="66" charset="0"/>
              </a:rPr>
              <a:t>Bil</a:t>
            </a:r>
            <a:r>
              <a:rPr lang="en-IN" sz="2800" dirty="0" smtClean="0">
                <a:latin typeface="Comic Sans MS" pitchFamily="66" charset="0"/>
              </a:rPr>
              <a:t> plantar extensor</a:t>
            </a:r>
          </a:p>
          <a:p>
            <a:pPr>
              <a:buNone/>
            </a:pPr>
            <a:r>
              <a:rPr lang="en-IN" sz="2800" dirty="0" smtClean="0">
                <a:latin typeface="Comic Sans MS" pitchFamily="66" charset="0"/>
              </a:rPr>
              <a:t>                  Spine and cranium normal</a:t>
            </a:r>
          </a:p>
          <a:p>
            <a:pPr>
              <a:buNone/>
            </a:pPr>
            <a:r>
              <a:rPr lang="en-IN" sz="2800" dirty="0" smtClean="0">
                <a:latin typeface="Comic Sans MS" pitchFamily="66" charset="0"/>
              </a:rPr>
              <a:t>                  </a:t>
            </a:r>
            <a:r>
              <a:rPr lang="en-IN" sz="2800" dirty="0" smtClean="0">
                <a:solidFill>
                  <a:srgbClr val="FF0000"/>
                </a:solidFill>
                <a:latin typeface="Comic Sans MS" pitchFamily="66" charset="0"/>
              </a:rPr>
              <a:t>no signs of </a:t>
            </a:r>
            <a:r>
              <a:rPr lang="en-IN" sz="2800" dirty="0" err="1" smtClean="0">
                <a:solidFill>
                  <a:srgbClr val="FF0000"/>
                </a:solidFill>
                <a:latin typeface="Comic Sans MS" pitchFamily="66" charset="0"/>
              </a:rPr>
              <a:t>meningeal</a:t>
            </a:r>
            <a:r>
              <a:rPr lang="en-IN" sz="2800" dirty="0" smtClean="0">
                <a:solidFill>
                  <a:srgbClr val="FF0000"/>
                </a:solidFill>
                <a:latin typeface="Comic Sans MS" pitchFamily="66" charset="0"/>
              </a:rPr>
              <a:t> irritation </a:t>
            </a:r>
            <a:endParaRPr lang="en-US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1397000"/>
          <a:ext cx="6096000" cy="2225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CBC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WBC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21900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RBC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4.87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2.77 LAKHS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0" y="4114800"/>
          <a:ext cx="6096000" cy="148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CREAT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19200" y="457200"/>
          <a:ext cx="5638800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19400"/>
                <a:gridCol w="2819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T.B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D.B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I.B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19200" y="3124200"/>
          <a:ext cx="571500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57500"/>
                <a:gridCol w="28575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ELECTROLYTES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19200" y="4648200"/>
          <a:ext cx="5334000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67000"/>
                <a:gridCol w="2667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CHOLESTEROL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TGL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988</Words>
  <Application>Microsoft Office PowerPoint</Application>
  <PresentationFormat>On-screen Show (4:3)</PresentationFormat>
  <Paragraphs>227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A DEADLY ALCOHOLIC SIDE ‘DIS’H</vt:lpstr>
      <vt:lpstr>Slide 2</vt:lpstr>
      <vt:lpstr>Slide 3</vt:lpstr>
      <vt:lpstr>Slide 4</vt:lpstr>
      <vt:lpstr>Slide 5</vt:lpstr>
      <vt:lpstr>Slide 6</vt:lpstr>
      <vt:lpstr>Slide 7</vt:lpstr>
      <vt:lpstr>INVESTIGATIONS</vt:lpstr>
      <vt:lpstr>Slide 9</vt:lpstr>
      <vt:lpstr>Slide 10</vt:lpstr>
      <vt:lpstr>Slide 11</vt:lpstr>
      <vt:lpstr>DOPPLER – BIL CAROTID AND VERTEBRAL ARTERIES</vt:lpstr>
      <vt:lpstr>Neurophysician opinion</vt:lpstr>
      <vt:lpstr>Treatment given</vt:lpstr>
      <vt:lpstr>Discussion</vt:lpstr>
      <vt:lpstr>DISULFIRAM ETHANOL REACTION</vt:lpstr>
      <vt:lpstr>Slide 17</vt:lpstr>
      <vt:lpstr>Inhibition of enzymes</vt:lpstr>
      <vt:lpstr>Disulfiram – ethanol reaction</vt:lpstr>
      <vt:lpstr>Slide 20</vt:lpstr>
      <vt:lpstr>Clinical manifestations</vt:lpstr>
      <vt:lpstr>DER presenting as Ischemic stroke</vt:lpstr>
      <vt:lpstr>Management</vt:lpstr>
      <vt:lpstr>Slide 24</vt:lpstr>
      <vt:lpstr>Slide 25</vt:lpstr>
      <vt:lpstr>AIM OF THE PRESENTATION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9</cp:revision>
  <dcterms:created xsi:type="dcterms:W3CDTF">2006-08-16T00:00:00Z</dcterms:created>
  <dcterms:modified xsi:type="dcterms:W3CDTF">2021-11-15T12:40:11Z</dcterms:modified>
</cp:coreProperties>
</file>