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9" r:id="rId8"/>
    <p:sldId id="294" r:id="rId9"/>
    <p:sldId id="273" r:id="rId10"/>
    <p:sldId id="272" r:id="rId11"/>
    <p:sldId id="275" r:id="rId12"/>
    <p:sldId id="261" r:id="rId13"/>
    <p:sldId id="263" r:id="rId14"/>
    <p:sldId id="265" r:id="rId15"/>
    <p:sldId id="264" r:id="rId16"/>
    <p:sldId id="276" r:id="rId17"/>
    <p:sldId id="277" r:id="rId18"/>
    <p:sldId id="278" r:id="rId19"/>
    <p:sldId id="285" r:id="rId20"/>
    <p:sldId id="286" r:id="rId21"/>
    <p:sldId id="296" r:id="rId22"/>
    <p:sldId id="266" r:id="rId23"/>
    <p:sldId id="267" r:id="rId24"/>
    <p:sldId id="280" r:id="rId25"/>
    <p:sldId id="281" r:id="rId26"/>
    <p:sldId id="282" r:id="rId27"/>
    <p:sldId id="284" r:id="rId28"/>
    <p:sldId id="283" r:id="rId29"/>
    <p:sldId id="295" r:id="rId30"/>
    <p:sldId id="289" r:id="rId31"/>
    <p:sldId id="2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1733398-D72A-4571-AE0F-87AA98080838}">
          <p14:sldIdLst>
            <p14:sldId id="256"/>
            <p14:sldId id="257"/>
            <p14:sldId id="268"/>
            <p14:sldId id="258"/>
            <p14:sldId id="259"/>
            <p14:sldId id="260"/>
            <p14:sldId id="269"/>
            <p14:sldId id="294"/>
            <p14:sldId id="273"/>
            <p14:sldId id="272"/>
            <p14:sldId id="275"/>
            <p14:sldId id="261"/>
            <p14:sldId id="263"/>
            <p14:sldId id="265"/>
            <p14:sldId id="264"/>
            <p14:sldId id="276"/>
            <p14:sldId id="277"/>
            <p14:sldId id="278"/>
            <p14:sldId id="285"/>
            <p14:sldId id="286"/>
            <p14:sldId id="296"/>
            <p14:sldId id="266"/>
            <p14:sldId id="267"/>
            <p14:sldId id="280"/>
            <p14:sldId id="281"/>
            <p14:sldId id="282"/>
            <p14:sldId id="284"/>
            <p14:sldId id="283"/>
            <p14:sldId id="295"/>
            <p14:sldId id="289"/>
            <p14:sldId id="287"/>
          </p14:sldIdLst>
        </p14:section>
        <p14:section name="Untitled Section" id="{544987D0-9D46-4E37-8650-23828CFFAEE2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jakumari r" initials="rr" lastIdx="1" clrIdx="0">
    <p:extLst>
      <p:ext uri="{19B8F6BF-5375-455C-9EA6-DF929625EA0E}">
        <p15:presenceInfo xmlns:p15="http://schemas.microsoft.com/office/powerpoint/2012/main" userId="63fc32c9284bd68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4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9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BC56-8EA6-4323-9602-4FBC459944E7}" type="datetimeFigureOut">
              <a:rPr lang="en-IN" smtClean="0"/>
              <a:t>13-09-2017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7898-6FA2-436F-8549-7A82775FD6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891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BC56-8EA6-4323-9602-4FBC459944E7}" type="datetimeFigureOut">
              <a:rPr lang="en-IN" smtClean="0"/>
              <a:t>13-09-2017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7898-6FA2-436F-8549-7A82775FD6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8642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BC56-8EA6-4323-9602-4FBC459944E7}" type="datetimeFigureOut">
              <a:rPr lang="en-IN" smtClean="0"/>
              <a:t>13-09-2017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7898-6FA2-436F-8549-7A82775FD6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906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BC56-8EA6-4323-9602-4FBC459944E7}" type="datetimeFigureOut">
              <a:rPr lang="en-IN" smtClean="0"/>
              <a:t>13-09-2017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7898-6FA2-436F-8549-7A82775FD6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844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BC56-8EA6-4323-9602-4FBC459944E7}" type="datetimeFigureOut">
              <a:rPr lang="en-IN" smtClean="0"/>
              <a:t>13-09-2017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7898-6FA2-436F-8549-7A82775FD6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6998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BC56-8EA6-4323-9602-4FBC459944E7}" type="datetimeFigureOut">
              <a:rPr lang="en-IN" smtClean="0"/>
              <a:t>13-09-2017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7898-6FA2-436F-8549-7A82775FD6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9707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BC56-8EA6-4323-9602-4FBC459944E7}" type="datetimeFigureOut">
              <a:rPr lang="en-IN" smtClean="0"/>
              <a:t>13-09-2017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7898-6FA2-436F-8549-7A82775FD6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001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BC56-8EA6-4323-9602-4FBC459944E7}" type="datetimeFigureOut">
              <a:rPr lang="en-IN" smtClean="0"/>
              <a:t>13-09-2017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7898-6FA2-436F-8549-7A82775FD6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670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BC56-8EA6-4323-9602-4FBC459944E7}" type="datetimeFigureOut">
              <a:rPr lang="en-IN" smtClean="0"/>
              <a:t>13-09-2017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7898-6FA2-436F-8549-7A82775FD6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493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BC56-8EA6-4323-9602-4FBC459944E7}" type="datetimeFigureOut">
              <a:rPr lang="en-IN" smtClean="0"/>
              <a:t>13-09-2017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7898-6FA2-436F-8549-7A82775FD6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9380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BC56-8EA6-4323-9602-4FBC459944E7}" type="datetimeFigureOut">
              <a:rPr lang="en-IN" smtClean="0"/>
              <a:t>13-09-2017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7898-6FA2-436F-8549-7A82775FD6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8852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5BC56-8EA6-4323-9602-4FBC459944E7}" type="datetimeFigureOut">
              <a:rPr lang="en-IN" smtClean="0"/>
              <a:t>13-09-2017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57898-6FA2-436F-8549-7A82775FD6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925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37625" y="890039"/>
            <a:ext cx="11915336" cy="1515533"/>
          </a:xfrm>
        </p:spPr>
        <p:txBody>
          <a:bodyPr/>
          <a:lstStyle/>
          <a:p>
            <a:r>
              <a:rPr lang="en-IN" sz="4800" b="1" dirty="0"/>
              <a:t>INTERESTING CASE </a:t>
            </a:r>
            <a:r>
              <a:rPr lang="en-IN" sz="4800" b="1"/>
              <a:t>OF  CNS </a:t>
            </a:r>
            <a:r>
              <a:rPr lang="en-IN" sz="4800" b="1" dirty="0"/>
              <a:t/>
            </a:r>
            <a:br>
              <a:rPr lang="en-IN" sz="4800" b="1" dirty="0"/>
            </a:br>
            <a:r>
              <a:rPr lang="en-IN" sz="4800" b="1" dirty="0"/>
              <a:t>TUBERCULOSIS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47293"/>
            <a:ext cx="9144000" cy="1655762"/>
          </a:xfrm>
        </p:spPr>
        <p:txBody>
          <a:bodyPr>
            <a:normAutofit fontScale="25000" lnSpcReduction="20000"/>
          </a:bodyPr>
          <a:lstStyle/>
          <a:p>
            <a:r>
              <a:rPr lang="en-IN" sz="11200" b="1" dirty="0">
                <a:solidFill>
                  <a:srgbClr val="FF0000"/>
                </a:solidFill>
              </a:rPr>
              <a:t>II MEDICINE UNIT </a:t>
            </a:r>
          </a:p>
          <a:p>
            <a:r>
              <a:rPr lang="en-US" altLang="zh-CN" sz="11200" dirty="0"/>
              <a:t>PROF DR.R .BALAJINATHAN   MD., </a:t>
            </a:r>
          </a:p>
          <a:p>
            <a:r>
              <a:rPr lang="en-US" altLang="zh-CN" sz="11200" b="1" dirty="0">
                <a:solidFill>
                  <a:srgbClr val="FF0000"/>
                </a:solidFill>
              </a:rPr>
              <a:t>ASST PROF</a:t>
            </a:r>
          </a:p>
          <a:p>
            <a:r>
              <a:rPr lang="en-US" altLang="zh-CN" sz="11200" dirty="0"/>
              <a:t>DR.V.N.ALAGAVENKATESAN   MD.,</a:t>
            </a:r>
          </a:p>
          <a:p>
            <a:r>
              <a:rPr lang="en-US" altLang="zh-CN" sz="11200" dirty="0"/>
              <a:t>DR.P.V BALAMURUGAN   MD.</a:t>
            </a:r>
          </a:p>
          <a:p>
            <a:r>
              <a:rPr lang="en-US" sz="11200" dirty="0"/>
              <a:t>DR.R.PANDISELVAM   </a:t>
            </a:r>
            <a:r>
              <a:rPr lang="en-US" sz="9600" dirty="0"/>
              <a:t>M.D</a:t>
            </a:r>
            <a:endParaRPr lang="en-IN" sz="9600" dirty="0"/>
          </a:p>
        </p:txBody>
      </p:sp>
    </p:spTree>
    <p:extLst>
      <p:ext uri="{BB962C8B-B14F-4D97-AF65-F5344CB8AC3E}">
        <p14:creationId xmlns:p14="http://schemas.microsoft.com/office/powerpoint/2010/main" val="152766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32E6209-B009-5C48-8A5E-5D94B73CB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673" y="0"/>
            <a:ext cx="10515600" cy="1325563"/>
          </a:xfrm>
        </p:spPr>
        <p:txBody>
          <a:bodyPr/>
          <a:lstStyle/>
          <a:p>
            <a:r>
              <a:rPr lang="en-GB"/>
              <a:t>            SPINOMOTOR SYSTEM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264532"/>
              </p:ext>
            </p:extLst>
          </p:nvPr>
        </p:nvGraphicFramePr>
        <p:xfrm>
          <a:off x="1140581" y="1112006"/>
          <a:ext cx="10515600" cy="524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6264">
                <a:tc>
                  <a:txBody>
                    <a:bodyPr/>
                    <a:lstStyle/>
                    <a:p>
                      <a:r>
                        <a:rPr lang="en-IN" dirty="0"/>
                        <a:t>             DTR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       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          LEFT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5643">
                <a:tc>
                  <a:txBody>
                    <a:bodyPr/>
                    <a:lstStyle/>
                    <a:p>
                      <a:r>
                        <a:rPr lang="en-IN" baseline="0" dirty="0"/>
                        <a:t>       </a:t>
                      </a:r>
                      <a:r>
                        <a:rPr lang="en-IN" dirty="0"/>
                        <a:t>    BICEPS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           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          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5643">
                <a:tc>
                  <a:txBody>
                    <a:bodyPr/>
                    <a:lstStyle/>
                    <a:p>
                      <a:r>
                        <a:rPr lang="en-IN" dirty="0"/>
                        <a:t>           TRICEPS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           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          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3460">
                <a:tc>
                  <a:txBody>
                    <a:bodyPr/>
                    <a:lstStyle/>
                    <a:p>
                      <a:r>
                        <a:rPr lang="en-IN" dirty="0"/>
                        <a:t>         </a:t>
                      </a:r>
                      <a:r>
                        <a:rPr lang="en-IN" baseline="0" dirty="0"/>
                        <a:t>  </a:t>
                      </a:r>
                      <a:r>
                        <a:rPr lang="en-IN" dirty="0"/>
                        <a:t>SUPINATOR                     </a:t>
                      </a:r>
                      <a:r>
                        <a:rPr lang="en-IN" baseline="0" dirty="0"/>
                        <a:t>         </a:t>
                      </a:r>
                      <a:r>
                        <a:rPr lang="en-IN" dirty="0"/>
                        <a:t>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           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          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6264">
                <a:tc>
                  <a:txBody>
                    <a:bodyPr/>
                    <a:lstStyle/>
                    <a:p>
                      <a:r>
                        <a:rPr lang="en-IN" baseline="0" dirty="0"/>
                        <a:t>            KNEE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           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          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5643">
                <a:tc>
                  <a:txBody>
                    <a:bodyPr/>
                    <a:lstStyle/>
                    <a:p>
                      <a:r>
                        <a:rPr lang="en-IN" dirty="0"/>
                        <a:t>            ANKLE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           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          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94333">
                <a:tc>
                  <a:txBody>
                    <a:bodyPr/>
                    <a:lstStyle/>
                    <a:p>
                      <a:r>
                        <a:rPr lang="en-IN" dirty="0"/>
                        <a:t>           PLANTAR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Down Arrow 4"/>
          <p:cNvSpPr/>
          <p:nvPr/>
        </p:nvSpPr>
        <p:spPr>
          <a:xfrm flipH="1">
            <a:off x="8333473" y="5559435"/>
            <a:ext cx="121210" cy="43340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Down Arrow 6"/>
          <p:cNvSpPr/>
          <p:nvPr/>
        </p:nvSpPr>
        <p:spPr>
          <a:xfrm flipH="1" flipV="1">
            <a:off x="5669279" y="5559433"/>
            <a:ext cx="154744" cy="399287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304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                 </a:t>
            </a:r>
            <a:r>
              <a:rPr lang="en-GB">
                <a:solidFill>
                  <a:srgbClr val="7030A0"/>
                </a:solidFill>
              </a:rPr>
              <a:t>  CNS EXAMINATION</a:t>
            </a:r>
            <a:endParaRPr lang="en-IN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SENSORY SYSTEM</a:t>
            </a:r>
          </a:p>
          <a:p>
            <a:pPr>
              <a:buNone/>
            </a:pPr>
            <a:r>
              <a:rPr lang="en-IN" dirty="0"/>
              <a:t>                    </a:t>
            </a:r>
          </a:p>
          <a:p>
            <a:r>
              <a:rPr lang="en-IN" dirty="0"/>
              <a:t>POSTERIOR COLUMN                Could not be tested 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 smtClean="0"/>
              <a:t>CEREBELLUM</a:t>
            </a:r>
            <a:endParaRPr lang="en-IN" dirty="0"/>
          </a:p>
          <a:p>
            <a:endParaRPr lang="en-IN" dirty="0"/>
          </a:p>
          <a:p>
            <a:r>
              <a:rPr lang="en-IN" dirty="0"/>
              <a:t>SPINE &amp; CRANIUM - Normal</a:t>
            </a:r>
          </a:p>
        </p:txBody>
      </p:sp>
      <p:sp>
        <p:nvSpPr>
          <p:cNvPr id="4" name="Right Brace 3"/>
          <p:cNvSpPr/>
          <p:nvPr/>
        </p:nvSpPr>
        <p:spPr>
          <a:xfrm>
            <a:off x="5050302" y="1983544"/>
            <a:ext cx="281354" cy="2321169"/>
          </a:xfrm>
          <a:prstGeom prst="righ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534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77165"/>
            <a:ext cx="9601196" cy="1303867"/>
          </a:xfrm>
        </p:spPr>
        <p:txBody>
          <a:bodyPr/>
          <a:lstStyle/>
          <a:p>
            <a:r>
              <a:rPr lang="en-IN" b="1" dirty="0">
                <a:solidFill>
                  <a:srgbClr val="7030A0"/>
                </a:solidFill>
              </a:rPr>
              <a:t>SYSTEMIC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457" y="1978925"/>
            <a:ext cx="10023140" cy="3896943"/>
          </a:xfrm>
        </p:spPr>
        <p:txBody>
          <a:bodyPr>
            <a:normAutofit lnSpcReduction="10000"/>
          </a:bodyPr>
          <a:lstStyle/>
          <a:p>
            <a:r>
              <a:rPr lang="en-IN" dirty="0"/>
              <a:t>CVS – S1S2 + </a:t>
            </a:r>
          </a:p>
          <a:p>
            <a:pPr marL="0" indent="0">
              <a:buNone/>
            </a:pPr>
            <a:r>
              <a:rPr lang="en-IN" dirty="0"/>
              <a:t>        JVP Normal</a:t>
            </a:r>
          </a:p>
          <a:p>
            <a:pPr marL="0" indent="0">
              <a:buNone/>
            </a:pPr>
            <a:r>
              <a:rPr lang="en-IN" dirty="0"/>
              <a:t>        NO Murmur</a:t>
            </a:r>
          </a:p>
          <a:p>
            <a:r>
              <a:rPr lang="en-IN" dirty="0"/>
              <a:t>RS  B/L AE +</a:t>
            </a:r>
          </a:p>
          <a:p>
            <a:pPr marL="0" indent="0">
              <a:buNone/>
            </a:pPr>
            <a:r>
              <a:rPr lang="en-IN" dirty="0"/>
              <a:t>       NVBS</a:t>
            </a:r>
          </a:p>
          <a:p>
            <a:pPr marL="0" indent="0">
              <a:buNone/>
            </a:pPr>
            <a:r>
              <a:rPr lang="en-IN" dirty="0"/>
              <a:t>       No added sounds</a:t>
            </a:r>
          </a:p>
          <a:p>
            <a:r>
              <a:rPr lang="en-IN" dirty="0"/>
              <a:t> PA   Soft </a:t>
            </a:r>
          </a:p>
          <a:p>
            <a:pPr marL="0" indent="0">
              <a:buNone/>
            </a:pPr>
            <a:r>
              <a:rPr lang="en-IN" dirty="0"/>
              <a:t>       No </a:t>
            </a:r>
            <a:r>
              <a:rPr lang="en-IN" dirty="0" err="1"/>
              <a:t>organomegaly</a:t>
            </a:r>
            <a:r>
              <a:rPr lang="en-IN" dirty="0"/>
              <a:t>,  BS +</a:t>
            </a:r>
          </a:p>
        </p:txBody>
      </p:sp>
    </p:spTree>
    <p:extLst>
      <p:ext uri="{BB962C8B-B14F-4D97-AF65-F5344CB8AC3E}">
        <p14:creationId xmlns:p14="http://schemas.microsoft.com/office/powerpoint/2010/main" val="270263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395" y="345516"/>
            <a:ext cx="10214210" cy="532769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rgbClr val="7030A0"/>
                </a:solidFill>
              </a:rPr>
              <a:t>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797" y="1173707"/>
            <a:ext cx="10986448" cy="5104263"/>
          </a:xfrm>
        </p:spPr>
        <p:txBody>
          <a:bodyPr/>
          <a:lstStyle/>
          <a:p>
            <a:r>
              <a:rPr lang="en-IN" dirty="0" err="1"/>
              <a:t>Hb</a:t>
            </a:r>
            <a:r>
              <a:rPr lang="en-IN" dirty="0"/>
              <a:t> 10.8 gm </a:t>
            </a:r>
          </a:p>
          <a:p>
            <a:r>
              <a:rPr lang="en-IN"/>
              <a:t>TC 16900</a:t>
            </a:r>
            <a:r>
              <a:rPr lang="en-GB"/>
              <a:t> cells/ cumm</a:t>
            </a:r>
            <a:endParaRPr lang="en-IN" dirty="0"/>
          </a:p>
          <a:p>
            <a:r>
              <a:rPr lang="en-IN" dirty="0"/>
              <a:t>DC P- 82  L – 11  M- 7</a:t>
            </a:r>
          </a:p>
          <a:p>
            <a:r>
              <a:rPr lang="en-IN" dirty="0"/>
              <a:t>PLT  3.25 lakhs</a:t>
            </a:r>
          </a:p>
          <a:p>
            <a:r>
              <a:rPr lang="en-IN" dirty="0"/>
              <a:t>PCV 34%</a:t>
            </a:r>
          </a:p>
          <a:p>
            <a:r>
              <a:rPr lang="en-IN" dirty="0"/>
              <a:t>ESR  31 mm/hr</a:t>
            </a:r>
          </a:p>
          <a:p>
            <a:r>
              <a:rPr lang="en-IN">
                <a:solidFill>
                  <a:srgbClr val="FF0000"/>
                </a:solidFill>
              </a:rPr>
              <a:t>RBS 422</a:t>
            </a:r>
            <a:r>
              <a:rPr lang="en-GB">
                <a:solidFill>
                  <a:srgbClr val="FF0000"/>
                </a:solidFill>
              </a:rPr>
              <a:t> mg/dl</a:t>
            </a:r>
            <a:endParaRPr lang="en-IN" dirty="0">
              <a:solidFill>
                <a:srgbClr val="FF0000"/>
              </a:solidFill>
            </a:endParaRPr>
          </a:p>
          <a:p>
            <a:r>
              <a:rPr lang="en-IN" dirty="0"/>
              <a:t>LFT Normal</a:t>
            </a:r>
          </a:p>
        </p:txBody>
      </p:sp>
    </p:spTree>
    <p:extLst>
      <p:ext uri="{BB962C8B-B14F-4D97-AF65-F5344CB8AC3E}">
        <p14:creationId xmlns:p14="http://schemas.microsoft.com/office/powerpoint/2010/main" val="129621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240118"/>
              </p:ext>
            </p:extLst>
          </p:nvPr>
        </p:nvGraphicFramePr>
        <p:xfrm>
          <a:off x="831672" y="1141697"/>
          <a:ext cx="9300192" cy="54764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250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250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250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250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95284"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r>
                        <a:rPr lang="en-IN" dirty="0"/>
                        <a:t>        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</a:t>
                      </a:r>
                    </a:p>
                    <a:p>
                      <a:r>
                        <a:rPr lang="en-IN" baseline="0" dirty="0"/>
                        <a:t>               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r>
                        <a:rPr lang="en-IN" baseline="0" dirty="0"/>
                        <a:t>             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r>
                        <a:rPr lang="en-IN" dirty="0"/>
                        <a:t>              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5284"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r>
                        <a:rPr lang="en-IN" baseline="0" dirty="0"/>
                        <a:t>           Na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r>
                        <a:rPr lang="en-IN" dirty="0"/>
                        <a:t>          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r>
                        <a:rPr lang="en-IN" dirty="0"/>
                        <a:t>            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r>
                        <a:rPr lang="en-IN" dirty="0"/>
                        <a:t>              135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95284"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r>
                        <a:rPr lang="en-IN" dirty="0"/>
                        <a:t>           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r>
                        <a:rPr lang="en-IN" dirty="0"/>
                        <a:t>            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r>
                        <a:rPr lang="en-IN" dirty="0"/>
                        <a:t>             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r>
                        <a:rPr lang="en-IN" dirty="0"/>
                        <a:t>             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5284"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r>
                        <a:rPr lang="en-IN" dirty="0"/>
                        <a:t>            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r>
                        <a:rPr lang="en-IN"/>
                        <a:t>             </a:t>
                      </a:r>
                      <a:r>
                        <a:rPr lang="en-GB"/>
                        <a:t>62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r>
                        <a:rPr lang="en-IN" dirty="0"/>
                        <a:t>              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r>
                        <a:rPr lang="en-IN"/>
                        <a:t>             </a:t>
                      </a:r>
                      <a:r>
                        <a:rPr lang="en-GB"/>
                        <a:t>55</a:t>
                      </a:r>
                      <a:endParaRPr lang="en-IN" dirty="0"/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95284"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r>
                        <a:rPr lang="en-IN" dirty="0"/>
                        <a:t>        CREATININE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r>
                        <a:rPr lang="en-IN"/>
                        <a:t>               </a:t>
                      </a:r>
                      <a:r>
                        <a:rPr lang="en-GB"/>
                        <a:t>3.</a:t>
                      </a:r>
                      <a:r>
                        <a:rPr lang="en-IN"/>
                        <a:t>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r>
                        <a:rPr lang="en-IN" dirty="0"/>
                        <a:t>       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r>
                        <a:rPr lang="en-IN"/>
                        <a:t>             </a:t>
                      </a:r>
                      <a:r>
                        <a:rPr lang="en-GB"/>
                        <a:t>2.5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96418" y="495366"/>
            <a:ext cx="412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     </a:t>
            </a:r>
            <a:r>
              <a:rPr lang="en-IN" sz="3600" dirty="0">
                <a:solidFill>
                  <a:srgbClr val="7030A0"/>
                </a:solidFill>
              </a:rPr>
              <a:t>INVESTIGATIONS…</a:t>
            </a:r>
          </a:p>
        </p:txBody>
      </p:sp>
    </p:spTree>
    <p:extLst>
      <p:ext uri="{BB962C8B-B14F-4D97-AF65-F5344CB8AC3E}">
        <p14:creationId xmlns:p14="http://schemas.microsoft.com/office/powerpoint/2010/main" val="26829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973" y="598630"/>
            <a:ext cx="9601197" cy="396292"/>
          </a:xfrm>
        </p:spPr>
        <p:txBody>
          <a:bodyPr>
            <a:normAutofit fontScale="90000"/>
          </a:bodyPr>
          <a:lstStyle/>
          <a:p>
            <a:r>
              <a:rPr lang="en-IN">
                <a:solidFill>
                  <a:srgbClr val="7030A0"/>
                </a:solidFill>
              </a:rPr>
              <a:t>INVESTIGATION</a:t>
            </a:r>
            <a:r>
              <a:rPr lang="en-GB">
                <a:solidFill>
                  <a:srgbClr val="7030A0"/>
                </a:solidFill>
              </a:rPr>
              <a:t>S</a:t>
            </a:r>
            <a:r>
              <a:rPr lang="en-IN">
                <a:solidFill>
                  <a:srgbClr val="7030A0"/>
                </a:solidFill>
              </a:rPr>
              <a:t>…</a:t>
            </a:r>
            <a:endParaRPr lang="en-IN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269242"/>
            <a:ext cx="10864984" cy="53536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dirty="0"/>
              <a:t>                                             </a:t>
            </a:r>
            <a:r>
              <a:rPr lang="en-IN" dirty="0">
                <a:solidFill>
                  <a:srgbClr val="7030A0"/>
                </a:solidFill>
              </a:rPr>
              <a:t>URINE ANALYSIS</a:t>
            </a:r>
          </a:p>
          <a:p>
            <a:r>
              <a:rPr lang="en-IN" dirty="0" smtClean="0"/>
              <a:t>     </a:t>
            </a:r>
            <a:r>
              <a:rPr lang="en-IN" dirty="0"/>
              <a:t>ALBUMIN -  TRACE</a:t>
            </a:r>
          </a:p>
          <a:p>
            <a:r>
              <a:rPr lang="en-IN" dirty="0"/>
              <a:t>     </a:t>
            </a:r>
            <a:r>
              <a:rPr lang="en-IN" dirty="0" smtClean="0"/>
              <a:t>SUGAR  </a:t>
            </a:r>
            <a:r>
              <a:rPr lang="en-IN" dirty="0"/>
              <a:t>- NIL</a:t>
            </a:r>
          </a:p>
          <a:p>
            <a:r>
              <a:rPr lang="en-IN" dirty="0"/>
              <a:t>    </a:t>
            </a:r>
            <a:r>
              <a:rPr lang="en-IN" dirty="0" smtClean="0"/>
              <a:t> </a:t>
            </a:r>
            <a:r>
              <a:rPr lang="en-IN" dirty="0"/>
              <a:t>DEPOSITS- 2-4 PUS CELL</a:t>
            </a:r>
            <a:endParaRPr lang="en-GB" dirty="0"/>
          </a:p>
          <a:p>
            <a:endParaRPr lang="en-GB" dirty="0"/>
          </a:p>
          <a:p>
            <a:r>
              <a:rPr lang="en-GB" dirty="0" smtClean="0">
                <a:solidFill>
                  <a:srgbClr val="7030A0"/>
                </a:solidFill>
              </a:rPr>
              <a:t>  URINE </a:t>
            </a:r>
            <a:r>
              <a:rPr lang="en-GB" dirty="0">
                <a:solidFill>
                  <a:srgbClr val="7030A0"/>
                </a:solidFill>
              </a:rPr>
              <a:t>KETONES</a:t>
            </a:r>
            <a:r>
              <a:rPr lang="en-GB" dirty="0"/>
              <a:t> - Negative</a:t>
            </a:r>
            <a:endParaRPr lang="en-IN" dirty="0"/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 </a:t>
            </a:r>
            <a:r>
              <a:rPr lang="en-IN" dirty="0">
                <a:solidFill>
                  <a:srgbClr val="7030A0"/>
                </a:solidFill>
              </a:rPr>
              <a:t>USG ABDOMEN</a:t>
            </a:r>
            <a:r>
              <a:rPr lang="en-IN" dirty="0"/>
              <a:t>- Medical renal disease</a:t>
            </a:r>
          </a:p>
          <a:p>
            <a:endParaRPr lang="en-IN" dirty="0"/>
          </a:p>
          <a:p>
            <a:r>
              <a:rPr lang="en-IN" dirty="0">
                <a:solidFill>
                  <a:srgbClr val="7030A0"/>
                </a:solidFill>
              </a:rPr>
              <a:t>VCTC</a:t>
            </a:r>
            <a:r>
              <a:rPr lang="en-IN" dirty="0"/>
              <a:t>  -  NON REACTIVE</a:t>
            </a:r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rgbClr val="7030A0"/>
                </a:solidFill>
              </a:rPr>
              <a:t>BLOOD &amp; URINE C&amp;S</a:t>
            </a:r>
            <a:r>
              <a:rPr lang="en-GB" dirty="0"/>
              <a:t> - No evidence of growth in culture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8540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809" y="788110"/>
            <a:ext cx="5189093" cy="62246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39287" y="141779"/>
            <a:ext cx="3742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CHEST XRAY</a:t>
            </a:r>
          </a:p>
        </p:txBody>
      </p:sp>
    </p:spTree>
    <p:extLst>
      <p:ext uri="{BB962C8B-B14F-4D97-AF65-F5344CB8AC3E}">
        <p14:creationId xmlns:p14="http://schemas.microsoft.com/office/powerpoint/2010/main" val="13265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38" y="1487606"/>
            <a:ext cx="7915404" cy="52578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7095" y="604911"/>
            <a:ext cx="5584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              CT BRAIN</a:t>
            </a:r>
          </a:p>
        </p:txBody>
      </p:sp>
    </p:spTree>
    <p:extLst>
      <p:ext uri="{BB962C8B-B14F-4D97-AF65-F5344CB8AC3E}">
        <p14:creationId xmlns:p14="http://schemas.microsoft.com/office/powerpoint/2010/main" val="129151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23" y="1152767"/>
            <a:ext cx="10301197" cy="54512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11151" y="506436"/>
            <a:ext cx="5092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CT BRAIN</a:t>
            </a:r>
          </a:p>
        </p:txBody>
      </p:sp>
    </p:spTree>
    <p:extLst>
      <p:ext uri="{BB962C8B-B14F-4D97-AF65-F5344CB8AC3E}">
        <p14:creationId xmlns:p14="http://schemas.microsoft.com/office/powerpoint/2010/main" val="6911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    CT BRAIN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Mixed lesion noted in  </a:t>
            </a:r>
            <a:r>
              <a:rPr lang="en-IN" dirty="0">
                <a:solidFill>
                  <a:srgbClr val="002060"/>
                </a:solidFill>
              </a:rPr>
              <a:t>left </a:t>
            </a:r>
            <a:r>
              <a:rPr lang="en-IN" dirty="0" err="1">
                <a:solidFill>
                  <a:srgbClr val="002060"/>
                </a:solidFill>
              </a:rPr>
              <a:t>temperoparieto</a:t>
            </a:r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>
                <a:solidFill>
                  <a:srgbClr val="002060"/>
                </a:solidFill>
              </a:rPr>
              <a:t>occipital </a:t>
            </a:r>
            <a:r>
              <a:rPr lang="en-IN"/>
              <a:t>region</a:t>
            </a:r>
            <a:r>
              <a:rPr lang="en-GB"/>
              <a:t> causing midline shift with obstruction of third ventricles.</a:t>
            </a:r>
            <a:endParaRPr lang="en-IN" dirty="0"/>
          </a:p>
          <a:p>
            <a:r>
              <a:rPr lang="en-IN" dirty="0">
                <a:solidFill>
                  <a:srgbClr val="FF0000"/>
                </a:solidFill>
              </a:rPr>
              <a:t>IMPRESSION</a:t>
            </a:r>
            <a:r>
              <a:rPr lang="en-IN" dirty="0"/>
              <a:t> ; </a:t>
            </a:r>
          </a:p>
          <a:p>
            <a:pPr marL="0" indent="0">
              <a:buNone/>
            </a:pPr>
            <a:r>
              <a:rPr lang="en-IN" dirty="0"/>
              <a:t>           SPACE OCCUPYING LESION in the </a:t>
            </a:r>
            <a:r>
              <a:rPr lang="en-IN" dirty="0">
                <a:solidFill>
                  <a:srgbClr val="002060"/>
                </a:solidFill>
              </a:rPr>
              <a:t>left </a:t>
            </a:r>
            <a:r>
              <a:rPr lang="en-IN" dirty="0" err="1">
                <a:solidFill>
                  <a:srgbClr val="002060"/>
                </a:solidFill>
              </a:rPr>
              <a:t>temperoparieto</a:t>
            </a:r>
            <a:r>
              <a:rPr lang="en-IN" dirty="0">
                <a:solidFill>
                  <a:srgbClr val="002060"/>
                </a:solidFill>
              </a:rPr>
              <a:t> occipital </a:t>
            </a:r>
            <a:r>
              <a:rPr lang="en-IN" dirty="0"/>
              <a:t>region</a:t>
            </a:r>
          </a:p>
          <a:p>
            <a:r>
              <a:rPr lang="en-IN" dirty="0"/>
              <a:t>SUGGESTION </a:t>
            </a:r>
          </a:p>
          <a:p>
            <a:pPr marL="0" indent="0">
              <a:buNone/>
            </a:pPr>
            <a:r>
              <a:rPr lang="en-IN" dirty="0"/>
              <a:t>                 MRI BRAIN</a:t>
            </a:r>
          </a:p>
        </p:txBody>
      </p:sp>
    </p:spTree>
    <p:extLst>
      <p:ext uri="{BB962C8B-B14F-4D97-AF65-F5344CB8AC3E}">
        <p14:creationId xmlns:p14="http://schemas.microsoft.com/office/powerpoint/2010/main" val="18726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477767" cy="6858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N" dirty="0"/>
              <a:t>                                                           </a:t>
            </a:r>
            <a:r>
              <a:rPr lang="en-IN" sz="4000" b="1" dirty="0"/>
              <a:t>CASE 2</a:t>
            </a:r>
          </a:p>
          <a:p>
            <a:pPr marL="0" indent="0">
              <a:buNone/>
            </a:pPr>
            <a:r>
              <a:rPr lang="en-IN" dirty="0"/>
              <a:t>                 51 years old male admitted with chief complaints of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IN" dirty="0"/>
              <a:t> Altered sensorium for past 3 days.</a:t>
            </a:r>
          </a:p>
          <a:p>
            <a:pPr marL="0" indent="0">
              <a:buNone/>
            </a:pPr>
            <a:r>
              <a:rPr lang="en-IN" b="1" dirty="0">
                <a:solidFill>
                  <a:srgbClr val="7030A0"/>
                </a:solidFill>
              </a:rPr>
              <a:t>                              HISTORY OF PRESENTING ILLNESS</a:t>
            </a:r>
          </a:p>
          <a:p>
            <a:pPr marL="0" indent="0">
              <a:buNone/>
            </a:pPr>
            <a:r>
              <a:rPr lang="en-IN" dirty="0"/>
              <a:t>    He was apparently normal 3 months back after which he developed  low back </a:t>
            </a:r>
          </a:p>
          <a:p>
            <a:pPr marL="0" indent="0">
              <a:buNone/>
            </a:pPr>
            <a:r>
              <a:rPr lang="en-IN" dirty="0"/>
              <a:t>pain , fever with chills and rigor,  was diagnosed  to have pyelonephritis and treated </a:t>
            </a:r>
          </a:p>
          <a:p>
            <a:pPr marL="0" indent="0">
              <a:buNone/>
            </a:pPr>
            <a:r>
              <a:rPr lang="en-IN" dirty="0"/>
              <a:t>with DJ stenting.</a:t>
            </a:r>
          </a:p>
          <a:p>
            <a:pPr marL="0" indent="0">
              <a:buNone/>
            </a:pPr>
            <a:endParaRPr lang="en-IN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IN" dirty="0"/>
              <a:t>H/O  difficulty in </a:t>
            </a:r>
            <a:r>
              <a:rPr lang="en-GB" dirty="0"/>
              <a:t>using </a:t>
            </a:r>
            <a:r>
              <a:rPr lang="en-IN" dirty="0"/>
              <a:t>right upper and lower limb past 1 </a:t>
            </a:r>
            <a:r>
              <a:rPr lang="en-IN" dirty="0" err="1"/>
              <a:t>wk</a:t>
            </a:r>
            <a:endParaRPr lang="en-IN" dirty="0"/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IN" dirty="0" smtClean="0"/>
              <a:t>H/O </a:t>
            </a:r>
            <a:r>
              <a:rPr lang="en-IN" dirty="0"/>
              <a:t>difficulty in walking   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IN" dirty="0"/>
              <a:t>H/O Headache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IN" dirty="0"/>
              <a:t>H/O  altered sensorium – 3 days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IN" dirty="0"/>
              <a:t>H/O  fever </a:t>
            </a:r>
            <a:endParaRPr lang="en-GB" dirty="0"/>
          </a:p>
          <a:p>
            <a:pPr marL="0" indent="0">
              <a:buClrTx/>
              <a:buNone/>
            </a:pPr>
            <a:r>
              <a:rPr lang="en-GB" dirty="0"/>
              <a:t>    I</a:t>
            </a:r>
            <a:r>
              <a:rPr lang="en-IN" dirty="0" err="1"/>
              <a:t>ntermittent</a:t>
            </a:r>
            <a:r>
              <a:rPr lang="en-IN" dirty="0"/>
              <a:t> in nature  </a:t>
            </a:r>
          </a:p>
          <a:p>
            <a:pPr marL="0" indent="0">
              <a:buClrTx/>
              <a:buNone/>
            </a:pPr>
            <a:r>
              <a:rPr lang="en-IN" dirty="0"/>
              <a:t>    </a:t>
            </a:r>
            <a:r>
              <a:rPr lang="en-GB" dirty="0"/>
              <a:t>A</a:t>
            </a:r>
            <a:r>
              <a:rPr lang="en-IN" dirty="0" err="1"/>
              <a:t>ssociated</a:t>
            </a:r>
            <a:r>
              <a:rPr lang="en-IN" dirty="0"/>
              <a:t> with chills &amp; rigor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IN" dirty="0"/>
              <a:t>H/O loss of appetite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IN" dirty="0"/>
              <a:t>H/O loss of weight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2874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           </a:t>
            </a:r>
            <a:r>
              <a:rPr lang="en-IN" dirty="0">
                <a:solidFill>
                  <a:srgbClr val="7030A0"/>
                </a:solidFill>
              </a:rPr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/>
              <a:t> TYPE 2 DM</a:t>
            </a:r>
            <a:endParaRPr lang="en-IN" dirty="0"/>
          </a:p>
          <a:p>
            <a:r>
              <a:rPr lang="en-IN"/>
              <a:t>SOL </a:t>
            </a:r>
            <a:r>
              <a:rPr lang="en-GB"/>
              <a:t> LEFT TEMPERO PARIETAL REGION WT RIGHT HEMIPLEGIA</a:t>
            </a:r>
            <a:endParaRPr lang="en-IN" dirty="0"/>
          </a:p>
          <a:p>
            <a:r>
              <a:rPr lang="en-IN" dirty="0"/>
              <a:t>OLD PULMONARY TUBERCULOSIS</a:t>
            </a:r>
          </a:p>
          <a:p>
            <a:r>
              <a:rPr lang="en-IN" dirty="0"/>
              <a:t>CHRONIC KIDNEY DISEASE</a:t>
            </a:r>
          </a:p>
        </p:txBody>
      </p:sp>
    </p:spTree>
    <p:extLst>
      <p:ext uri="{BB962C8B-B14F-4D97-AF65-F5344CB8AC3E}">
        <p14:creationId xmlns:p14="http://schemas.microsoft.com/office/powerpoint/2010/main" val="387659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7EFE5C-832C-8E4C-B1A0-036EEB1C4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153" y="379110"/>
            <a:ext cx="10515600" cy="1325563"/>
          </a:xfrm>
        </p:spPr>
        <p:txBody>
          <a:bodyPr/>
          <a:lstStyle/>
          <a:p>
            <a:r>
              <a:rPr lang="en-GB">
                <a:solidFill>
                  <a:srgbClr val="7030A0"/>
                </a:solidFill>
              </a:rPr>
              <a:t>TREATMENT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2A9FC0-FC54-E542-A2DF-DE02A1565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IV fluids</a:t>
            </a:r>
          </a:p>
          <a:p>
            <a:r>
              <a:rPr lang="en-GB"/>
              <a:t>Inj. Dexamethasone 8mg iv bd</a:t>
            </a:r>
          </a:p>
          <a:p>
            <a:r>
              <a:rPr lang="en-GB"/>
              <a:t>Inj ceftriaxone 2g iv bd</a:t>
            </a:r>
          </a:p>
          <a:p>
            <a:r>
              <a:rPr lang="en-GB"/>
              <a:t>Inj ampicillin 2g iv qid</a:t>
            </a:r>
          </a:p>
          <a:p>
            <a:r>
              <a:rPr lang="en-GB"/>
              <a:t>Inj ranitidine 50 mg iv bd</a:t>
            </a:r>
          </a:p>
          <a:p>
            <a:r>
              <a:rPr lang="en-GB"/>
              <a:t>Glycerol 20ml tds by RT</a:t>
            </a:r>
          </a:p>
          <a:p>
            <a:r>
              <a:rPr lang="en-GB"/>
              <a:t>Inj Phenytoin 100mg iv tds</a:t>
            </a:r>
          </a:p>
          <a:p>
            <a:r>
              <a:rPr lang="en-GB"/>
              <a:t>Inj Human actrapid 8units tds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9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864566"/>
            <a:ext cx="9601197" cy="441719"/>
          </a:xfrm>
        </p:spPr>
        <p:txBody>
          <a:bodyPr>
            <a:normAutofit fontScale="90000"/>
          </a:bodyPr>
          <a:lstStyle/>
          <a:p>
            <a:r>
              <a:rPr lang="en-GB"/>
              <a:t>            </a:t>
            </a:r>
            <a:r>
              <a:rPr lang="en-IN">
                <a:solidFill>
                  <a:srgbClr val="7030A0"/>
                </a:solidFill>
              </a:rPr>
              <a:t>NEUROLOGIST </a:t>
            </a:r>
            <a:r>
              <a:rPr lang="en-IN" dirty="0">
                <a:solidFill>
                  <a:srgbClr val="7030A0"/>
                </a:solidFill>
              </a:rPr>
              <a:t>OPINION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406" y="1580606"/>
            <a:ext cx="9773191" cy="4295262"/>
          </a:xfrm>
        </p:spPr>
        <p:txBody>
          <a:bodyPr/>
          <a:lstStyle/>
          <a:p>
            <a:r>
              <a:rPr lang="en-IN" dirty="0"/>
              <a:t>Right hemiplegia / SOL – Left </a:t>
            </a:r>
            <a:r>
              <a:rPr lang="en-IN" dirty="0" err="1"/>
              <a:t>Temparo</a:t>
            </a:r>
            <a:r>
              <a:rPr lang="en-IN" dirty="0"/>
              <a:t> Parietal Region With Midline Shift</a:t>
            </a:r>
          </a:p>
          <a:p>
            <a:pPr marL="0" indent="0">
              <a:buNone/>
            </a:pPr>
            <a:r>
              <a:rPr lang="en-IN"/>
              <a:t>SUGGESTION</a:t>
            </a:r>
            <a:endParaRPr lang="en-GB"/>
          </a:p>
          <a:p>
            <a:r>
              <a:rPr lang="en-GB"/>
              <a:t>Oral Glycerol 20ml tds</a:t>
            </a:r>
            <a:endParaRPr lang="en-IN" dirty="0"/>
          </a:p>
          <a:p>
            <a:r>
              <a:rPr lang="en-IN" dirty="0" err="1"/>
              <a:t>Inj</a:t>
            </a:r>
            <a:r>
              <a:rPr lang="en-IN" dirty="0"/>
              <a:t> Phenytoin 100 mg IV TDS</a:t>
            </a:r>
          </a:p>
          <a:p>
            <a:r>
              <a:rPr lang="en-IN" dirty="0" err="1"/>
              <a:t>Inj</a:t>
            </a:r>
            <a:r>
              <a:rPr lang="en-IN" dirty="0"/>
              <a:t> dexamethasone 4mg IV BD </a:t>
            </a:r>
          </a:p>
          <a:p>
            <a:r>
              <a:rPr lang="en-IN" dirty="0"/>
              <a:t>Neurosurgeon opinion </a:t>
            </a:r>
          </a:p>
          <a:p>
            <a:r>
              <a:rPr lang="en-IN" dirty="0"/>
              <a:t>MRI Brain</a:t>
            </a:r>
          </a:p>
        </p:txBody>
      </p:sp>
    </p:spTree>
    <p:extLst>
      <p:ext uri="{BB962C8B-B14F-4D97-AF65-F5344CB8AC3E}">
        <p14:creationId xmlns:p14="http://schemas.microsoft.com/office/powerpoint/2010/main" val="320781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772" y="200961"/>
            <a:ext cx="9601197" cy="546222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rgbClr val="7030A0"/>
                </a:solidFill>
              </a:rPr>
              <a:t>NEUROSURGEON OPINION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762" y="1009952"/>
            <a:ext cx="12859291" cy="437856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N" dirty="0"/>
              <a:t> </a:t>
            </a:r>
            <a:r>
              <a:rPr lang="en-IN" sz="2800" dirty="0"/>
              <a:t>Right hemiplegia with aphasia S/O Glioblastoma </a:t>
            </a:r>
            <a:r>
              <a:rPr lang="en-IN" sz="2800" dirty="0" err="1"/>
              <a:t>Multiforme</a:t>
            </a:r>
            <a:r>
              <a:rPr lang="en-IN" sz="2800" dirty="0"/>
              <a:t>   </a:t>
            </a:r>
          </a:p>
          <a:p>
            <a:pPr marL="0" indent="0">
              <a:buNone/>
            </a:pPr>
            <a:r>
              <a:rPr lang="en-IN" sz="2800" dirty="0"/>
              <a:t>                   </a:t>
            </a:r>
          </a:p>
          <a:p>
            <a:pPr marL="0" indent="0">
              <a:buNone/>
            </a:pPr>
            <a:r>
              <a:rPr lang="en-IN" sz="3300" dirty="0"/>
              <a:t>                                            SUGGESTION</a:t>
            </a:r>
          </a:p>
          <a:p>
            <a:endParaRPr lang="en-IN" dirty="0"/>
          </a:p>
          <a:p>
            <a:r>
              <a:rPr lang="en-IN" dirty="0"/>
              <a:t>IVF NS 3PINT</a:t>
            </a:r>
          </a:p>
          <a:p>
            <a:pPr marL="0" indent="0">
              <a:buNone/>
            </a:pPr>
            <a:r>
              <a:rPr lang="en-IN" dirty="0"/>
              <a:t>           RL 2 PINT     @ 100ml/hr</a:t>
            </a:r>
          </a:p>
          <a:p>
            <a:r>
              <a:rPr lang="en-IN" dirty="0"/>
              <a:t>Head End Elevation</a:t>
            </a:r>
          </a:p>
          <a:p>
            <a:r>
              <a:rPr lang="en-IN" dirty="0" err="1"/>
              <a:t>Inj</a:t>
            </a:r>
            <a:r>
              <a:rPr lang="en-IN" dirty="0"/>
              <a:t> Ceftriaxone 2g Iv </a:t>
            </a:r>
            <a:r>
              <a:rPr lang="en-IN" dirty="0" err="1"/>
              <a:t>Bd</a:t>
            </a:r>
            <a:endParaRPr lang="en-IN" dirty="0"/>
          </a:p>
          <a:p>
            <a:r>
              <a:rPr lang="en-GB"/>
              <a:t>Oral glycerol 20 ml </a:t>
            </a:r>
            <a:r>
              <a:rPr lang="en-IN"/>
              <a:t>TDS</a:t>
            </a:r>
            <a:endParaRPr lang="en-IN" dirty="0"/>
          </a:p>
          <a:p>
            <a:r>
              <a:rPr lang="en-IN" dirty="0" err="1"/>
              <a:t>Inj</a:t>
            </a:r>
            <a:r>
              <a:rPr lang="en-IN" dirty="0"/>
              <a:t> Phenytoin 100 mg IV TDS</a:t>
            </a:r>
          </a:p>
          <a:p>
            <a:r>
              <a:rPr lang="en-IN" dirty="0" err="1"/>
              <a:t>Inj</a:t>
            </a:r>
            <a:r>
              <a:rPr lang="en-IN" dirty="0"/>
              <a:t> Lasix 20 Mg Iv </a:t>
            </a:r>
            <a:r>
              <a:rPr lang="en-IN" dirty="0" err="1"/>
              <a:t>Bd</a:t>
            </a:r>
            <a:endParaRPr lang="en-IN" dirty="0"/>
          </a:p>
          <a:p>
            <a:r>
              <a:rPr lang="en-IN" dirty="0"/>
              <a:t>MRI Brain  with DWI Plain &amp; </a:t>
            </a:r>
            <a:r>
              <a:rPr lang="en-IN" dirty="0" err="1"/>
              <a:t>Contast</a:t>
            </a:r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Right Brace 3"/>
          <p:cNvSpPr/>
          <p:nvPr/>
        </p:nvSpPr>
        <p:spPr>
          <a:xfrm>
            <a:off x="3228535" y="2666123"/>
            <a:ext cx="130628" cy="74458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428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                        MRI BRAIN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35711"/>
            <a:ext cx="10158686" cy="5222289"/>
          </a:xfrm>
        </p:spPr>
      </p:pic>
    </p:spTree>
    <p:extLst>
      <p:ext uri="{BB962C8B-B14F-4D97-AF65-F5344CB8AC3E}">
        <p14:creationId xmlns:p14="http://schemas.microsoft.com/office/powerpoint/2010/main" val="271727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                           MRI BRAIN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588" y="1811558"/>
            <a:ext cx="7983908" cy="4351338"/>
          </a:xfrm>
        </p:spPr>
      </p:pic>
    </p:spTree>
    <p:extLst>
      <p:ext uri="{BB962C8B-B14F-4D97-AF65-F5344CB8AC3E}">
        <p14:creationId xmlns:p14="http://schemas.microsoft.com/office/powerpoint/2010/main" val="218903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166" y="-197583"/>
            <a:ext cx="10515600" cy="1325563"/>
          </a:xfrm>
        </p:spPr>
        <p:txBody>
          <a:bodyPr/>
          <a:lstStyle/>
          <a:p>
            <a:r>
              <a:rPr lang="en-IN" dirty="0"/>
              <a:t>MRI BRAIN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3267" y="1266092"/>
            <a:ext cx="10752407" cy="5591908"/>
          </a:xfrm>
        </p:spPr>
        <p:txBody>
          <a:bodyPr>
            <a:normAutofit/>
          </a:bodyPr>
          <a:lstStyle/>
          <a:p>
            <a:r>
              <a:rPr lang="en-IN" dirty="0"/>
              <a:t>Multiple well defined T2 FLAIR </a:t>
            </a:r>
            <a:r>
              <a:rPr lang="en-IN" dirty="0" err="1"/>
              <a:t>hyperintense</a:t>
            </a:r>
            <a:r>
              <a:rPr lang="en-IN" dirty="0"/>
              <a:t> with </a:t>
            </a:r>
            <a:r>
              <a:rPr lang="en-IN" dirty="0" err="1"/>
              <a:t>hypointense</a:t>
            </a:r>
            <a:r>
              <a:rPr lang="en-IN" dirty="0"/>
              <a:t> lesion</a:t>
            </a:r>
          </a:p>
          <a:p>
            <a:r>
              <a:rPr lang="en-IN" dirty="0"/>
              <a:t>T1 </a:t>
            </a:r>
            <a:r>
              <a:rPr lang="en-IN" dirty="0" err="1">
                <a:solidFill>
                  <a:srgbClr val="002060"/>
                </a:solidFill>
              </a:rPr>
              <a:t>hyperintense</a:t>
            </a:r>
            <a:r>
              <a:rPr lang="en-IN" dirty="0">
                <a:solidFill>
                  <a:srgbClr val="002060"/>
                </a:solidFill>
              </a:rPr>
              <a:t> with </a:t>
            </a:r>
            <a:r>
              <a:rPr lang="en-IN" dirty="0" err="1">
                <a:solidFill>
                  <a:srgbClr val="002060"/>
                </a:solidFill>
              </a:rPr>
              <a:t>hypointense</a:t>
            </a:r>
            <a:r>
              <a:rPr lang="en-IN" dirty="0">
                <a:solidFill>
                  <a:srgbClr val="002060"/>
                </a:solidFill>
              </a:rPr>
              <a:t> rim noted in left </a:t>
            </a:r>
            <a:r>
              <a:rPr lang="en-IN" dirty="0" err="1">
                <a:solidFill>
                  <a:srgbClr val="002060"/>
                </a:solidFill>
              </a:rPr>
              <a:t>temperoparieto</a:t>
            </a:r>
            <a:r>
              <a:rPr lang="en-IN" dirty="0">
                <a:solidFill>
                  <a:srgbClr val="002060"/>
                </a:solidFill>
              </a:rPr>
              <a:t> occipital </a:t>
            </a:r>
            <a:r>
              <a:rPr lang="en-IN" dirty="0"/>
              <a:t>region which shows diffusion restriction on DWI with extensive </a:t>
            </a:r>
            <a:r>
              <a:rPr lang="en-IN" dirty="0" err="1"/>
              <a:t>perilesional</a:t>
            </a:r>
            <a:r>
              <a:rPr lang="en-IN" dirty="0"/>
              <a:t> </a:t>
            </a:r>
            <a:r>
              <a:rPr lang="en-IN" dirty="0" err="1"/>
              <a:t>vasogenic</a:t>
            </a:r>
            <a:r>
              <a:rPr lang="en-IN" dirty="0"/>
              <a:t> white matter </a:t>
            </a:r>
            <a:r>
              <a:rPr lang="en-IN" dirty="0" err="1"/>
              <a:t>edema</a:t>
            </a:r>
            <a:r>
              <a:rPr lang="en-IN" dirty="0"/>
              <a:t> noted</a:t>
            </a:r>
          </a:p>
          <a:p>
            <a:r>
              <a:rPr lang="en-IN" dirty="0"/>
              <a:t>Lesion causing </a:t>
            </a:r>
            <a:r>
              <a:rPr lang="en-IN" dirty="0" err="1"/>
              <a:t>mSass</a:t>
            </a:r>
            <a:r>
              <a:rPr lang="en-IN" dirty="0"/>
              <a:t> effect in the form of midline shift of 15mm </a:t>
            </a:r>
          </a:p>
          <a:p>
            <a:r>
              <a:rPr lang="en-IN" dirty="0"/>
              <a:t>Mass effect causing effacement of I/L lateral ventricle &amp; temporal horn with dilatation of C/L lateral ventricle &amp; temporal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>
                <a:solidFill>
                  <a:srgbClr val="FF0000"/>
                </a:solidFill>
              </a:rPr>
              <a:t>IMPRESSION;</a:t>
            </a:r>
          </a:p>
          <a:p>
            <a:pPr marL="0" indent="0">
              <a:buNone/>
            </a:pPr>
            <a:r>
              <a:rPr lang="en-IN" dirty="0"/>
              <a:t>                  </a:t>
            </a:r>
            <a:r>
              <a:rPr lang="en-IN" dirty="0">
                <a:solidFill>
                  <a:srgbClr val="002060"/>
                </a:solidFill>
              </a:rPr>
              <a:t>Multiple cerebral abscess  - Tuberculous </a:t>
            </a:r>
            <a:r>
              <a:rPr lang="en-IN" dirty="0" err="1">
                <a:solidFill>
                  <a:srgbClr val="002060"/>
                </a:solidFill>
              </a:rPr>
              <a:t>etiology</a:t>
            </a:r>
            <a:endParaRPr lang="en-IN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IN" dirty="0"/>
              <a:t>Suggested contrast study</a:t>
            </a:r>
          </a:p>
        </p:txBody>
      </p:sp>
    </p:spTree>
    <p:extLst>
      <p:ext uri="{BB962C8B-B14F-4D97-AF65-F5344CB8AC3E}">
        <p14:creationId xmlns:p14="http://schemas.microsoft.com/office/powerpoint/2010/main" val="21188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                      </a:t>
            </a:r>
            <a:r>
              <a:rPr lang="en-IN" dirty="0">
                <a:solidFill>
                  <a:srgbClr val="7030A0"/>
                </a:solidFill>
              </a:rPr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Type 2DM</a:t>
            </a:r>
          </a:p>
          <a:p>
            <a:r>
              <a:rPr lang="en-GB"/>
              <a:t>CKD</a:t>
            </a:r>
          </a:p>
          <a:p>
            <a:r>
              <a:rPr lang="en-IN"/>
              <a:t>OLD </a:t>
            </a:r>
            <a:r>
              <a:rPr lang="en-IN" dirty="0"/>
              <a:t>PTB</a:t>
            </a:r>
          </a:p>
          <a:p>
            <a:r>
              <a:rPr lang="en-IN"/>
              <a:t>MULTIPLE </a:t>
            </a:r>
            <a:r>
              <a:rPr lang="en-IN" dirty="0"/>
              <a:t>CEREBRAL ABSCESS  TB ETIOLOGY</a:t>
            </a:r>
          </a:p>
        </p:txBody>
      </p:sp>
    </p:spTree>
    <p:extLst>
      <p:ext uri="{BB962C8B-B14F-4D97-AF65-F5344CB8AC3E}">
        <p14:creationId xmlns:p14="http://schemas.microsoft.com/office/powerpoint/2010/main" val="408507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429" y="365125"/>
            <a:ext cx="9902371" cy="675065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rgbClr val="7030A0"/>
                </a:solidFill>
              </a:rPr>
              <a:t>NEUROSURGEON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 MULTIPLE CEREBRAL ABSCESS</a:t>
            </a:r>
          </a:p>
          <a:p>
            <a:pPr marL="0" indent="0">
              <a:buNone/>
            </a:pPr>
            <a:r>
              <a:rPr lang="en-IN" dirty="0"/>
              <a:t>          SUGGESTION;</a:t>
            </a:r>
          </a:p>
          <a:p>
            <a:r>
              <a:rPr lang="en-IN" dirty="0"/>
              <a:t>To continue </a:t>
            </a:r>
            <a:r>
              <a:rPr lang="en-IN" dirty="0" err="1"/>
              <a:t>antiepileptics</a:t>
            </a:r>
            <a:endParaRPr lang="en-IN" dirty="0"/>
          </a:p>
          <a:p>
            <a:r>
              <a:rPr lang="en-IN" dirty="0"/>
              <a:t>To continue </a:t>
            </a:r>
            <a:r>
              <a:rPr lang="en-IN" dirty="0" err="1"/>
              <a:t>antiedema</a:t>
            </a:r>
            <a:r>
              <a:rPr lang="en-IN" dirty="0"/>
              <a:t> measures</a:t>
            </a:r>
          </a:p>
          <a:p>
            <a:r>
              <a:rPr lang="en-IN" dirty="0"/>
              <a:t>To continue higher antibiotics</a:t>
            </a:r>
          </a:p>
        </p:txBody>
      </p:sp>
    </p:spTree>
    <p:extLst>
      <p:ext uri="{BB962C8B-B14F-4D97-AF65-F5344CB8AC3E}">
        <p14:creationId xmlns:p14="http://schemas.microsoft.com/office/powerpoint/2010/main" val="51440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2660" y="310534"/>
            <a:ext cx="10515600" cy="1325563"/>
          </a:xfrm>
        </p:spPr>
        <p:txBody>
          <a:bodyPr/>
          <a:lstStyle/>
          <a:p>
            <a:r>
              <a:rPr lang="en-IN" dirty="0">
                <a:solidFill>
                  <a:srgbClr val="7030A0"/>
                </a:solidFill>
              </a:rPr>
              <a:t>PULMONOLOGIST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     H/O PTB 6 years back , took ATT for 6 months</a:t>
            </a:r>
          </a:p>
          <a:p>
            <a:pPr marL="0" indent="0">
              <a:buNone/>
            </a:pPr>
            <a:r>
              <a:rPr lang="en-IN" dirty="0"/>
              <a:t>SUGGESTION </a:t>
            </a:r>
          </a:p>
          <a:p>
            <a:r>
              <a:rPr lang="en-IN" dirty="0"/>
              <a:t>        Start on CAT II ATT</a:t>
            </a:r>
          </a:p>
          <a:p>
            <a:r>
              <a:rPr lang="en-IN" dirty="0"/>
              <a:t>        </a:t>
            </a:r>
            <a:r>
              <a:rPr lang="en-IN" dirty="0" err="1"/>
              <a:t>Ethambutol</a:t>
            </a:r>
            <a:r>
              <a:rPr lang="en-IN" dirty="0"/>
              <a:t> 600mg on alternative days</a:t>
            </a:r>
          </a:p>
          <a:p>
            <a:r>
              <a:rPr lang="en-IN" dirty="0"/>
              <a:t>        Inj. Streptomycin 500 mg  on alternative days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333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0501" y="477673"/>
            <a:ext cx="11122926" cy="5800298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endParaRPr lang="en-IN" dirty="0"/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IN" dirty="0"/>
              <a:t> No H/O seizures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IN" dirty="0"/>
              <a:t>No H/O  vomiting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IN" dirty="0"/>
              <a:t>No H/O  LOC 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IN" dirty="0"/>
              <a:t>No H/O  head injury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IN" dirty="0"/>
              <a:t>No H/O involuntary micturition/ defecation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IN" dirty="0"/>
              <a:t>No H/O cough with expectoration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IN" dirty="0"/>
              <a:t>No H/O breathing difficulty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IN" dirty="0"/>
              <a:t>No H/</a:t>
            </a:r>
            <a:r>
              <a:rPr lang="en-IN"/>
              <a:t>O </a:t>
            </a:r>
            <a:r>
              <a:rPr lang="en-GB"/>
              <a:t>ear pain/ discharge in the ear</a:t>
            </a:r>
            <a:endParaRPr lang="en-IN" dirty="0"/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IN" dirty="0"/>
              <a:t>No H/O blurring of vision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902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548" y="2250195"/>
            <a:ext cx="10515600" cy="1325563"/>
          </a:xfrm>
        </p:spPr>
        <p:txBody>
          <a:bodyPr/>
          <a:lstStyle/>
          <a:p>
            <a:r>
              <a:rPr lang="en-IN" dirty="0"/>
              <a:t>                  </a:t>
            </a:r>
            <a:r>
              <a:rPr lang="en-IN" sz="60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8324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        AIM OF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105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rgbClr val="FF0000"/>
                </a:solidFill>
              </a:rPr>
              <a:t>Rarity</a:t>
            </a:r>
            <a:r>
              <a:rPr lang="en-IN" sz="3200" dirty="0"/>
              <a:t> of CNS TB presenting </a:t>
            </a:r>
            <a:r>
              <a:rPr lang="en-IN" sz="3200"/>
              <a:t>as abscess</a:t>
            </a:r>
            <a:endParaRPr lang="en-GB" sz="3200"/>
          </a:p>
          <a:p>
            <a:r>
              <a:rPr lang="en-GB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case highlights the </a:t>
            </a:r>
            <a:r>
              <a:rPr lang="en-GB" b="0" i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diagnostic dilemma</a:t>
            </a:r>
            <a:r>
              <a:rPr lang="en-GB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an immunocompromised patient with multiple focal brain lesions, especially in areas where TB is endemic.</a:t>
            </a:r>
          </a:p>
          <a:p>
            <a:r>
              <a:rPr lang="en-GB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TB should be considered as a possible aetiology for any </a:t>
            </a:r>
            <a:r>
              <a:rPr lang="en-GB" b="0" i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intracranial lesion with radiological appearance suggestive of an abscess </a:t>
            </a:r>
            <a:r>
              <a:rPr lang="en-GB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surgical treatment can be kept as an option in case of neurological deficits, hydrocephalus or treatment failure.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08107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14149" y="600501"/>
            <a:ext cx="11000095" cy="56638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b="1" dirty="0">
                <a:solidFill>
                  <a:srgbClr val="7030A0"/>
                </a:solidFill>
              </a:rPr>
              <a:t>                                               PAST HISTORY:</a:t>
            </a:r>
          </a:p>
          <a:p>
            <a:r>
              <a:rPr lang="en-IN" dirty="0"/>
              <a:t>K/C PTB  6 years back completed 6 months of ATT</a:t>
            </a:r>
          </a:p>
          <a:p>
            <a:endParaRPr lang="en-IN" dirty="0"/>
          </a:p>
          <a:p>
            <a:r>
              <a:rPr lang="en-IN" dirty="0"/>
              <a:t>K/C of pyelonephritis underwent DJ stenting 3 </a:t>
            </a:r>
            <a:r>
              <a:rPr lang="en-IN"/>
              <a:t>months back</a:t>
            </a:r>
            <a:endParaRPr lang="en-GB"/>
          </a:p>
          <a:p>
            <a:endParaRPr lang="en-GB"/>
          </a:p>
          <a:p>
            <a:r>
              <a:rPr lang="en-GB"/>
              <a:t>K/C of  TYPE 2DM on OHA</a:t>
            </a:r>
            <a:endParaRPr lang="en-IN" dirty="0"/>
          </a:p>
          <a:p>
            <a:endParaRPr lang="en-IN" dirty="0"/>
          </a:p>
          <a:p>
            <a:r>
              <a:rPr lang="en-IN" dirty="0"/>
              <a:t>Not a k/c of </a:t>
            </a:r>
            <a:r>
              <a:rPr lang="en-IN"/>
              <a:t>SHT/ </a:t>
            </a:r>
            <a:r>
              <a:rPr lang="en-IN" dirty="0"/>
              <a:t>CAD/Seizure disorder</a:t>
            </a:r>
          </a:p>
          <a:p>
            <a:pPr marL="0" indent="0">
              <a:buNone/>
            </a:pPr>
            <a:r>
              <a:rPr lang="en-IN" b="1" dirty="0">
                <a:solidFill>
                  <a:srgbClr val="7030A0"/>
                </a:solidFill>
              </a:rPr>
              <a:t>                                          PERSONAL HISTORY</a:t>
            </a:r>
            <a:r>
              <a:rPr lang="en-IN" dirty="0"/>
              <a:t>:</a:t>
            </a:r>
          </a:p>
          <a:p>
            <a:r>
              <a:rPr lang="en-IN" dirty="0"/>
              <a:t>Consumes mixed diet </a:t>
            </a:r>
          </a:p>
          <a:p>
            <a:endParaRPr lang="en-IN" dirty="0"/>
          </a:p>
          <a:p>
            <a:r>
              <a:rPr lang="en-IN" dirty="0"/>
              <a:t>Known smoker &amp; alcoholic 15 years</a:t>
            </a:r>
          </a:p>
        </p:txBody>
      </p:sp>
    </p:spTree>
    <p:extLst>
      <p:ext uri="{BB962C8B-B14F-4D97-AF65-F5344CB8AC3E}">
        <p14:creationId xmlns:p14="http://schemas.microsoft.com/office/powerpoint/2010/main" val="290495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866" y="464024"/>
            <a:ext cx="11191164" cy="5827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                                    </a:t>
            </a:r>
          </a:p>
          <a:p>
            <a:pPr marL="0" indent="0">
              <a:buNone/>
            </a:pPr>
            <a:r>
              <a:rPr lang="en-IN" dirty="0"/>
              <a:t>                                          </a:t>
            </a:r>
            <a:r>
              <a:rPr lang="en-IN" sz="3200" b="1" dirty="0">
                <a:solidFill>
                  <a:srgbClr val="7030A0"/>
                </a:solidFill>
              </a:rPr>
              <a:t>GENERAL EXAMINATION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sz="3200" dirty="0" smtClean="0"/>
              <a:t>   Patient </a:t>
            </a:r>
            <a:r>
              <a:rPr lang="en-IN" sz="3200" dirty="0"/>
              <a:t>drowsy occasionally responds to painful stimuli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sz="3200" dirty="0"/>
              <a:t>   Afebrile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sz="3200" dirty="0"/>
              <a:t>   Anaemic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sz="3200" dirty="0"/>
              <a:t>   Not icteric 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sz="3200" dirty="0"/>
              <a:t>   No cyanosis 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sz="3200" dirty="0"/>
              <a:t>   No clubbing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sz="3200" dirty="0"/>
              <a:t>   No lymphadenopathy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sz="3200" dirty="0"/>
              <a:t>   No pedal oedema</a:t>
            </a:r>
          </a:p>
        </p:txBody>
      </p:sp>
    </p:spTree>
    <p:extLst>
      <p:ext uri="{BB962C8B-B14F-4D97-AF65-F5344CB8AC3E}">
        <p14:creationId xmlns:p14="http://schemas.microsoft.com/office/powerpoint/2010/main" val="364075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24" y="464025"/>
            <a:ext cx="11245755" cy="5895832"/>
          </a:xfrm>
        </p:spPr>
        <p:txBody>
          <a:bodyPr>
            <a:normAutofit fontScale="92500" lnSpcReduction="10000"/>
          </a:bodyPr>
          <a:lstStyle/>
          <a:p>
            <a:endParaRPr lang="en-IN" dirty="0"/>
          </a:p>
          <a:p>
            <a:pPr marL="0" indent="0">
              <a:buNone/>
            </a:pPr>
            <a:r>
              <a:rPr lang="en-IN" dirty="0">
                <a:solidFill>
                  <a:srgbClr val="7030A0"/>
                </a:solidFill>
              </a:rPr>
              <a:t>                                           </a:t>
            </a:r>
            <a:r>
              <a:rPr lang="en-IN" sz="3600" b="1" dirty="0">
                <a:solidFill>
                  <a:srgbClr val="7030A0"/>
                </a:solidFill>
              </a:rPr>
              <a:t>VITAL SIGNS:</a:t>
            </a:r>
          </a:p>
          <a:p>
            <a:pPr marL="0" indent="0">
              <a:buClrTx/>
              <a:buNone/>
            </a:pPr>
            <a:endParaRPr lang="en-IN" dirty="0"/>
          </a:p>
          <a:p>
            <a:pPr marL="0" indent="0">
              <a:buClrTx/>
              <a:buNone/>
            </a:pPr>
            <a:r>
              <a:rPr lang="en-IN" sz="2800" dirty="0"/>
              <a:t>PULSE : 86/ min regular in rhythm normal in volume felt in all accessible peripheral pulse</a:t>
            </a:r>
          </a:p>
          <a:p>
            <a:pPr marL="0" indent="0">
              <a:buClrTx/>
              <a:buNone/>
            </a:pPr>
            <a:endParaRPr lang="en-IN" sz="28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IN" sz="2800" dirty="0"/>
              <a:t>No </a:t>
            </a:r>
            <a:r>
              <a:rPr lang="en-IN" sz="2800" dirty="0" err="1"/>
              <a:t>radiofemoral</a:t>
            </a:r>
            <a:r>
              <a:rPr lang="en-IN" sz="2800" dirty="0"/>
              <a:t> ,radio radial delay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IN" sz="28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IN" sz="2800" dirty="0"/>
              <a:t>BLOOD PRESSURE: 150/90 </a:t>
            </a:r>
            <a:r>
              <a:rPr lang="en-IN" sz="2800" dirty="0" err="1"/>
              <a:t>mmhg</a:t>
            </a:r>
            <a:r>
              <a:rPr lang="en-IN" sz="2800" dirty="0"/>
              <a:t>  taken in right upper limb in supine position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IN" sz="28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IN" sz="2800" dirty="0"/>
              <a:t>SPO2 : 94% @ room air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IN" sz="28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IN" sz="2800" dirty="0"/>
              <a:t>RR : 14 / min</a:t>
            </a:r>
          </a:p>
        </p:txBody>
      </p:sp>
    </p:spTree>
    <p:extLst>
      <p:ext uri="{BB962C8B-B14F-4D97-AF65-F5344CB8AC3E}">
        <p14:creationId xmlns:p14="http://schemas.microsoft.com/office/powerpoint/2010/main" val="188572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76" y="477671"/>
            <a:ext cx="11245755" cy="58821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b="1" dirty="0">
                <a:solidFill>
                  <a:srgbClr val="7030A0"/>
                </a:solidFill>
              </a:rPr>
              <a:t>                               </a:t>
            </a:r>
          </a:p>
          <a:p>
            <a:pPr marL="0" indent="0">
              <a:buNone/>
            </a:pPr>
            <a:r>
              <a:rPr lang="en-IN" sz="3600" b="1" dirty="0">
                <a:solidFill>
                  <a:srgbClr val="7030A0"/>
                </a:solidFill>
              </a:rPr>
              <a:t>                      SYSTEMIC EXAMINATION</a:t>
            </a:r>
            <a:endParaRPr lang="en-GB" sz="36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IN" sz="36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IN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>
                <a:solidFill>
                  <a:srgbClr val="7030A0"/>
                </a:solidFill>
              </a:rPr>
              <a:t>      </a:t>
            </a:r>
            <a:r>
              <a:rPr lang="en-IN" sz="3600" dirty="0">
                <a:solidFill>
                  <a:srgbClr val="002060"/>
                </a:solidFill>
              </a:rPr>
              <a:t>C</a:t>
            </a:r>
            <a:r>
              <a:rPr lang="en-GB" sz="3600" dirty="0">
                <a:solidFill>
                  <a:srgbClr val="002060"/>
                </a:solidFill>
              </a:rPr>
              <a:t>ENTRAL NERVOUS SYSTEM</a:t>
            </a:r>
            <a:endParaRPr lang="en-IN" sz="3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IN" sz="3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IN" sz="2800" dirty="0" smtClean="0">
                <a:solidFill>
                  <a:schemeClr val="tx1"/>
                </a:solidFill>
              </a:rPr>
              <a:t>HMF  </a:t>
            </a:r>
            <a:r>
              <a:rPr lang="en-IN" sz="2800" dirty="0">
                <a:solidFill>
                  <a:schemeClr val="tx1"/>
                </a:solidFill>
              </a:rPr>
              <a:t>-  Drowsy , occasionally responds to oral commands</a:t>
            </a:r>
          </a:p>
          <a:p>
            <a:pPr marL="0" indent="0">
              <a:buNone/>
            </a:pPr>
            <a:r>
              <a:rPr lang="en-IN" sz="2800" dirty="0">
                <a:solidFill>
                  <a:schemeClr val="tx1"/>
                </a:solidFill>
              </a:rPr>
              <a:t>Language </a:t>
            </a:r>
            <a:r>
              <a:rPr lang="en-IN" sz="3600" b="1" dirty="0">
                <a:solidFill>
                  <a:srgbClr val="7030A0"/>
                </a:solidFill>
              </a:rPr>
              <a:t>– </a:t>
            </a:r>
            <a:r>
              <a:rPr lang="en-IN" sz="2800" dirty="0">
                <a:solidFill>
                  <a:schemeClr val="tx1"/>
                </a:solidFill>
              </a:rPr>
              <a:t>Could not be tested</a:t>
            </a:r>
            <a:endParaRPr lang="en-GB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/>
              <a:t>Speech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tx1"/>
                </a:solidFill>
              </a:rPr>
              <a:t>Memory</a:t>
            </a:r>
            <a:endParaRPr lang="en-IN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IN" sz="2800" dirty="0">
                <a:solidFill>
                  <a:schemeClr val="tx1"/>
                </a:solidFill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58709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045" y="-249025"/>
            <a:ext cx="10515600" cy="1325563"/>
          </a:xfrm>
        </p:spPr>
        <p:txBody>
          <a:bodyPr/>
          <a:lstStyle/>
          <a:p>
            <a:r>
              <a:rPr lang="en-IN" dirty="0"/>
              <a:t>CRANIAL NERVE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868" y="815690"/>
            <a:ext cx="12077131" cy="6042309"/>
          </a:xfrm>
        </p:spPr>
        <p:txBody>
          <a:bodyPr/>
          <a:lstStyle/>
          <a:p>
            <a:r>
              <a:rPr lang="en-IN" dirty="0"/>
              <a:t>I – could not be tested</a:t>
            </a:r>
          </a:p>
          <a:p>
            <a:r>
              <a:rPr lang="en-IN" dirty="0">
                <a:solidFill>
                  <a:srgbClr val="FF0000"/>
                </a:solidFill>
              </a:rPr>
              <a:t>II - B/L PUPIL 3MM ERTL</a:t>
            </a:r>
          </a:p>
          <a:p>
            <a:pPr marL="0" indent="0">
              <a:buNone/>
            </a:pPr>
            <a:r>
              <a:rPr lang="en-IN" dirty="0">
                <a:solidFill>
                  <a:srgbClr val="FF0000"/>
                </a:solidFill>
              </a:rPr>
              <a:t>           FUNDUS – NORMAL</a:t>
            </a:r>
          </a:p>
          <a:p>
            <a:r>
              <a:rPr lang="en-IN" dirty="0"/>
              <a:t>III , IV, VI- No apparent ptosis</a:t>
            </a:r>
          </a:p>
          <a:p>
            <a:r>
              <a:rPr lang="en-IN" dirty="0">
                <a:solidFill>
                  <a:srgbClr val="FF0000"/>
                </a:solidFill>
              </a:rPr>
              <a:t>V- No jaw deviation</a:t>
            </a:r>
          </a:p>
          <a:p>
            <a:pPr marL="571500" indent="-571500">
              <a:buNone/>
            </a:pPr>
            <a:r>
              <a:rPr lang="en-IN" dirty="0">
                <a:solidFill>
                  <a:srgbClr val="FF0000"/>
                </a:solidFill>
              </a:rPr>
              <a:t>        Jaw jerk just present</a:t>
            </a:r>
          </a:p>
          <a:p>
            <a:r>
              <a:rPr lang="en-IN" dirty="0">
                <a:solidFill>
                  <a:srgbClr val="FF0000"/>
                </a:solidFill>
              </a:rPr>
              <a:t>VII -No facial asymmetry</a:t>
            </a:r>
          </a:p>
          <a:p>
            <a:pPr>
              <a:buNone/>
            </a:pPr>
            <a:r>
              <a:rPr lang="en-IN" dirty="0">
                <a:solidFill>
                  <a:srgbClr val="FF0000"/>
                </a:solidFill>
              </a:rPr>
              <a:t>          No deviation of angle of mouth</a:t>
            </a:r>
          </a:p>
          <a:p>
            <a:pPr>
              <a:buNone/>
            </a:pPr>
            <a:r>
              <a:rPr lang="en-IN" dirty="0">
                <a:solidFill>
                  <a:srgbClr val="FF0000"/>
                </a:solidFill>
              </a:rPr>
              <a:t>          Wrinkles     +</a:t>
            </a:r>
          </a:p>
          <a:p>
            <a:pPr>
              <a:buNone/>
            </a:pPr>
            <a:r>
              <a:rPr lang="en-IN" dirty="0">
                <a:solidFill>
                  <a:srgbClr val="FF0000"/>
                </a:solidFill>
              </a:rPr>
              <a:t>          Eye lid closure full    </a:t>
            </a:r>
          </a:p>
          <a:p>
            <a:r>
              <a:rPr lang="en-IN" dirty="0"/>
              <a:t>VIII, IX,X,XI, XII- could not be tested</a:t>
            </a:r>
          </a:p>
          <a:p>
            <a:endParaRPr lang="en-IN" dirty="0"/>
          </a:p>
          <a:p>
            <a:pPr marL="571500" indent="-57150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2576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349" y="686128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              SPINOMOTOR SYSTEM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825804"/>
              </p:ext>
            </p:extLst>
          </p:nvPr>
        </p:nvGraphicFramePr>
        <p:xfrm>
          <a:off x="2023141" y="1424883"/>
          <a:ext cx="7651506" cy="3690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05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505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505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9513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       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     LEFT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6293">
                <a:tc>
                  <a:txBody>
                    <a:bodyPr/>
                    <a:lstStyle/>
                    <a:p>
                      <a:r>
                        <a:rPr lang="en-IN" dirty="0"/>
                        <a:t>BULK                      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    NORMAL</a:t>
                      </a:r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6293">
                <a:tc>
                  <a:txBody>
                    <a:bodyPr/>
                    <a:lstStyle/>
                    <a:p>
                      <a:r>
                        <a:rPr lang="en-IN" dirty="0"/>
                        <a:t>                               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   NORMAL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     NORMAL</a:t>
                      </a:r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9513">
                <a:tc>
                  <a:txBody>
                    <a:bodyPr/>
                    <a:lstStyle/>
                    <a:p>
                      <a:r>
                        <a:rPr lang="en-IN" dirty="0"/>
                        <a:t>TONE                     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9513">
                <a:tc>
                  <a:txBody>
                    <a:bodyPr/>
                    <a:lstStyle/>
                    <a:p>
                      <a:r>
                        <a:rPr lang="en-IN" dirty="0"/>
                        <a:t>                               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  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9513">
                <a:tc>
                  <a:txBody>
                    <a:bodyPr/>
                    <a:lstStyle/>
                    <a:p>
                      <a:r>
                        <a:rPr lang="en-IN" dirty="0"/>
                        <a:t>POWER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COULD</a:t>
                      </a:r>
                      <a:r>
                        <a:rPr lang="en-IN" baseline="0" dirty="0"/>
                        <a:t> NOT BE TESTED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5418323" y="3533420"/>
            <a:ext cx="72008" cy="28803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Down Arrow 8"/>
          <p:cNvSpPr/>
          <p:nvPr/>
        </p:nvSpPr>
        <p:spPr>
          <a:xfrm>
            <a:off x="5443392" y="4141542"/>
            <a:ext cx="72008" cy="28803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224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1020</Words>
  <Application>Microsoft Office PowerPoint</Application>
  <PresentationFormat>Widescreen</PresentationFormat>
  <Paragraphs>292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宋体</vt:lpstr>
      <vt:lpstr>arial</vt:lpstr>
      <vt:lpstr>arial</vt:lpstr>
      <vt:lpstr>Calibri</vt:lpstr>
      <vt:lpstr>Calibri Light</vt:lpstr>
      <vt:lpstr>Wingdings</vt:lpstr>
      <vt:lpstr>Office Theme</vt:lpstr>
      <vt:lpstr>INTERESTING CASE OF  CNS  TUBERCULOSIS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CRANIAL NERVE EXAMINATION</vt:lpstr>
      <vt:lpstr>PowerPoint Presentation</vt:lpstr>
      <vt:lpstr>            SPINOMOTOR SYSTEM</vt:lpstr>
      <vt:lpstr>                    CNS EXAMINATION</vt:lpstr>
      <vt:lpstr>SYSTEMIC EXAMINATION</vt:lpstr>
      <vt:lpstr>INVESTIGATION</vt:lpstr>
      <vt:lpstr>PowerPoint Presentation</vt:lpstr>
      <vt:lpstr>INVESTIGATIONS…</vt:lpstr>
      <vt:lpstr>PowerPoint Presentation</vt:lpstr>
      <vt:lpstr>PowerPoint Presentation</vt:lpstr>
      <vt:lpstr>PowerPoint Presentation</vt:lpstr>
      <vt:lpstr>        CT BRAIN REPORT</vt:lpstr>
      <vt:lpstr>               DIAGNOSIS</vt:lpstr>
      <vt:lpstr>TREATMENT</vt:lpstr>
      <vt:lpstr>            NEUROLOGIST OPINION</vt:lpstr>
      <vt:lpstr>NEUROSURGEON OPINION</vt:lpstr>
      <vt:lpstr>                            MRI BRAIN</vt:lpstr>
      <vt:lpstr>                               MRI BRAIN</vt:lpstr>
      <vt:lpstr>MRI BRAIN REPORT</vt:lpstr>
      <vt:lpstr>                          DIAGNOSIS</vt:lpstr>
      <vt:lpstr>NEUROSURGEON REVIEW</vt:lpstr>
      <vt:lpstr>PULMONOLOGIST</vt:lpstr>
      <vt:lpstr>                  THANK YOU</vt:lpstr>
      <vt:lpstr>            AIM OF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Anand Prabakaran</dc:creator>
  <cp:lastModifiedBy>Windows User</cp:lastModifiedBy>
  <cp:revision>62</cp:revision>
  <dcterms:created xsi:type="dcterms:W3CDTF">2017-08-31T17:03:31Z</dcterms:created>
  <dcterms:modified xsi:type="dcterms:W3CDTF">2017-09-13T06:29:46Z</dcterms:modified>
</cp:coreProperties>
</file>