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2" r:id="rId3"/>
    <p:sldId id="264" r:id="rId4"/>
    <p:sldId id="281" r:id="rId5"/>
    <p:sldId id="282" r:id="rId6"/>
    <p:sldId id="284" r:id="rId7"/>
    <p:sldId id="286" r:id="rId8"/>
    <p:sldId id="287" r:id="rId9"/>
    <p:sldId id="288" r:id="rId10"/>
    <p:sldId id="289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/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/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/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/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/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/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/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/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/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/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/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/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/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/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/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标题，两项内容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/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/>
          <p:nvPr>
            <p:ph sz="quarter" idx="1"/>
          </p:nvPr>
        </p:nvSpPr>
        <p:spPr>
          <a:xfrm>
            <a:off x="628650" y="1825625"/>
            <a:ext cx="3886200" cy="2098675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/>
          <p:nvPr>
            <p:ph sz="quarter" idx="2"/>
          </p:nvPr>
        </p:nvSpPr>
        <p:spPr>
          <a:xfrm>
            <a:off x="628650" y="4076700"/>
            <a:ext cx="3886200" cy="21002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/>
          <p:nvPr>
            <p:ph type="body" sz="half" idx="3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日期占位符 5"/>
          <p:cNvSpPr/>
          <p:nvPr>
            <p:ph type="dt" sz="half" idx="10"/>
          </p:nvPr>
        </p:nvSpPr>
        <p:spPr/>
        <p:txBody>
          <a:bodyPr/>
          <a:lstStyle/>
          <a:p>
            <a:pPr lvl="0"/>
            <a:fld id="{BB962C8B-B14F-4D97-AF65-F5344CB8AC3E}" type="datetime1">
              <a:rPr lang="zh-CN" altLang="en-US"/>
            </a:fld>
            <a:endParaRPr lang="zh-CN" altLang="en-US"/>
          </a:p>
        </p:txBody>
      </p:sp>
      <p:sp>
        <p:nvSpPr>
          <p:cNvPr id="7" name="页脚占位符 6"/>
          <p:cNvSpPr/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/>
          </a:p>
        </p:txBody>
      </p:sp>
      <p:sp>
        <p:nvSpPr>
          <p:cNvPr id="8" name="灯片编号占位符 7"/>
          <p:cNvSpPr/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zh-CN"/>
            </a:fld>
            <a:endParaRPr lang="zh-CN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/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/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/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/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/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/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/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/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/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/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/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/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/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1">
              <a:rPr lang="en-US" smtClean="0"/>
            </a:fld>
            <a:endParaRPr lang="en-US"/>
          </a:p>
        </p:txBody>
      </p:sp>
      <p:sp>
        <p:nvSpPr>
          <p:cNvPr id="6" name="Footer Placeholder 5"/>
          <p:cNvSpPr/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/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/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/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/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/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/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1">
              <a:rPr lang="en-US" smtClean="0"/>
            </a:fld>
            <a:endParaRPr lang="en-US"/>
          </a:p>
        </p:txBody>
      </p:sp>
      <p:sp>
        <p:nvSpPr>
          <p:cNvPr id="8" name="Footer Placeholder 7"/>
          <p:cNvSpPr/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/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/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/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1">
              <a:rPr lang="en-US" smtClean="0"/>
            </a:fld>
            <a:endParaRPr lang="en-US"/>
          </a:p>
        </p:txBody>
      </p:sp>
      <p:sp>
        <p:nvSpPr>
          <p:cNvPr id="4" name="Footer Placeholder 3"/>
          <p:cNvSpPr/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/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/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1">
              <a:rPr lang="en-US" smtClean="0"/>
            </a:fld>
            <a:endParaRPr lang="en-US"/>
          </a:p>
        </p:txBody>
      </p:sp>
      <p:sp>
        <p:nvSpPr>
          <p:cNvPr id="3" name="Footer Placeholder 2"/>
          <p:cNvSpPr/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/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/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/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/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/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1">
              <a:rPr lang="en-US" smtClean="0"/>
            </a:fld>
            <a:endParaRPr lang="en-US"/>
          </a:p>
        </p:txBody>
      </p:sp>
      <p:sp>
        <p:nvSpPr>
          <p:cNvPr id="6" name="Footer Placeholder 5"/>
          <p:cNvSpPr/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/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/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/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/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/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1">
              <a:rPr lang="en-US" smtClean="0"/>
            </a:fld>
            <a:endParaRPr lang="en-US"/>
          </a:p>
        </p:txBody>
      </p:sp>
      <p:sp>
        <p:nvSpPr>
          <p:cNvPr id="6" name="Footer Placeholder 5"/>
          <p:cNvSpPr/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/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/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1">
              <a:rPr lang="en-US" smtClean="0"/>
            </a:fld>
            <a:endParaRPr lang="en-US"/>
          </a:p>
        </p:txBody>
      </p:sp>
      <p:sp>
        <p:nvSpPr>
          <p:cNvPr id="5" name="Footer Placeholder 4"/>
          <p:cNvSpPr/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/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3" name="Text Box 2"/>
          <p:cNvSpPr txBox="1"/>
          <p:nvPr/>
        </p:nvSpPr>
        <p:spPr>
          <a:xfrm>
            <a:off x="649605" y="485140"/>
            <a:ext cx="8722360" cy="9347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00000"/>
              </a:lnSpc>
            </a:pPr>
            <a:r>
              <a:rPr lang="en-AU" altLang="en-US" sz="6600">
                <a:latin typeface="Arial Rounded MT Bold" charset="0"/>
                <a:ea typeface="Arial Rounded MT Bold" charset="0"/>
              </a:rPr>
              <a:t>Ecg slides</a:t>
            </a:r>
            <a:endParaRPr lang="en-AU" altLang="en-US" sz="6600">
              <a:latin typeface="Arial Rounded MT Bold" charset="0"/>
              <a:ea typeface="Arial Rounded MT Bold" charset="0"/>
            </a:endParaRPr>
          </a:p>
          <a:p>
            <a:pPr>
              <a:lnSpc>
                <a:spcPct val="100000"/>
              </a:lnSpc>
            </a:pPr>
            <a:endParaRPr lang="en-AU" altLang="en-US" sz="6600">
              <a:latin typeface="Arial Rounded MT Bold" charset="0"/>
              <a:ea typeface="Arial Rounded MT Bold" charset="0"/>
            </a:endParaRPr>
          </a:p>
          <a:p>
            <a:pPr>
              <a:lnSpc>
                <a:spcPct val="100000"/>
              </a:lnSpc>
            </a:pPr>
            <a:r>
              <a:rPr lang="en-AU" altLang="en-US" sz="6600">
                <a:latin typeface="Arial Rounded MT Bold" charset="0"/>
                <a:ea typeface="Arial Rounded MT Bold" charset="0"/>
              </a:rPr>
              <a:t>By III medical unit</a:t>
            </a:r>
            <a:endParaRPr lang="en-AU" altLang="en-US" sz="6600">
              <a:latin typeface="Arial Rounded MT Bold" charset="0"/>
              <a:ea typeface="Arial Rounded MT Bold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140970" y="4300855"/>
            <a:ext cx="8884920" cy="1073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00000"/>
              </a:lnSpc>
            </a:pPr>
            <a:r>
              <a:rPr lang="en-AU" altLang="en-US" sz="2400"/>
              <a:t>CHIEF :                                       Dr. PALANIKUMAR B MD</a:t>
            </a:r>
            <a:endParaRPr lang="en-AU" altLang="en-US" sz="2400"/>
          </a:p>
          <a:p>
            <a:pPr>
              <a:lnSpc>
                <a:spcPct val="100000"/>
              </a:lnSpc>
            </a:pPr>
            <a:r>
              <a:rPr lang="en-AU" altLang="en-US" sz="2400"/>
              <a:t>ASSISTANT PROFESSORS : Dr. PONSENTHIL KUMAR MD</a:t>
            </a:r>
            <a:endParaRPr lang="en-AU" altLang="en-US" sz="2400"/>
          </a:p>
          <a:p>
            <a:pPr>
              <a:lnSpc>
                <a:spcPct val="100000"/>
              </a:lnSpc>
            </a:pPr>
            <a:r>
              <a:rPr lang="en-AU" altLang="en-US" sz="2400"/>
              <a:t>                                                      Dr. ILAMARAN MD</a:t>
            </a:r>
            <a:endParaRPr lang="en-AU" altLang="en-US" sz="2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2057400" y="2286000"/>
            <a:ext cx="5029200" cy="11887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00000"/>
              </a:lnSpc>
            </a:pPr>
            <a:r>
              <a:rPr lang="en-AU" altLang="en-US" sz="2400"/>
              <a:t>THANK YOU</a:t>
            </a:r>
            <a:endParaRPr lang="en-AU" altLang="en-US" sz="2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 Box 1"/>
          <p:cNvSpPr txBox="1"/>
          <p:nvPr/>
        </p:nvSpPr>
        <p:spPr>
          <a:xfrm>
            <a:off x="509270" y="1252855"/>
            <a:ext cx="6944995" cy="6369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00000"/>
              </a:lnSpc>
            </a:pPr>
            <a:r>
              <a:rPr lang="en-AU" altLang="en-US" sz="1400"/>
              <a:t>A 52 year old female patient presented with complaints of breathlessness since one day, sudden and onset progressive in nature progressed from NYHA class II to NYHA class III</a:t>
            </a:r>
            <a:endParaRPr lang="en-AU" altLang="en-US" sz="1400"/>
          </a:p>
          <a:p>
            <a:pPr>
              <a:lnSpc>
                <a:spcPct val="100000"/>
              </a:lnSpc>
            </a:pPr>
            <a:r>
              <a:rPr lang="en-AU" altLang="en-US" sz="1400"/>
              <a:t> history of palpitation + </a:t>
            </a:r>
            <a:endParaRPr lang="en-AU" altLang="en-US" sz="1400"/>
          </a:p>
          <a:p>
            <a:pPr>
              <a:lnSpc>
                <a:spcPct val="100000"/>
              </a:lnSpc>
            </a:pPr>
            <a:r>
              <a:rPr lang="en-AU" altLang="en-US" sz="1400"/>
              <a:t>no history of chest pain</a:t>
            </a:r>
            <a:endParaRPr lang="en-AU" altLang="en-US" sz="1400"/>
          </a:p>
          <a:p>
            <a:pPr>
              <a:lnSpc>
                <a:spcPct val="100000"/>
              </a:lnSpc>
            </a:pPr>
            <a:endParaRPr lang="en-AU" altLang="en-US" sz="1400"/>
          </a:p>
          <a:p>
            <a:pPr>
              <a:lnSpc>
                <a:spcPct val="100000"/>
              </a:lnSpc>
            </a:pPr>
            <a:r>
              <a:rPr lang="en-AU" altLang="en-US" sz="1400"/>
              <a:t>Past history </a:t>
            </a:r>
            <a:endParaRPr lang="en-AU" altLang="en-US" sz="1400"/>
          </a:p>
          <a:p>
            <a:pPr>
              <a:lnSpc>
                <a:spcPct val="100000"/>
              </a:lnSpc>
            </a:pPr>
            <a:r>
              <a:rPr lang="en-AU" altLang="en-US" sz="1400"/>
              <a:t>Known case of systemic hypertension for four years on tablet amlodipine</a:t>
            </a:r>
            <a:endParaRPr lang="en-AU" altLang="en-US" sz="1400"/>
          </a:p>
        </p:txBody>
      </p:sp>
      <p:sp>
        <p:nvSpPr>
          <p:cNvPr id="4" name="Text Box 3"/>
          <p:cNvSpPr txBox="1"/>
          <p:nvPr/>
        </p:nvSpPr>
        <p:spPr>
          <a:xfrm>
            <a:off x="5092065" y="3769360"/>
            <a:ext cx="6858000" cy="118872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marL="342900" indent="-342900">
              <a:lnSpc>
                <a:spcPct val="100000"/>
              </a:lnSpc>
              <a:buChar char="•"/>
            </a:pPr>
            <a:r>
              <a:rPr lang="en-AU" altLang="en-US" sz="1600"/>
              <a:t>bp: 130/80 mmhg</a:t>
            </a:r>
            <a:endParaRPr lang="en-AU" altLang="en-US" sz="1600"/>
          </a:p>
          <a:p>
            <a:pPr marL="342900" indent="-342900">
              <a:lnSpc>
                <a:spcPct val="100000"/>
              </a:lnSpc>
              <a:buChar char="•"/>
            </a:pPr>
            <a:r>
              <a:rPr lang="en-AU" altLang="en-US" sz="1600"/>
              <a:t>pr: 102 /min regular</a:t>
            </a:r>
            <a:endParaRPr lang="en-AU" altLang="en-US" sz="1600"/>
          </a:p>
          <a:p>
            <a:pPr marL="342900" indent="-342900">
              <a:lnSpc>
                <a:spcPct val="100000"/>
              </a:lnSpc>
              <a:buChar char="•"/>
            </a:pPr>
            <a:r>
              <a:rPr lang="en-AU" altLang="en-US" sz="1600"/>
              <a:t>spo2 : 98% 4l o2</a:t>
            </a:r>
            <a:endParaRPr lang="en-AU" altLang="en-US" sz="1600"/>
          </a:p>
        </p:txBody>
      </p:sp>
      <p:sp>
        <p:nvSpPr>
          <p:cNvPr id="5" name="Text Box 4"/>
          <p:cNvSpPr txBox="1"/>
          <p:nvPr/>
        </p:nvSpPr>
        <p:spPr>
          <a:xfrm>
            <a:off x="648335" y="3261360"/>
            <a:ext cx="3505200" cy="7734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>
              <a:lnSpc>
                <a:spcPct val="100000"/>
              </a:lnSpc>
            </a:pPr>
            <a:r>
              <a:rPr lang="en-AU" altLang="en-US" sz="1400"/>
              <a:t>o/e patient conscious </a:t>
            </a:r>
            <a:endParaRPr lang="en-AU" altLang="en-US" sz="1400"/>
          </a:p>
          <a:p>
            <a:pPr>
              <a:lnSpc>
                <a:spcPct val="100000"/>
              </a:lnSpc>
            </a:pPr>
            <a:r>
              <a:rPr lang="en-AU" altLang="en-US" sz="1400"/>
              <a:t>                  oriented</a:t>
            </a:r>
            <a:endParaRPr lang="en-AU" altLang="en-US" sz="1400"/>
          </a:p>
          <a:p>
            <a:pPr>
              <a:lnSpc>
                <a:spcPct val="100000"/>
              </a:lnSpc>
            </a:pPr>
            <a:r>
              <a:rPr lang="en-AU" altLang="en-US" sz="1400"/>
              <a:t>                  afebrile</a:t>
            </a:r>
            <a:endParaRPr lang="en-AU" altLang="en-US" sz="1400"/>
          </a:p>
          <a:p>
            <a:pPr>
              <a:lnSpc>
                <a:spcPct val="100000"/>
              </a:lnSpc>
            </a:pPr>
            <a:r>
              <a:rPr lang="en-AU" altLang="en-US" sz="1400"/>
              <a:t>dyspneic + tachypneic +</a:t>
            </a:r>
            <a:endParaRPr lang="en-AU" altLang="en-US" sz="1400"/>
          </a:p>
          <a:p>
            <a:pPr>
              <a:lnSpc>
                <a:spcPct val="100000"/>
              </a:lnSpc>
            </a:pPr>
            <a:r>
              <a:rPr lang="en-AU" altLang="en-US" sz="1400"/>
              <a:t>                 no pallor normal jvp</a:t>
            </a:r>
            <a:endParaRPr lang="en-AU" altLang="en-US" sz="1400"/>
          </a:p>
          <a:p>
            <a:pPr>
              <a:lnSpc>
                <a:spcPct val="100000"/>
              </a:lnSpc>
            </a:pPr>
            <a:r>
              <a:rPr lang="en-AU" altLang="en-US" sz="1400"/>
              <a:t>s/e </a:t>
            </a:r>
            <a:endParaRPr lang="en-AU" altLang="en-US" sz="1400"/>
          </a:p>
          <a:p>
            <a:pPr>
              <a:lnSpc>
                <a:spcPct val="100000"/>
              </a:lnSpc>
            </a:pPr>
            <a:r>
              <a:rPr lang="en-AU" altLang="en-US" sz="1400"/>
              <a:t> cvs: s1 s2+ </a:t>
            </a:r>
            <a:endParaRPr lang="en-AU" altLang="en-US" sz="1400"/>
          </a:p>
          <a:p>
            <a:pPr>
              <a:lnSpc>
                <a:spcPct val="100000"/>
              </a:lnSpc>
            </a:pPr>
            <a:r>
              <a:rPr lang="en-AU" altLang="en-US" sz="1400"/>
              <a:t>    </a:t>
            </a:r>
            <a:endParaRPr lang="en-AU" altLang="en-US" sz="1400"/>
          </a:p>
          <a:p>
            <a:pPr>
              <a:lnSpc>
                <a:spcPct val="100000"/>
              </a:lnSpc>
            </a:pPr>
            <a:r>
              <a:rPr lang="en-AU" altLang="en-US" sz="1400"/>
              <a:t>rs: bae+       Bilateral extensive crackles heard all over the lung field, </a:t>
            </a:r>
            <a:endParaRPr lang="en-AU" altLang="en-US" sz="1400"/>
          </a:p>
          <a:p>
            <a:pPr>
              <a:lnSpc>
                <a:spcPct val="100000"/>
              </a:lnSpc>
            </a:pPr>
            <a:r>
              <a:rPr lang="en-AU" altLang="en-US" sz="1400"/>
              <a:t>   bilateral wheeze present</a:t>
            </a:r>
            <a:endParaRPr lang="en-AU" altLang="en-US" sz="1400"/>
          </a:p>
          <a:p>
            <a:pPr>
              <a:lnSpc>
                <a:spcPct val="100000"/>
              </a:lnSpc>
            </a:pPr>
            <a:r>
              <a:rPr lang="en-AU" altLang="en-US" sz="1400"/>
              <a:t>p/a : soft</a:t>
            </a:r>
            <a:endParaRPr lang="en-AU" altLang="en-US" sz="1400"/>
          </a:p>
          <a:p>
            <a:pPr>
              <a:lnSpc>
                <a:spcPct val="100000"/>
              </a:lnSpc>
            </a:pPr>
            <a:r>
              <a:rPr lang="en-AU" altLang="en-US" sz="1400"/>
              <a:t>cns: nfnd</a:t>
            </a:r>
            <a:endParaRPr lang="en-AU" altLang="en-US"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ksoSlideStyle" descr="#wm#_a_01_210_112" hidden="1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AU" altLang="en-US"/>
          </a:p>
        </p:txBody>
      </p:sp>
      <p:sp>
        <p:nvSpPr>
          <p:cNvPr id="3075" name="Title 3074" descr="#wm#_a_01_210_112_a_1_1#clear#"/>
          <p:cNvSpPr/>
          <p:nvPr>
            <p:ph type="title"/>
          </p:nvPr>
        </p:nvSpPr>
        <p:spPr/>
        <p:txBody>
          <a:bodyPr anchor="ctr"/>
          <a:p/>
        </p:txBody>
      </p:sp>
      <p:sp>
        <p:nvSpPr>
          <p:cNvPr id="3076" name="Content Placeholder 3075" descr="#wm#_a_01_210_112_c_1_607*1122"/>
          <p:cNvSpPr/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p>
            <a:endParaRPr sz="2400" kern="1200"/>
          </a:p>
        </p:txBody>
      </p:sp>
      <p:sp>
        <p:nvSpPr>
          <p:cNvPr id="3077" name="Content Placeholder 3076" descr="#wm#_a_01_210_112_c_2_607*1122"/>
          <p:cNvSpPr/>
          <p:nvPr>
            <p:ph sz="quarter" idx="2"/>
          </p:nvPr>
        </p:nvSpPr>
        <p:spPr>
          <a:xfrm>
            <a:off x="457200" y="3938588"/>
            <a:ext cx="4038600" cy="2185987"/>
          </a:xfrm>
        </p:spPr>
        <p:txBody>
          <a:bodyPr/>
          <a:p>
            <a:endParaRPr sz="2400" kern="1200"/>
          </a:p>
        </p:txBody>
      </p:sp>
      <p:sp>
        <p:nvSpPr>
          <p:cNvPr id="3078" name="Text Placeholder 3077" descr="#wm#_a_01_210_112_b_1_1#clear#"/>
          <p:cNvSpPr/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p>
            <a:endParaRPr sz="2800" kern="1200"/>
          </a:p>
        </p:txBody>
      </p:sp>
      <p:pic>
        <p:nvPicPr>
          <p:cNvPr id="5" name="Picture 4" descr="2026-03-03 21:29:42.079000"/>
          <p:cNvPicPr>
            <a:picLocks noChangeAspect="1"/>
          </p:cNvPicPr>
          <p:nvPr/>
        </p:nvPicPr>
        <p:blipFill>
          <a:blip r:embed="rId1"/>
          <a:srcRect l="1028" t="113" r="-587" b="226"/>
          <a:stretch>
            <a:fillRect/>
          </a:stretch>
        </p:blipFill>
        <p:spPr>
          <a:xfrm rot="16200000">
            <a:off x="1712595" y="-328930"/>
            <a:ext cx="5865495" cy="76295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ksoSlideStyle" descr="#wm#_a_02_210_120" hidden="1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lvl="0" eaLnBrk="1" hangingPunct="1"/>
            <a:endParaRPr lang="zh-CN" altLang="en-US" dirty="0">
              <a:latin typeface="Arial" charset="0"/>
              <a:ea typeface="宋体" charset="-122"/>
            </a:endParaRPr>
          </a:p>
        </p:txBody>
      </p:sp>
      <p:sp>
        <p:nvSpPr>
          <p:cNvPr id="3075" name="Rectangle 2" descr="#wm#_a_02_210_120_a_1_1#clear#"/>
          <p:cNvSpPr/>
          <p:nvPr>
            <p:ph type="title"/>
          </p:nvPr>
        </p:nvSpPr>
        <p:spPr/>
        <p:txBody>
          <a:bodyPr vert="horz" wrap="square" anchor="ctr"/>
          <a:p>
            <a:pPr lvl="0" eaLnBrk="1" hangingPunct="1"/>
          </a:p>
        </p:txBody>
      </p:sp>
      <p:sp>
        <p:nvSpPr>
          <p:cNvPr id="3076" name="Rectangle 3" descr="#wm#_a_02_210_120_b_1_1#clear#"/>
          <p:cNvSpPr/>
          <p:nvPr>
            <p:ph type="body" sz="half"/>
          </p:nvPr>
        </p:nvSpPr>
        <p:spPr>
          <a:xfrm>
            <a:off x="457200" y="1600200"/>
            <a:ext cx="4038600" cy="4525963"/>
          </a:xfrm>
        </p:spPr>
        <p:txBody>
          <a:bodyPr vert="horz" wrap="square" anchor="t"/>
          <a:lstStyle>
            <a:lvl1pPr marL="342900" lvl="0" indent="-3429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eaLnBrk="1" hangingPunct="1"/>
          </a:p>
        </p:txBody>
      </p:sp>
      <p:sp>
        <p:nvSpPr>
          <p:cNvPr id="3077" name="Rectangle 4" descr="#wm#_a_02_210_120_b_2_1#clear#"/>
          <p:cNvSpPr/>
          <p:nvPr>
            <p:ph type="body" sz="half"/>
          </p:nvPr>
        </p:nvSpPr>
        <p:spPr>
          <a:xfrm>
            <a:off x="4648200" y="1600200"/>
            <a:ext cx="4038600" cy="4525963"/>
          </a:xfrm>
        </p:spPr>
        <p:txBody>
          <a:bodyPr vert="horz" wrap="square" anchor="t"/>
          <a:lstStyle>
            <a:lvl1pPr marL="342900" lvl="0" indent="-3429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1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 eaLnBrk="1" hangingPunct="1"/>
          </a:p>
        </p:txBody>
      </p:sp>
      <p:pic>
        <p:nvPicPr>
          <p:cNvPr id="4" name="Picture 3" descr="2026-03-03 21:30:31.8600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2228850" y="-1120775"/>
            <a:ext cx="4685030" cy="90989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ksoSlideStyle" descr="#wm#_a_01_210_112" hidden="1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AU" altLang="en-US"/>
          </a:p>
        </p:txBody>
      </p:sp>
      <p:sp>
        <p:nvSpPr>
          <p:cNvPr id="3075" name="Title 3074" descr="#wm#_a_01_210_112_a_1_1#clear#"/>
          <p:cNvSpPr/>
          <p:nvPr>
            <p:ph type="title"/>
          </p:nvPr>
        </p:nvSpPr>
        <p:spPr/>
        <p:txBody>
          <a:bodyPr anchor="ctr"/>
          <a:p/>
        </p:txBody>
      </p:sp>
      <p:sp>
        <p:nvSpPr>
          <p:cNvPr id="3076" name="Content Placeholder 3075" descr="#wm#_a_01_210_112_c_1_607*1122"/>
          <p:cNvSpPr/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p>
            <a:endParaRPr sz="2400" kern="1200"/>
          </a:p>
        </p:txBody>
      </p:sp>
      <p:sp>
        <p:nvSpPr>
          <p:cNvPr id="3077" name="Content Placeholder 3076" descr="#wm#_a_01_210_112_c_2_607*1122"/>
          <p:cNvSpPr/>
          <p:nvPr>
            <p:ph sz="quarter" idx="2"/>
          </p:nvPr>
        </p:nvSpPr>
        <p:spPr>
          <a:xfrm>
            <a:off x="457200" y="3938588"/>
            <a:ext cx="4038600" cy="2185987"/>
          </a:xfrm>
        </p:spPr>
        <p:txBody>
          <a:bodyPr/>
          <a:p>
            <a:endParaRPr sz="2400" kern="1200"/>
          </a:p>
        </p:txBody>
      </p:sp>
      <p:sp>
        <p:nvSpPr>
          <p:cNvPr id="3078" name="Text Placeholder 3077" descr="#wm#_a_01_210_112_b_1_1#clear#"/>
          <p:cNvSpPr/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p>
            <a:endParaRPr sz="2800" kern="1200"/>
          </a:p>
        </p:txBody>
      </p:sp>
      <p:pic>
        <p:nvPicPr>
          <p:cNvPr id="2" name="Picture 1" descr="2026-03-03 21:31:23.021000"/>
          <p:cNvPicPr>
            <a:picLocks noChangeAspect="1"/>
          </p:cNvPicPr>
          <p:nvPr/>
        </p:nvPicPr>
        <p:blipFill>
          <a:blip r:embed="rId1"/>
          <a:srcRect l="224" t="13356" r="-224" b="13917"/>
          <a:stretch>
            <a:fillRect/>
          </a:stretch>
        </p:blipFill>
        <p:spPr>
          <a:xfrm>
            <a:off x="1431290" y="386715"/>
            <a:ext cx="6280785" cy="60839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ksoSlideStyle" descr="#wm#_a_01_210_112" hidden="1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AU" altLang="en-US"/>
          </a:p>
        </p:txBody>
      </p:sp>
      <p:sp>
        <p:nvSpPr>
          <p:cNvPr id="3075" name="Title 3074" descr="#wm#_a_01_210_112_a_1_1#clear#"/>
          <p:cNvSpPr/>
          <p:nvPr>
            <p:ph type="title"/>
          </p:nvPr>
        </p:nvSpPr>
        <p:spPr/>
        <p:txBody>
          <a:bodyPr anchor="ctr"/>
          <a:p/>
        </p:txBody>
      </p:sp>
      <p:sp>
        <p:nvSpPr>
          <p:cNvPr id="5" name="Text Placeholder 3077" descr="#wm#_a_01_210_112_b_1_1#clear#"/>
          <p:cNvSpPr/>
          <p:nvPr/>
        </p:nvSpPr>
        <p:spPr>
          <a:xfrm>
            <a:off x="589915" y="1409065"/>
            <a:ext cx="8494395" cy="5379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sz="2800" kern="1200"/>
              <a:t>1. CRITERIA</a:t>
            </a:r>
            <a:endParaRPr lang="en-AU" sz="2800" kern="1200"/>
          </a:p>
          <a:p>
            <a:r>
              <a:rPr lang="en-AU" sz="2800" kern="1200"/>
              <a:t>2. VECTORS IN LBBB</a:t>
            </a:r>
            <a:endParaRPr lang="en-AU" sz="2800" kern="1200"/>
          </a:p>
          <a:p>
            <a:r>
              <a:rPr lang="en-AU" sz="2800" kern="1200"/>
              <a:t>3. MODIFIED SGARBOSSA CRITERIA</a:t>
            </a:r>
            <a:endParaRPr lang="en-AU" sz="2800" kern="1200"/>
          </a:p>
          <a:p>
            <a:r>
              <a:rPr lang="en-AU" sz="2800" kern="1200"/>
              <a:t>4. PSEUDONORMALIZATION</a:t>
            </a:r>
            <a:endParaRPr lang="en-AU" sz="2800" kern="1200"/>
          </a:p>
          <a:p>
            <a:r>
              <a:rPr lang="en-AU" sz="2800" kern="1200"/>
              <a:t>5.RATE DEPENDENT</a:t>
            </a:r>
            <a:endParaRPr lang="en-AU" sz="2800" kern="1200"/>
          </a:p>
          <a:p>
            <a:r>
              <a:rPr lang="en-AU" sz="2800" kern="1200"/>
              <a:t>6.LBBB AND CRT</a:t>
            </a:r>
            <a:endParaRPr lang="en-AU" sz="2800" kern="1200"/>
          </a:p>
          <a:p>
            <a:r>
              <a:rPr lang="en-AU" sz="2800" kern="1200"/>
              <a:t>7.BIFASCICULAR / TRIFASCICULAR BLOCK</a:t>
            </a:r>
            <a:endParaRPr lang="en-AU" sz="2800" kern="1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ksoSlideStyle" descr="#wm#_a_01_210_112" hidden="1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AU" altLang="en-US"/>
          </a:p>
        </p:txBody>
      </p:sp>
      <p:sp>
        <p:nvSpPr>
          <p:cNvPr id="3075" name="Title 3074" descr="#wm#_a_01_210_112_a_1_1#clear#"/>
          <p:cNvSpPr/>
          <p:nvPr>
            <p:ph type="title"/>
          </p:nvPr>
        </p:nvSpPr>
        <p:spPr/>
        <p:txBody>
          <a:bodyPr anchor="ctr"/>
          <a:p/>
        </p:txBody>
      </p:sp>
      <p:sp>
        <p:nvSpPr>
          <p:cNvPr id="3076" name="Content Placeholder 3075" descr="#wm#_a_01_210_112_c_1_607*1122"/>
          <p:cNvSpPr/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p>
            <a:endParaRPr sz="2400" kern="1200"/>
          </a:p>
        </p:txBody>
      </p:sp>
      <p:sp>
        <p:nvSpPr>
          <p:cNvPr id="3077" name="Content Placeholder 3076" descr="#wm#_a_01_210_112_c_2_607*1122"/>
          <p:cNvSpPr/>
          <p:nvPr>
            <p:ph sz="quarter" idx="2"/>
          </p:nvPr>
        </p:nvSpPr>
        <p:spPr>
          <a:xfrm>
            <a:off x="457200" y="3938588"/>
            <a:ext cx="4038600" cy="2185987"/>
          </a:xfrm>
        </p:spPr>
        <p:txBody>
          <a:bodyPr/>
          <a:p>
            <a:endParaRPr sz="2400" kern="1200"/>
          </a:p>
        </p:txBody>
      </p:sp>
      <p:sp>
        <p:nvSpPr>
          <p:cNvPr id="3078" name="Text Placeholder 3077" descr="#wm#_a_01_210_112_b_1_1#clear#"/>
          <p:cNvSpPr/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p>
            <a:endParaRPr sz="2800" kern="1200"/>
          </a:p>
        </p:txBody>
      </p:sp>
      <p:pic>
        <p:nvPicPr>
          <p:cNvPr id="2" name="Picture 1" descr="2026-03-18 11:42:55.3820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1390" y="627380"/>
            <a:ext cx="7381240" cy="57270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ksoSlideStyle" descr="#wm#_a_01_210_112" hidden="1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AU" altLang="en-US"/>
          </a:p>
        </p:txBody>
      </p:sp>
      <p:sp>
        <p:nvSpPr>
          <p:cNvPr id="3075" name="Title 3074" descr="#wm#_a_01_210_112_a_1_1#clear#"/>
          <p:cNvSpPr/>
          <p:nvPr>
            <p:ph type="title"/>
          </p:nvPr>
        </p:nvSpPr>
        <p:spPr/>
        <p:txBody>
          <a:bodyPr anchor="ctr"/>
          <a:p/>
        </p:txBody>
      </p:sp>
      <p:sp>
        <p:nvSpPr>
          <p:cNvPr id="3076" name="Content Placeholder 3075" descr="#wm#_a_01_210_112_c_1_607*1122"/>
          <p:cNvSpPr/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p>
            <a:endParaRPr sz="2400" kern="1200"/>
          </a:p>
        </p:txBody>
      </p:sp>
      <p:sp>
        <p:nvSpPr>
          <p:cNvPr id="3077" name="Content Placeholder 3076" descr="#wm#_a_01_210_112_c_2_607*1122"/>
          <p:cNvSpPr/>
          <p:nvPr>
            <p:ph sz="quarter" idx="2"/>
          </p:nvPr>
        </p:nvSpPr>
        <p:spPr>
          <a:xfrm>
            <a:off x="457200" y="3938588"/>
            <a:ext cx="4038600" cy="2185987"/>
          </a:xfrm>
        </p:spPr>
        <p:txBody>
          <a:bodyPr/>
          <a:p>
            <a:endParaRPr sz="2400" kern="1200"/>
          </a:p>
        </p:txBody>
      </p:sp>
      <p:sp>
        <p:nvSpPr>
          <p:cNvPr id="3078" name="Text Placeholder 3077" descr="#wm#_a_01_210_112_b_1_1#clear#"/>
          <p:cNvSpPr/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p>
            <a:endParaRPr sz="2800" kern="1200"/>
          </a:p>
        </p:txBody>
      </p:sp>
      <p:pic>
        <p:nvPicPr>
          <p:cNvPr id="4" name="Picture 3" descr="2026-03-18 11:43:11.4510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9445" y="481330"/>
            <a:ext cx="5748020" cy="62191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ksoSlideStyle" descr="#wm#_a_01_210_112" hidden="1"/>
          <p:cNvSpPr/>
          <p:nvPr/>
        </p:nvSpPr>
        <p:spPr>
          <a:xfrm>
            <a:off x="0" y="0"/>
            <a:ext cx="12700" cy="12700"/>
          </a:xfrm>
          <a:prstGeom prst="rect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endParaRPr lang="en-AU" altLang="en-US"/>
          </a:p>
        </p:txBody>
      </p:sp>
      <p:sp>
        <p:nvSpPr>
          <p:cNvPr id="3075" name="Title 3074" descr="#wm#_a_01_210_112_a_1_1#clear#"/>
          <p:cNvSpPr/>
          <p:nvPr>
            <p:ph type="title"/>
          </p:nvPr>
        </p:nvSpPr>
        <p:spPr/>
        <p:txBody>
          <a:bodyPr anchor="ctr"/>
          <a:p/>
        </p:txBody>
      </p:sp>
      <p:sp>
        <p:nvSpPr>
          <p:cNvPr id="3076" name="Content Placeholder 3075" descr="#wm#_a_01_210_112_c_1_607*1122"/>
          <p:cNvSpPr/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p>
            <a:endParaRPr sz="2400" kern="1200"/>
          </a:p>
        </p:txBody>
      </p:sp>
      <p:sp>
        <p:nvSpPr>
          <p:cNvPr id="3077" name="Content Placeholder 3076" descr="#wm#_a_01_210_112_c_2_607*1122"/>
          <p:cNvSpPr/>
          <p:nvPr>
            <p:ph sz="quarter" idx="2"/>
          </p:nvPr>
        </p:nvSpPr>
        <p:spPr>
          <a:xfrm>
            <a:off x="457200" y="3938588"/>
            <a:ext cx="4038600" cy="2185987"/>
          </a:xfrm>
        </p:spPr>
        <p:txBody>
          <a:bodyPr/>
          <a:p>
            <a:endParaRPr sz="2400" kern="1200"/>
          </a:p>
        </p:txBody>
      </p:sp>
      <p:sp>
        <p:nvSpPr>
          <p:cNvPr id="3078" name="Text Placeholder 3077" descr="#wm#_a_01_210_112_b_1_1#clear#"/>
          <p:cNvSpPr/>
          <p:nvPr>
            <p:ph type="body" sz="half" idx="3"/>
          </p:nvPr>
        </p:nvSpPr>
        <p:spPr>
          <a:xfrm>
            <a:off x="4648200" y="1600200"/>
            <a:ext cx="4038600" cy="4525963"/>
          </a:xfrm>
        </p:spPr>
        <p:txBody>
          <a:bodyPr/>
          <a:p>
            <a:endParaRPr sz="2800" kern="1200"/>
          </a:p>
        </p:txBody>
      </p:sp>
      <p:pic>
        <p:nvPicPr>
          <p:cNvPr id="2" name="Picture 1" descr="2026-03-18 11:43:27.8670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2815" y="942340"/>
            <a:ext cx="7278370" cy="49726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500"/>
    </mc:Choice>
    <mc:Fallback>
      <p:transition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/>
  <PresentationFormat>On-screen Show (4:3)</PresentationFormat>
  <Paragraphs>0</Paragraphs>
  <Slides>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7" baseType="lpstr">
      <vt:lpstr>Arial</vt:lpstr>
      <vt:lpstr>SimSun</vt:lpstr>
      <vt:lpstr>Wingdings</vt:lpstr>
      <vt:lpstr>Arial Rounded MT Bold</vt:lpstr>
      <vt:lpstr>宋体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iPhone</cp:lastModifiedBy>
  <cp:revision>1</cp:revision>
  <dcterms:created xsi:type="dcterms:W3CDTF">1900-01-01T00:00:00Z</dcterms:created>
  <dcterms:modified xsi:type="dcterms:W3CDTF">1900-01-01T00:00:00Z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39E063B7CE06C623945A9469B64FA3D5_32</vt:lpwstr>
  </property>
  <property fmtid="{D5CDD505-2E9C-101B-9397-08002B2CF9AE}" pid="3" name="KSOProductBuildVer">
    <vt:lpwstr>3081-11.37.20</vt:lpwstr>
  </property>
</Properties>
</file>