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 id="267" r:id="rId3"/>
    <p:sldId id="263" r:id="rId4"/>
    <p:sldId id="265" r:id="rId5"/>
    <p:sldId id="268" r:id="rId6"/>
    <p:sldId id="269" r:id="rId7"/>
    <p:sldId id="270" r:id="rId8"/>
    <p:sldId id="271" r:id="rId9"/>
    <p:sldId id="272" r:id="rId10"/>
    <p:sldId id="275" r:id="rId11"/>
    <p:sldId id="273" r:id="rId12"/>
    <p:sldId id="274" r:id="rId13"/>
    <p:sldId id="277" r:id="rId14"/>
    <p:sldId id="278" r:id="rId15"/>
    <p:sldId id="282" r:id="rId16"/>
    <p:sldId id="280" r:id="rId17"/>
    <p:sldId id="281" r:id="rId18"/>
    <p:sldId id="279" r:id="rId19"/>
    <p:sldId id="283" r:id="rId20"/>
    <p:sldId id="266" r:id="rId21"/>
    <p:sldId id="257" r:id="rId22"/>
    <p:sldId id="258" r:id="rId23"/>
    <p:sldId id="261" r:id="rId24"/>
    <p:sldId id="262" r:id="rId25"/>
    <p:sldId id="260" r:id="rId26"/>
    <p:sldId id="259" r:id="rId27"/>
    <p:sldId id="307" r:id="rId28"/>
    <p:sldId id="285" r:id="rId29"/>
    <p:sldId id="310" r:id="rId30"/>
    <p:sldId id="308" r:id="rId31"/>
    <p:sldId id="288" r:id="rId32"/>
    <p:sldId id="309" r:id="rId33"/>
    <p:sldId id="287" r:id="rId34"/>
    <p:sldId id="286" r:id="rId35"/>
    <p:sldId id="284" r:id="rId36"/>
    <p:sldId id="289" r:id="rId37"/>
    <p:sldId id="290" r:id="rId38"/>
    <p:sldId id="293" r:id="rId39"/>
    <p:sldId id="291" r:id="rId40"/>
    <p:sldId id="292" r:id="rId41"/>
    <p:sldId id="295" r:id="rId42"/>
    <p:sldId id="296" r:id="rId43"/>
    <p:sldId id="299" r:id="rId44"/>
    <p:sldId id="300" r:id="rId45"/>
    <p:sldId id="306" r:id="rId46"/>
    <p:sldId id="301" r:id="rId47"/>
    <p:sldId id="298" r:id="rId48"/>
    <p:sldId id="305" r:id="rId49"/>
    <p:sldId id="302" r:id="rId50"/>
    <p:sldId id="303" r:id="rId51"/>
    <p:sldId id="311" r:id="rId52"/>
    <p:sldId id="304" r:id="rId53"/>
    <p:sldId id="276"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8/1/2025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8/1/2025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8/1/2025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8/1/2025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8/1/2025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8/1/2025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8/1/2025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8/1/2025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8/1/2025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8/1/2025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8/1/2025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8/1/2025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xmlns="" id="{46014253-72C1-9ED9-A721-0F8EC1131CDC}"/>
              </a:ext>
            </a:extLst>
          </p:cNvPr>
          <p:cNvSpPr txBox="1">
            <a:spLocks/>
          </p:cNvSpPr>
          <p:nvPr/>
        </p:nvSpPr>
        <p:spPr>
          <a:xfrm>
            <a:off x="-685800" y="3684415"/>
            <a:ext cx="10890865" cy="3242187"/>
          </a:xfrm>
          <a:prstGeom prst="rect">
            <a:avLst/>
          </a:prstGeom>
        </p:spPr>
        <p:txBody>
          <a:bodyPr vert="horz" lIns="91440" tIns="45720" rIns="91440" bIns="45720" rtlCol="0" anchor="b">
            <a:normAutofit/>
          </a:bodyPr>
          <a:lstStyle>
            <a:lvl1pPr marL="0" indent="0" algn="l" defTabSz="457200" rtl="0" eaLnBrk="1" latinLnBrk="0" hangingPunct="1">
              <a:spcBef>
                <a:spcPts val="0"/>
              </a:spcBef>
              <a:spcAft>
                <a:spcPts val="1000"/>
              </a:spcAft>
              <a:buClr>
                <a:schemeClr val="tx1"/>
              </a:buClr>
              <a:buSzPct val="100000"/>
              <a:buFont typeface="Arial"/>
              <a:buNone/>
              <a:defRPr sz="2100" b="0" kern="1200" cap="none">
                <a:solidFill>
                  <a:schemeClr val="tx1"/>
                </a:solidFill>
                <a:effectLst/>
                <a:latin typeface="+mn-lt"/>
                <a:ea typeface="+mn-ea"/>
                <a:cs typeface="+mn-cs"/>
              </a:defRPr>
            </a:lvl1pPr>
            <a:lvl2pPr marL="342900" indent="0" algn="l" defTabSz="457200" rtl="0" eaLnBrk="1" latinLnBrk="0" hangingPunct="1">
              <a:spcBef>
                <a:spcPts val="0"/>
              </a:spcBef>
              <a:spcAft>
                <a:spcPts val="1000"/>
              </a:spcAft>
              <a:buClr>
                <a:schemeClr val="tx1"/>
              </a:buClr>
              <a:buSzPct val="100000"/>
              <a:buFont typeface="Arial"/>
              <a:buNone/>
              <a:defRPr sz="1500" b="1" kern="1200" cap="none">
                <a:solidFill>
                  <a:schemeClr val="tx1"/>
                </a:solidFill>
                <a:effectLst/>
                <a:latin typeface="+mn-lt"/>
                <a:ea typeface="+mn-ea"/>
                <a:cs typeface="+mn-cs"/>
              </a:defRPr>
            </a:lvl2pPr>
            <a:lvl3pPr marL="685800" indent="0" algn="l" defTabSz="457200" rtl="0" eaLnBrk="1" latinLnBrk="0" hangingPunct="1">
              <a:spcBef>
                <a:spcPts val="0"/>
              </a:spcBef>
              <a:spcAft>
                <a:spcPts val="1000"/>
              </a:spcAft>
              <a:buClr>
                <a:schemeClr val="tx1"/>
              </a:buClr>
              <a:buSzPct val="100000"/>
              <a:buFont typeface="Arial"/>
              <a:buNone/>
              <a:defRPr sz="1350" b="1" kern="1200" cap="none">
                <a:solidFill>
                  <a:schemeClr val="tx1"/>
                </a:solidFill>
                <a:effectLst/>
                <a:latin typeface="+mn-lt"/>
                <a:ea typeface="+mn-ea"/>
                <a:cs typeface="+mn-cs"/>
              </a:defRPr>
            </a:lvl3pPr>
            <a:lvl4pPr marL="1028700" indent="0" algn="l" defTabSz="457200" rtl="0" eaLnBrk="1" latinLnBrk="0" hangingPunct="1">
              <a:spcBef>
                <a:spcPts val="0"/>
              </a:spcBef>
              <a:spcAft>
                <a:spcPts val="1000"/>
              </a:spcAft>
              <a:buClr>
                <a:schemeClr val="tx1"/>
              </a:buClr>
              <a:buSzPct val="100000"/>
              <a:buFont typeface="Arial"/>
              <a:buNone/>
              <a:defRPr sz="1200" b="1" kern="1200" cap="none">
                <a:solidFill>
                  <a:schemeClr val="tx1"/>
                </a:solidFill>
                <a:effectLst/>
                <a:latin typeface="+mn-lt"/>
                <a:ea typeface="+mn-ea"/>
                <a:cs typeface="+mn-cs"/>
              </a:defRPr>
            </a:lvl4pPr>
            <a:lvl5pPr marL="1371600" indent="0" algn="l" defTabSz="457200" rtl="0" eaLnBrk="1" latinLnBrk="0" hangingPunct="1">
              <a:spcBef>
                <a:spcPts val="0"/>
              </a:spcBef>
              <a:spcAft>
                <a:spcPts val="1000"/>
              </a:spcAft>
              <a:buClr>
                <a:schemeClr val="tx1"/>
              </a:buClr>
              <a:buSzPct val="100000"/>
              <a:buFont typeface="Arial"/>
              <a:buNone/>
              <a:defRPr sz="1200" b="1" kern="1200" cap="none">
                <a:solidFill>
                  <a:schemeClr val="tx1"/>
                </a:solidFill>
                <a:effectLst/>
                <a:latin typeface="+mn-lt"/>
                <a:ea typeface="+mn-ea"/>
                <a:cs typeface="+mn-cs"/>
              </a:defRPr>
            </a:lvl5pPr>
            <a:lvl6pPr marL="1714500" indent="0" algn="l" defTabSz="457200" rtl="0" eaLnBrk="1" latinLnBrk="0" hangingPunct="1">
              <a:spcBef>
                <a:spcPts val="0"/>
              </a:spcBef>
              <a:spcAft>
                <a:spcPts val="1000"/>
              </a:spcAft>
              <a:buClr>
                <a:schemeClr val="tx1"/>
              </a:buClr>
              <a:buSzPct val="100000"/>
              <a:buFont typeface="Arial"/>
              <a:buNone/>
              <a:defRPr sz="1200" b="1" kern="1200" cap="none">
                <a:solidFill>
                  <a:schemeClr val="tx1"/>
                </a:solidFill>
                <a:effectLst/>
                <a:latin typeface="+mn-lt"/>
                <a:ea typeface="+mn-ea"/>
                <a:cs typeface="+mn-cs"/>
              </a:defRPr>
            </a:lvl6pPr>
            <a:lvl7pPr marL="2057400" indent="0" algn="l" defTabSz="457200" rtl="0" eaLnBrk="1" latinLnBrk="0" hangingPunct="1">
              <a:spcBef>
                <a:spcPts val="0"/>
              </a:spcBef>
              <a:spcAft>
                <a:spcPts val="1000"/>
              </a:spcAft>
              <a:buClr>
                <a:schemeClr val="tx1"/>
              </a:buClr>
              <a:buSzPct val="100000"/>
              <a:buFont typeface="Arial"/>
              <a:buNone/>
              <a:defRPr sz="1200" b="1" kern="1200" cap="none">
                <a:solidFill>
                  <a:schemeClr val="tx1"/>
                </a:solidFill>
                <a:effectLst/>
                <a:latin typeface="+mn-lt"/>
                <a:ea typeface="+mn-ea"/>
                <a:cs typeface="+mn-cs"/>
              </a:defRPr>
            </a:lvl7pPr>
            <a:lvl8pPr marL="2400300" indent="0" algn="l" defTabSz="457200" rtl="0" eaLnBrk="1" latinLnBrk="0" hangingPunct="1">
              <a:spcBef>
                <a:spcPts val="0"/>
              </a:spcBef>
              <a:spcAft>
                <a:spcPts val="1000"/>
              </a:spcAft>
              <a:buClr>
                <a:schemeClr val="tx1"/>
              </a:buClr>
              <a:buSzPct val="100000"/>
              <a:buFont typeface="Arial"/>
              <a:buNone/>
              <a:defRPr sz="1200" b="1" kern="1200" cap="none">
                <a:solidFill>
                  <a:schemeClr val="tx1"/>
                </a:solidFill>
                <a:effectLst/>
                <a:latin typeface="+mn-lt"/>
                <a:ea typeface="+mn-ea"/>
                <a:cs typeface="+mn-cs"/>
              </a:defRPr>
            </a:lvl8pPr>
            <a:lvl9pPr marL="2743200" indent="0" algn="l" defTabSz="457200" rtl="0" eaLnBrk="1" latinLnBrk="0" hangingPunct="1">
              <a:spcBef>
                <a:spcPts val="0"/>
              </a:spcBef>
              <a:spcAft>
                <a:spcPts val="1000"/>
              </a:spcAft>
              <a:buClr>
                <a:schemeClr val="tx1"/>
              </a:buClr>
              <a:buSzPct val="100000"/>
              <a:buFont typeface="Arial"/>
              <a:buNone/>
              <a:defRPr sz="1200" b="1" kern="1200" cap="none">
                <a:solidFill>
                  <a:schemeClr val="tx1"/>
                </a:solidFill>
                <a:effectLst/>
                <a:latin typeface="+mn-lt"/>
                <a:ea typeface="+mn-ea"/>
                <a:cs typeface="+mn-cs"/>
              </a:defRPr>
            </a:lvl9pPr>
          </a:lstStyle>
          <a:p>
            <a:r>
              <a:rPr lang="en-IN" dirty="0" smtClean="0"/>
              <a:t>                                                                       </a:t>
            </a:r>
          </a:p>
          <a:p>
            <a:pPr algn="ctr"/>
            <a:r>
              <a:rPr lang="en-IN" b="1" dirty="0" smtClean="0"/>
              <a:t>     CHIEF: </a:t>
            </a:r>
            <a:r>
              <a:rPr lang="en-IN" b="1" dirty="0" err="1" smtClean="0"/>
              <a:t>Prof.Dr</a:t>
            </a:r>
            <a:r>
              <a:rPr lang="en-IN" b="1" dirty="0" smtClean="0"/>
              <a:t>. SYED BAHAVUDEEN HUSSAINI M.D,</a:t>
            </a:r>
          </a:p>
          <a:p>
            <a:pPr algn="ctr"/>
            <a:r>
              <a:rPr lang="en-IN" b="1" dirty="0" smtClean="0"/>
              <a:t>ASSSISTANT PROF: </a:t>
            </a:r>
            <a:r>
              <a:rPr lang="en-IN" b="1" dirty="0" err="1" smtClean="0"/>
              <a:t>Dr.S.VINOTH</a:t>
            </a:r>
            <a:r>
              <a:rPr lang="en-IN" b="1" dirty="0" smtClean="0"/>
              <a:t> KANNAN M.D,</a:t>
            </a:r>
          </a:p>
          <a:p>
            <a:pPr algn="ctr"/>
            <a:r>
              <a:rPr lang="en-IN" b="1" dirty="0"/>
              <a:t> </a:t>
            </a:r>
            <a:r>
              <a:rPr lang="en-IN" b="1" dirty="0" smtClean="0"/>
              <a:t>              </a:t>
            </a:r>
            <a:r>
              <a:rPr lang="en-IN" b="1" dirty="0" err="1" smtClean="0"/>
              <a:t>Dr.V.P.PRIYA</a:t>
            </a:r>
            <a:r>
              <a:rPr lang="en-IN" b="1" dirty="0" smtClean="0"/>
              <a:t> M.D,</a:t>
            </a:r>
          </a:p>
          <a:p>
            <a:pPr algn="ctr"/>
            <a:r>
              <a:rPr lang="en-IN" b="1" dirty="0" smtClean="0"/>
              <a:t>PRESENTOR: Dr. P.GOWTHAM RAM</a:t>
            </a:r>
          </a:p>
          <a:p>
            <a:pPr algn="ctr"/>
            <a:r>
              <a:rPr lang="en-IN" b="1" dirty="0" smtClean="0"/>
              <a:t>         Post graduate</a:t>
            </a:r>
          </a:p>
          <a:p>
            <a:endParaRPr lang="en-IN" dirty="0"/>
          </a:p>
        </p:txBody>
      </p:sp>
      <p:sp>
        <p:nvSpPr>
          <p:cNvPr id="2" name="Rectangle 1"/>
          <p:cNvSpPr/>
          <p:nvPr/>
        </p:nvSpPr>
        <p:spPr>
          <a:xfrm>
            <a:off x="1221433" y="1905000"/>
            <a:ext cx="7470314" cy="1754326"/>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RECENT </a:t>
            </a: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ADVANCES </a:t>
            </a:r>
          </a:p>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 CARDIOLOGY </a:t>
            </a:r>
            <a:endPar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75292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60324" y="228600"/>
            <a:ext cx="7678876"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7660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685800"/>
            <a:ext cx="7543800" cy="5516880"/>
          </a:xfrm>
        </p:spPr>
        <p:txBody>
          <a:bodyPr>
            <a:normAutofit/>
          </a:bodyPr>
          <a:lstStyle/>
          <a:p>
            <a:pPr marL="45720" indent="0">
              <a:buNone/>
            </a:pPr>
            <a:r>
              <a:rPr lang="en-US" sz="2000" b="1" dirty="0"/>
              <a:t>Continuous Positive Airway </a:t>
            </a:r>
            <a:r>
              <a:rPr lang="en-US" sz="2000" b="1" dirty="0" smtClean="0"/>
              <a:t>Pressure</a:t>
            </a:r>
          </a:p>
          <a:p>
            <a:pPr marL="45720" indent="0">
              <a:buNone/>
            </a:pPr>
            <a:endParaRPr lang="en-US" sz="1600" dirty="0"/>
          </a:p>
          <a:p>
            <a:pPr marL="45720" indent="0">
              <a:buNone/>
            </a:pPr>
            <a:r>
              <a:rPr lang="en-US" sz="2000" dirty="0" smtClean="0"/>
              <a:t>CPAP </a:t>
            </a:r>
            <a:r>
              <a:rPr lang="en-US" sz="2000" dirty="0"/>
              <a:t>is indicated as an adjuvant treatment for greater than 4 hours per night, improving the quality of life and probably reestablishing the dipper pattern of nighttime BP</a:t>
            </a:r>
            <a:r>
              <a:rPr lang="en-US" sz="2000" dirty="0" smtClean="0"/>
              <a:t>.</a:t>
            </a:r>
          </a:p>
          <a:p>
            <a:pPr marL="45720" indent="0">
              <a:buNone/>
            </a:pPr>
            <a:endParaRPr lang="en-US" sz="1600" dirty="0"/>
          </a:p>
          <a:p>
            <a:pPr marL="45720" indent="0">
              <a:buNone/>
            </a:pPr>
            <a:r>
              <a:rPr lang="en-US" sz="2000" b="1" dirty="0"/>
              <a:t>Central Iliac Arteriovenous </a:t>
            </a:r>
            <a:r>
              <a:rPr lang="en-US" sz="2000" b="1" dirty="0" smtClean="0"/>
              <a:t>Anastomosis</a:t>
            </a:r>
          </a:p>
          <a:p>
            <a:pPr marL="45720" indent="0">
              <a:buNone/>
            </a:pPr>
            <a:endParaRPr lang="en-US" sz="1600" dirty="0"/>
          </a:p>
          <a:p>
            <a:pPr marL="45720" indent="0">
              <a:buNone/>
            </a:pPr>
            <a:r>
              <a:rPr lang="en-US" sz="2000" dirty="0" smtClean="0"/>
              <a:t>The </a:t>
            </a:r>
            <a:r>
              <a:rPr lang="en-US" sz="2000" dirty="0"/>
              <a:t>ROX Medical arteriovenous coupler is a stent-like device </a:t>
            </a:r>
            <a:r>
              <a:rPr lang="en-US" sz="2000" dirty="0" smtClean="0"/>
              <a:t>forming </a:t>
            </a:r>
            <a:r>
              <a:rPr lang="en-US" sz="2000" dirty="0"/>
              <a:t>an arteriovenous (AV) anastomosis in central iliac. </a:t>
            </a:r>
            <a:r>
              <a:rPr lang="en-US" sz="2000" dirty="0" smtClean="0"/>
              <a:t>It exhibited sustained reductions in both office and ambulatory BP.</a:t>
            </a:r>
            <a:endParaRPr lang="en-IN" sz="2000" dirty="0"/>
          </a:p>
        </p:txBody>
      </p:sp>
    </p:spTree>
    <p:extLst>
      <p:ext uri="{BB962C8B-B14F-4D97-AF65-F5344CB8AC3E}">
        <p14:creationId xmlns:p14="http://schemas.microsoft.com/office/powerpoint/2010/main" val="1721900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200" y="152400"/>
            <a:ext cx="7772400" cy="6705600"/>
          </a:xfrm>
        </p:spPr>
      </p:pic>
    </p:spTree>
    <p:extLst>
      <p:ext uri="{BB962C8B-B14F-4D97-AF65-F5344CB8AC3E}">
        <p14:creationId xmlns:p14="http://schemas.microsoft.com/office/powerpoint/2010/main" val="1006962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5400" y="2819400"/>
            <a:ext cx="7451912" cy="769441"/>
          </a:xfrm>
          <a:prstGeom prst="rect">
            <a:avLst/>
          </a:prstGeom>
          <a:noFill/>
        </p:spPr>
        <p:txBody>
          <a:bodyPr wrap="none" lIns="91440" tIns="45720" rIns="91440" bIns="45720">
            <a:spAutoFit/>
          </a:bodyPr>
          <a:lstStyle/>
          <a:p>
            <a:pPr algn="ctr"/>
            <a:r>
              <a:rPr lang="en-IN" sz="4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Pan-Antiplatelet Resistance</a:t>
            </a:r>
          </a:p>
        </p:txBody>
      </p:sp>
    </p:spTree>
    <p:extLst>
      <p:ext uri="{BB962C8B-B14F-4D97-AF65-F5344CB8AC3E}">
        <p14:creationId xmlns:p14="http://schemas.microsoft.com/office/powerpoint/2010/main" val="1291040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5800"/>
            <a:ext cx="8153400" cy="5867400"/>
          </a:xfrm>
        </p:spPr>
        <p:txBody>
          <a:bodyPr>
            <a:normAutofit/>
          </a:bodyPr>
          <a:lstStyle/>
          <a:p>
            <a:r>
              <a:rPr lang="en-US" sz="2400" dirty="0" smtClean="0"/>
              <a:t>Platelets plays a pivotal role </a:t>
            </a:r>
            <a:r>
              <a:rPr lang="en-US" sz="2400" dirty="0"/>
              <a:t>in the pathological process of thrombus formation, which lead to MI, ischemic stroke, and </a:t>
            </a:r>
            <a:r>
              <a:rPr lang="en-US" sz="2400" dirty="0" smtClean="0"/>
              <a:t>PVD.</a:t>
            </a:r>
          </a:p>
          <a:p>
            <a:endParaRPr lang="en-US" sz="2400" dirty="0"/>
          </a:p>
          <a:p>
            <a:r>
              <a:rPr lang="en-US" sz="2400" dirty="0" smtClean="0"/>
              <a:t> Despite </a:t>
            </a:r>
            <a:r>
              <a:rPr lang="en-US" sz="2400" dirty="0"/>
              <a:t>effectiveness and the proper intake of drugs; aspirin or </a:t>
            </a:r>
            <a:r>
              <a:rPr lang="en-US" sz="2400" dirty="0" smtClean="0"/>
              <a:t>Clopidogrel </a:t>
            </a:r>
            <a:r>
              <a:rPr lang="en-US" sz="2400" dirty="0"/>
              <a:t>fails to produce proper platelet aggregation due to reduction in platelet sensitivity and thus results in recurrent adverse vascular events and this phenomenon is called antiplatelet resistance, now known as “high on treatment platelet reactivity” (HTPR). </a:t>
            </a:r>
            <a:endParaRPr lang="en-IN" sz="2400" dirty="0"/>
          </a:p>
        </p:txBody>
      </p:sp>
    </p:spTree>
    <p:extLst>
      <p:ext uri="{BB962C8B-B14F-4D97-AF65-F5344CB8AC3E}">
        <p14:creationId xmlns:p14="http://schemas.microsoft.com/office/powerpoint/2010/main" val="1675130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52400"/>
            <a:ext cx="7772400" cy="5669280"/>
          </a:xfrm>
        </p:spPr>
        <p:txBody>
          <a:bodyPr>
            <a:noAutofit/>
          </a:bodyPr>
          <a:lstStyle/>
          <a:p>
            <a:pPr marL="45720" indent="0">
              <a:buNone/>
            </a:pPr>
            <a:r>
              <a:rPr lang="en-IN" sz="2400" b="1" dirty="0"/>
              <a:t>Mechanisms of Antiplatelet </a:t>
            </a:r>
            <a:r>
              <a:rPr lang="en-IN" sz="2400" b="1" dirty="0" smtClean="0"/>
              <a:t>Resistance</a:t>
            </a:r>
          </a:p>
          <a:p>
            <a:pPr marL="45720" indent="0">
              <a:buNone/>
            </a:pPr>
            <a:endParaRPr lang="en-IN" sz="2400" b="1" dirty="0"/>
          </a:p>
          <a:p>
            <a:pPr marL="45720" indent="0">
              <a:buNone/>
            </a:pPr>
            <a:r>
              <a:rPr lang="en-IN" sz="2400" dirty="0" smtClean="0"/>
              <a:t>Pharmacogenetic </a:t>
            </a:r>
            <a:r>
              <a:rPr lang="en-IN" sz="2400" dirty="0"/>
              <a:t>factors</a:t>
            </a:r>
            <a:r>
              <a:rPr lang="en-IN" sz="2400" dirty="0" smtClean="0"/>
              <a:t>:</a:t>
            </a:r>
          </a:p>
          <a:p>
            <a:pPr marL="45720" indent="0">
              <a:buNone/>
            </a:pPr>
            <a:endParaRPr lang="en-IN" sz="2400" dirty="0" smtClean="0"/>
          </a:p>
          <a:p>
            <a:pPr marL="45720" indent="0">
              <a:buNone/>
            </a:pPr>
            <a:r>
              <a:rPr lang="en-IN" sz="2400" dirty="0" smtClean="0"/>
              <a:t>Aspirin:</a:t>
            </a:r>
          </a:p>
          <a:p>
            <a:pPr marL="45720" indent="0">
              <a:buNone/>
            </a:pPr>
            <a:r>
              <a:rPr lang="en-IN" sz="2400" dirty="0"/>
              <a:t>-</a:t>
            </a:r>
            <a:r>
              <a:rPr lang="en-IN" sz="2400" dirty="0" smtClean="0"/>
              <a:t>Degradation </a:t>
            </a:r>
            <a:r>
              <a:rPr lang="en-IN" sz="2400" dirty="0"/>
              <a:t>of </a:t>
            </a:r>
            <a:r>
              <a:rPr lang="en-IN" sz="2400" dirty="0" err="1" smtClean="0"/>
              <a:t>miRNA</a:t>
            </a:r>
            <a:endParaRPr lang="en-IN" sz="2400" dirty="0" smtClean="0"/>
          </a:p>
          <a:p>
            <a:pPr marL="45720" indent="0">
              <a:buNone/>
            </a:pPr>
            <a:r>
              <a:rPr lang="en-IN" sz="2400" dirty="0"/>
              <a:t>-</a:t>
            </a:r>
            <a:r>
              <a:rPr lang="en-IN" sz="2400" dirty="0" smtClean="0"/>
              <a:t>COX1 </a:t>
            </a:r>
            <a:r>
              <a:rPr lang="en-IN" sz="2400" dirty="0"/>
              <a:t>genetic </a:t>
            </a:r>
            <a:r>
              <a:rPr lang="en-IN" sz="2400" dirty="0" smtClean="0"/>
              <a:t>variation</a:t>
            </a:r>
          </a:p>
          <a:p>
            <a:pPr marL="45720" indent="0">
              <a:buNone/>
            </a:pPr>
            <a:r>
              <a:rPr lang="en-IN" sz="2400" dirty="0"/>
              <a:t>-</a:t>
            </a:r>
            <a:r>
              <a:rPr lang="en-IN" sz="2400" dirty="0" smtClean="0"/>
              <a:t>Polymorphism </a:t>
            </a:r>
            <a:r>
              <a:rPr lang="en-IN" sz="2400" dirty="0"/>
              <a:t>of COX2, TXA2, von Willebrand </a:t>
            </a:r>
            <a:r>
              <a:rPr lang="en-IN" sz="2400" dirty="0" smtClean="0"/>
              <a:t>factors</a:t>
            </a:r>
          </a:p>
          <a:p>
            <a:pPr marL="45720" indent="0">
              <a:buNone/>
            </a:pPr>
            <a:r>
              <a:rPr lang="en-IN" sz="2400" dirty="0" smtClean="0"/>
              <a:t>-Hyper expression </a:t>
            </a:r>
            <a:r>
              <a:rPr lang="en-IN" sz="2400" dirty="0"/>
              <a:t>of COX2 </a:t>
            </a:r>
            <a:r>
              <a:rPr lang="en-IN" sz="2400" dirty="0" smtClean="0"/>
              <a:t>isoforms</a:t>
            </a:r>
          </a:p>
          <a:p>
            <a:pPr marL="45720" indent="0">
              <a:buNone/>
            </a:pPr>
            <a:endParaRPr lang="en-IN" sz="2400" dirty="0" smtClean="0"/>
          </a:p>
          <a:p>
            <a:pPr marL="45720" indent="0">
              <a:buNone/>
            </a:pPr>
            <a:r>
              <a:rPr lang="en-IN" sz="2400" dirty="0" err="1" smtClean="0"/>
              <a:t>Clopidogrel</a:t>
            </a:r>
            <a:r>
              <a:rPr lang="en-IN" sz="2400" dirty="0" smtClean="0"/>
              <a:t>:</a:t>
            </a:r>
          </a:p>
          <a:p>
            <a:pPr marL="45720" indent="0">
              <a:buNone/>
            </a:pPr>
            <a:r>
              <a:rPr lang="en-IN" sz="2400" dirty="0"/>
              <a:t>-</a:t>
            </a:r>
            <a:r>
              <a:rPr lang="en-IN" sz="2400" dirty="0" smtClean="0"/>
              <a:t>Polymorphism </a:t>
            </a:r>
            <a:r>
              <a:rPr lang="en-IN" sz="2400" dirty="0"/>
              <a:t>of P2RY12, GP3A, and </a:t>
            </a:r>
            <a:r>
              <a:rPr lang="en-IN" sz="2400" dirty="0" smtClean="0"/>
              <a:t>PON-1</a:t>
            </a:r>
          </a:p>
          <a:p>
            <a:pPr marL="45720" indent="0">
              <a:buNone/>
            </a:pPr>
            <a:r>
              <a:rPr lang="en-IN" sz="2400" dirty="0"/>
              <a:t>-</a:t>
            </a:r>
            <a:r>
              <a:rPr lang="en-IN" sz="2400" dirty="0" smtClean="0"/>
              <a:t>CYP </a:t>
            </a:r>
            <a:r>
              <a:rPr lang="en-IN" sz="2400" dirty="0"/>
              <a:t>polymorphism due to loss of function in </a:t>
            </a:r>
            <a:r>
              <a:rPr lang="en-IN" sz="2400" dirty="0" smtClean="0"/>
              <a:t>CYP2C19</a:t>
            </a:r>
          </a:p>
          <a:p>
            <a:pPr marL="45720" indent="0">
              <a:buNone/>
            </a:pPr>
            <a:r>
              <a:rPr lang="en-IN" sz="2400" dirty="0"/>
              <a:t>-</a:t>
            </a:r>
            <a:r>
              <a:rPr lang="en-IN" sz="2400" dirty="0" err="1" smtClean="0"/>
              <a:t>Nonresponsiveness</a:t>
            </a:r>
            <a:r>
              <a:rPr lang="en-IN" sz="2400" dirty="0" smtClean="0"/>
              <a:t> </a:t>
            </a:r>
            <a:r>
              <a:rPr lang="en-IN" sz="2400" dirty="0"/>
              <a:t>due to genetic variants ABCB1 of TT variants</a:t>
            </a:r>
          </a:p>
        </p:txBody>
      </p:sp>
    </p:spTree>
    <p:extLst>
      <p:ext uri="{BB962C8B-B14F-4D97-AF65-F5344CB8AC3E}">
        <p14:creationId xmlns:p14="http://schemas.microsoft.com/office/powerpoint/2010/main" val="1772673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7462" y="304800"/>
            <a:ext cx="8153400" cy="6248400"/>
          </a:xfrm>
        </p:spPr>
        <p:txBody>
          <a:bodyPr>
            <a:noAutofit/>
          </a:bodyPr>
          <a:lstStyle/>
          <a:p>
            <a:pPr marL="45720" indent="0">
              <a:buNone/>
            </a:pPr>
            <a:r>
              <a:rPr lang="en-IN" sz="1800" b="1" dirty="0"/>
              <a:t>Clinical factors</a:t>
            </a:r>
            <a:r>
              <a:rPr lang="en-IN" sz="1800" b="1" dirty="0" smtClean="0"/>
              <a:t>:</a:t>
            </a:r>
          </a:p>
          <a:p>
            <a:pPr marL="45720" indent="0">
              <a:buNone/>
            </a:pPr>
            <a:endParaRPr lang="en-IN" sz="1800" b="1" dirty="0" smtClean="0"/>
          </a:p>
          <a:p>
            <a:pPr marL="45720" indent="0">
              <a:buNone/>
            </a:pPr>
            <a:r>
              <a:rPr lang="en-IN" sz="1800" dirty="0" smtClean="0"/>
              <a:t>-</a:t>
            </a:r>
            <a:r>
              <a:rPr lang="en-IN" sz="2000" dirty="0" smtClean="0"/>
              <a:t>Inadequate dosing</a:t>
            </a:r>
          </a:p>
          <a:p>
            <a:pPr marL="45720" indent="0">
              <a:buNone/>
            </a:pPr>
            <a:r>
              <a:rPr lang="en-IN" sz="2000" dirty="0" smtClean="0"/>
              <a:t>-HTPR</a:t>
            </a:r>
          </a:p>
          <a:p>
            <a:pPr marL="45720" indent="0">
              <a:buNone/>
            </a:pPr>
            <a:r>
              <a:rPr lang="en-IN" sz="2000" dirty="0" smtClean="0"/>
              <a:t>-Metabolism </a:t>
            </a:r>
            <a:r>
              <a:rPr lang="en-IN" sz="2000" dirty="0"/>
              <a:t>through alternative </a:t>
            </a:r>
            <a:r>
              <a:rPr lang="en-IN" sz="2000" dirty="0" smtClean="0"/>
              <a:t>pathway</a:t>
            </a:r>
          </a:p>
          <a:p>
            <a:pPr marL="45720" indent="0">
              <a:buNone/>
            </a:pPr>
            <a:r>
              <a:rPr lang="en-IN" sz="2000" dirty="0" smtClean="0"/>
              <a:t>-Drug-drug </a:t>
            </a:r>
            <a:r>
              <a:rPr lang="en-IN" sz="2000" dirty="0"/>
              <a:t>interaction (</a:t>
            </a:r>
            <a:r>
              <a:rPr lang="en-IN" sz="2000" dirty="0" smtClean="0"/>
              <a:t>DDI) - Aspirin </a:t>
            </a:r>
            <a:r>
              <a:rPr lang="en-IN" sz="2000" dirty="0"/>
              <a:t>with </a:t>
            </a:r>
            <a:r>
              <a:rPr lang="en-IN" sz="2000" dirty="0" smtClean="0"/>
              <a:t>NSAIDs, </a:t>
            </a:r>
            <a:r>
              <a:rPr lang="en-IN" sz="2000" dirty="0" err="1" smtClean="0"/>
              <a:t>Clopidogrel</a:t>
            </a:r>
            <a:r>
              <a:rPr lang="en-IN" sz="2000" dirty="0" smtClean="0"/>
              <a:t> </a:t>
            </a:r>
            <a:r>
              <a:rPr lang="en-IN" sz="2000" dirty="0"/>
              <a:t>with PPI </a:t>
            </a:r>
            <a:r>
              <a:rPr lang="en-IN" sz="2000" dirty="0" smtClean="0"/>
              <a:t>&amp; statins</a:t>
            </a:r>
          </a:p>
          <a:p>
            <a:pPr marL="45720" indent="0">
              <a:buNone/>
            </a:pPr>
            <a:endParaRPr lang="en-IN" sz="2000" dirty="0" smtClean="0"/>
          </a:p>
          <a:p>
            <a:pPr marL="45720" indent="0">
              <a:buNone/>
            </a:pPr>
            <a:r>
              <a:rPr lang="en-IN" sz="1800" b="1" dirty="0" smtClean="0"/>
              <a:t>Pharmaceutical </a:t>
            </a:r>
            <a:r>
              <a:rPr lang="en-IN" sz="1800" b="1" dirty="0"/>
              <a:t>and patient factors</a:t>
            </a:r>
            <a:r>
              <a:rPr lang="en-IN" sz="1800" b="1" dirty="0" smtClean="0"/>
              <a:t>:</a:t>
            </a:r>
          </a:p>
          <a:p>
            <a:pPr marL="45720" indent="0">
              <a:buNone/>
            </a:pPr>
            <a:endParaRPr lang="en-IN" sz="1800" b="1" dirty="0" smtClean="0"/>
          </a:p>
          <a:p>
            <a:pPr marL="45720" indent="0">
              <a:buNone/>
            </a:pPr>
            <a:r>
              <a:rPr lang="en-IN" sz="1800" b="1" dirty="0" smtClean="0"/>
              <a:t>-</a:t>
            </a:r>
            <a:r>
              <a:rPr lang="en-IN" sz="2000" dirty="0" smtClean="0"/>
              <a:t>Manufacturing defect &amp; Poor </a:t>
            </a:r>
            <a:r>
              <a:rPr lang="en-IN" sz="2000" dirty="0"/>
              <a:t>patient </a:t>
            </a:r>
            <a:r>
              <a:rPr lang="en-IN" sz="2000" dirty="0" smtClean="0"/>
              <a:t>compliance</a:t>
            </a:r>
            <a:endParaRPr lang="en-IN" sz="1800" dirty="0" smtClean="0"/>
          </a:p>
          <a:p>
            <a:pPr marL="45720" indent="0">
              <a:buNone/>
            </a:pPr>
            <a:endParaRPr lang="en-IN" sz="1800" b="1" dirty="0" smtClean="0"/>
          </a:p>
          <a:p>
            <a:pPr marL="45720" indent="0">
              <a:buNone/>
            </a:pPr>
            <a:r>
              <a:rPr lang="en-IN" sz="1800" b="1" dirty="0" smtClean="0"/>
              <a:t>Miscellaneous </a:t>
            </a:r>
            <a:r>
              <a:rPr lang="en-IN" sz="1800" b="1" dirty="0"/>
              <a:t>factors</a:t>
            </a:r>
            <a:r>
              <a:rPr lang="en-IN" sz="1800" b="1" dirty="0" smtClean="0"/>
              <a:t>:</a:t>
            </a:r>
          </a:p>
          <a:p>
            <a:pPr marL="45720" indent="0">
              <a:buNone/>
            </a:pPr>
            <a:endParaRPr lang="en-IN" sz="1800" b="1" dirty="0" smtClean="0"/>
          </a:p>
          <a:p>
            <a:pPr marL="45720" indent="0">
              <a:buNone/>
            </a:pPr>
            <a:r>
              <a:rPr lang="en-IN" sz="1800" b="1" dirty="0" smtClean="0"/>
              <a:t>-</a:t>
            </a:r>
            <a:r>
              <a:rPr lang="en-IN" sz="2000" dirty="0" smtClean="0"/>
              <a:t>Metabolic syndromes: DM, Obesity, Dyslipidaemia, Hyperthyroidism, -</a:t>
            </a:r>
          </a:p>
          <a:p>
            <a:pPr marL="45720" indent="0">
              <a:buNone/>
            </a:pPr>
            <a:r>
              <a:rPr lang="en-IN" sz="2000" dirty="0" smtClean="0"/>
              <a:t>-Associated comorbidities :COPD</a:t>
            </a:r>
            <a:r>
              <a:rPr lang="en-IN" sz="2000" dirty="0"/>
              <a:t>, CVS, and </a:t>
            </a:r>
            <a:r>
              <a:rPr lang="en-IN" sz="2000" dirty="0" smtClean="0"/>
              <a:t>CKD Inflammatory conditions &amp; Infections</a:t>
            </a:r>
            <a:endParaRPr lang="en-IN" sz="2000" dirty="0"/>
          </a:p>
        </p:txBody>
      </p:sp>
    </p:spTree>
    <p:extLst>
      <p:ext uri="{BB962C8B-B14F-4D97-AF65-F5344CB8AC3E}">
        <p14:creationId xmlns:p14="http://schemas.microsoft.com/office/powerpoint/2010/main" val="1174736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1000"/>
            <a:ext cx="8305800" cy="6172200"/>
          </a:xfrm>
        </p:spPr>
        <p:txBody>
          <a:bodyPr>
            <a:normAutofit fontScale="70000" lnSpcReduction="20000"/>
          </a:bodyPr>
          <a:lstStyle/>
          <a:p>
            <a:pPr marL="45720" indent="0">
              <a:buNone/>
            </a:pPr>
            <a:r>
              <a:rPr lang="en-US" dirty="0"/>
              <a:t>Aspirin </a:t>
            </a:r>
            <a:r>
              <a:rPr lang="en-US" dirty="0" smtClean="0"/>
              <a:t>Resistance</a:t>
            </a:r>
          </a:p>
          <a:p>
            <a:pPr marL="45720" indent="0">
              <a:buNone/>
            </a:pPr>
            <a:endParaRPr lang="en-US" dirty="0" smtClean="0"/>
          </a:p>
          <a:p>
            <a:r>
              <a:rPr lang="en-US" dirty="0" smtClean="0"/>
              <a:t>Antithrombotic </a:t>
            </a:r>
            <a:r>
              <a:rPr lang="en-US" dirty="0"/>
              <a:t>effect </a:t>
            </a:r>
            <a:r>
              <a:rPr lang="en-US" dirty="0" smtClean="0"/>
              <a:t>is </a:t>
            </a:r>
            <a:r>
              <a:rPr lang="en-US" dirty="0"/>
              <a:t>due to the irreversible acetylation of a serine residue in the COX1 </a:t>
            </a:r>
            <a:r>
              <a:rPr lang="en-US" dirty="0" smtClean="0"/>
              <a:t>that prevents the binding of </a:t>
            </a:r>
            <a:r>
              <a:rPr lang="en-US" dirty="0" err="1" smtClean="0"/>
              <a:t>arachidonic</a:t>
            </a:r>
            <a:r>
              <a:rPr lang="en-US" dirty="0" smtClean="0"/>
              <a:t> acid to the catalytic site and blocks the production </a:t>
            </a:r>
            <a:r>
              <a:rPr lang="en-US" dirty="0"/>
              <a:t>of TXA2</a:t>
            </a:r>
            <a:r>
              <a:rPr lang="en-US" dirty="0" smtClean="0"/>
              <a:t>,</a:t>
            </a:r>
          </a:p>
          <a:p>
            <a:pPr marL="45720" indent="0">
              <a:buNone/>
            </a:pPr>
            <a:endParaRPr lang="en-US" dirty="0" smtClean="0"/>
          </a:p>
          <a:p>
            <a:r>
              <a:rPr lang="en-US" dirty="0" smtClean="0"/>
              <a:t>The </a:t>
            </a:r>
            <a:r>
              <a:rPr lang="en-US" dirty="0"/>
              <a:t>potential mechanisms of </a:t>
            </a:r>
            <a:r>
              <a:rPr lang="en-US" dirty="0" smtClean="0"/>
              <a:t>resistance </a:t>
            </a:r>
            <a:r>
              <a:rPr lang="en-US" dirty="0"/>
              <a:t>include genetic variation of COX1, COX2 or TXA2, stress or infection, absorption limitation, DDI, medication non-adherence, etc</a:t>
            </a:r>
            <a:r>
              <a:rPr lang="en-US" dirty="0" smtClean="0"/>
              <a:t>.</a:t>
            </a:r>
          </a:p>
          <a:p>
            <a:pPr marL="45720" indent="0">
              <a:buNone/>
            </a:pPr>
            <a:endParaRPr lang="en-US" dirty="0" smtClean="0"/>
          </a:p>
          <a:p>
            <a:pPr marL="45720" indent="0">
              <a:buNone/>
            </a:pPr>
            <a:r>
              <a:rPr lang="en-US" dirty="0"/>
              <a:t>Clopidogrel </a:t>
            </a:r>
            <a:r>
              <a:rPr lang="en-US" dirty="0" smtClean="0"/>
              <a:t>Resistance</a:t>
            </a:r>
          </a:p>
          <a:p>
            <a:pPr marL="45720" indent="0">
              <a:buNone/>
            </a:pPr>
            <a:endParaRPr lang="en-US" dirty="0" smtClean="0"/>
          </a:p>
          <a:p>
            <a:r>
              <a:rPr lang="en-US" dirty="0" smtClean="0"/>
              <a:t>It </a:t>
            </a:r>
            <a:r>
              <a:rPr lang="en-US" dirty="0"/>
              <a:t>is an inactive </a:t>
            </a:r>
            <a:r>
              <a:rPr lang="en-US" dirty="0" err="1"/>
              <a:t>prodrug</a:t>
            </a:r>
            <a:r>
              <a:rPr lang="en-US" dirty="0"/>
              <a:t> which undergoes hepatic metabolism by the hepatic P450 to generate an active </a:t>
            </a:r>
            <a:r>
              <a:rPr lang="en-US" dirty="0" smtClean="0"/>
              <a:t>metabolite. </a:t>
            </a:r>
          </a:p>
          <a:p>
            <a:endParaRPr lang="en-US" dirty="0" smtClean="0"/>
          </a:p>
          <a:p>
            <a:r>
              <a:rPr lang="en-US" dirty="0"/>
              <a:t>R</a:t>
            </a:r>
            <a:r>
              <a:rPr lang="en-US" dirty="0" smtClean="0"/>
              <a:t>esistance </a:t>
            </a:r>
            <a:r>
              <a:rPr lang="en-US" dirty="0"/>
              <a:t>is mainly due to the CYP2C19 gene polymorphisms</a:t>
            </a:r>
            <a:endParaRPr lang="en-IN" dirty="0"/>
          </a:p>
        </p:txBody>
      </p:sp>
    </p:spTree>
    <p:extLst>
      <p:ext uri="{BB962C8B-B14F-4D97-AF65-F5344CB8AC3E}">
        <p14:creationId xmlns:p14="http://schemas.microsoft.com/office/powerpoint/2010/main" val="1556611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304800"/>
            <a:ext cx="7162800" cy="6324600"/>
          </a:xfrm>
        </p:spPr>
        <p:txBody>
          <a:bodyPr>
            <a:noAutofit/>
          </a:bodyPr>
          <a:lstStyle/>
          <a:p>
            <a:r>
              <a:rPr lang="en-US" sz="2400" dirty="0"/>
              <a:t>To assess the antiplatelet function of aspirin, </a:t>
            </a:r>
          </a:p>
          <a:p>
            <a:pPr marL="45720" indent="0">
              <a:buNone/>
            </a:pPr>
            <a:r>
              <a:rPr lang="en-US" sz="2400" dirty="0" smtClean="0"/>
              <a:t>	-Urinary </a:t>
            </a:r>
            <a:r>
              <a:rPr lang="en-US" sz="2400" dirty="0"/>
              <a:t>level of </a:t>
            </a:r>
            <a:r>
              <a:rPr lang="en-US" sz="2400" dirty="0" smtClean="0"/>
              <a:t>TXB2</a:t>
            </a:r>
          </a:p>
          <a:p>
            <a:pPr marL="45720" indent="0">
              <a:buNone/>
            </a:pPr>
            <a:r>
              <a:rPr lang="en-US" sz="2400" dirty="0"/>
              <a:t>	</a:t>
            </a:r>
            <a:r>
              <a:rPr lang="en-US" sz="2400" dirty="0" smtClean="0"/>
              <a:t>-Quantification </a:t>
            </a:r>
            <a:r>
              <a:rPr lang="en-US" sz="2400" dirty="0"/>
              <a:t>of the expression of P </a:t>
            </a:r>
            <a:r>
              <a:rPr lang="en-US" sz="2400" dirty="0" err="1"/>
              <a:t>selectin</a:t>
            </a:r>
            <a:r>
              <a:rPr lang="en-US" sz="2400" dirty="0"/>
              <a:t> and P </a:t>
            </a:r>
            <a:r>
              <a:rPr lang="en-US" sz="2400" dirty="0" err="1"/>
              <a:t>selectin</a:t>
            </a:r>
            <a:r>
              <a:rPr lang="en-US" sz="2400" dirty="0"/>
              <a:t> </a:t>
            </a:r>
            <a:r>
              <a:rPr lang="en-US" sz="2400" dirty="0" smtClean="0"/>
              <a:t>soluble</a:t>
            </a:r>
          </a:p>
          <a:p>
            <a:r>
              <a:rPr lang="en-US" sz="2400" dirty="0" smtClean="0"/>
              <a:t>For </a:t>
            </a:r>
            <a:r>
              <a:rPr lang="en-US" sz="2400" dirty="0"/>
              <a:t>the evaluation of action of aspirin in platelet aggregation, </a:t>
            </a:r>
          </a:p>
          <a:p>
            <a:pPr marL="45720" indent="0">
              <a:buNone/>
            </a:pPr>
            <a:r>
              <a:rPr lang="en-US" sz="2400" dirty="0" smtClean="0"/>
              <a:t>	-Optic </a:t>
            </a:r>
            <a:r>
              <a:rPr lang="en-US" sz="2400" dirty="0"/>
              <a:t>platelet aggregation </a:t>
            </a:r>
            <a:r>
              <a:rPr lang="en-US" sz="2400" dirty="0" smtClean="0"/>
              <a:t>test</a:t>
            </a:r>
          </a:p>
          <a:p>
            <a:pPr marL="45720" indent="0">
              <a:buNone/>
            </a:pPr>
            <a:r>
              <a:rPr lang="en-US" sz="2400" dirty="0" smtClean="0"/>
              <a:t>	-Platelet </a:t>
            </a:r>
            <a:r>
              <a:rPr lang="en-US" sz="2400" dirty="0"/>
              <a:t>function </a:t>
            </a:r>
            <a:r>
              <a:rPr lang="en-US" sz="2400" dirty="0" smtClean="0"/>
              <a:t>analyzer</a:t>
            </a:r>
          </a:p>
          <a:p>
            <a:pPr marL="45720" indent="0">
              <a:buNone/>
            </a:pPr>
            <a:r>
              <a:rPr lang="en-US" sz="2400" dirty="0" smtClean="0"/>
              <a:t>	-Aspirin </a:t>
            </a:r>
            <a:r>
              <a:rPr lang="en-US" sz="2400" dirty="0"/>
              <a:t>rapid test on </a:t>
            </a:r>
            <a:r>
              <a:rPr lang="en-US" sz="2400" dirty="0" smtClean="0"/>
              <a:t>action</a:t>
            </a:r>
          </a:p>
          <a:p>
            <a:pPr marL="45720" indent="0">
              <a:buNone/>
            </a:pPr>
            <a:r>
              <a:rPr lang="en-US" sz="2400" dirty="0" smtClean="0"/>
              <a:t>	-</a:t>
            </a:r>
            <a:r>
              <a:rPr lang="en-US" sz="2400" dirty="0" err="1" smtClean="0"/>
              <a:t>Thromboelastogram</a:t>
            </a:r>
            <a:endParaRPr lang="en-US" sz="2400" dirty="0" smtClean="0"/>
          </a:p>
          <a:p>
            <a:pPr marL="45720" indent="0">
              <a:buNone/>
            </a:pPr>
            <a:r>
              <a:rPr lang="en-US" sz="2400" dirty="0" smtClean="0"/>
              <a:t>The </a:t>
            </a:r>
            <a:r>
              <a:rPr lang="en-US" sz="2400" dirty="0"/>
              <a:t>American and European guidelines recommend three methods for assessment of platelet resistance</a:t>
            </a:r>
            <a:r>
              <a:rPr lang="en-US" sz="2400" dirty="0" smtClean="0"/>
              <a:t>:</a:t>
            </a:r>
          </a:p>
          <a:p>
            <a:pPr marL="502920" indent="-457200">
              <a:buAutoNum type="arabicPeriod"/>
            </a:pPr>
            <a:r>
              <a:rPr lang="en-US" sz="2400" dirty="0" err="1" smtClean="0"/>
              <a:t>VerifyNow</a:t>
            </a:r>
            <a:r>
              <a:rPr lang="en-US" sz="2400" dirty="0" smtClean="0"/>
              <a:t> Assay</a:t>
            </a:r>
          </a:p>
          <a:p>
            <a:pPr marL="502920" indent="-457200">
              <a:buAutoNum type="arabicPeriod"/>
            </a:pPr>
            <a:r>
              <a:rPr lang="en-US" sz="2400" dirty="0" err="1" smtClean="0"/>
              <a:t>Multiplate</a:t>
            </a:r>
            <a:r>
              <a:rPr lang="en-US" sz="2400" dirty="0" smtClean="0"/>
              <a:t> analyzer</a:t>
            </a:r>
          </a:p>
          <a:p>
            <a:pPr marL="502920" indent="-457200">
              <a:buAutoNum type="arabicPeriod"/>
            </a:pPr>
            <a:r>
              <a:rPr lang="en-US" sz="2400" dirty="0" smtClean="0"/>
              <a:t>VASP </a:t>
            </a:r>
            <a:r>
              <a:rPr lang="en-US" sz="2400" dirty="0"/>
              <a:t>Assay</a:t>
            </a:r>
            <a:endParaRPr lang="en-IN" sz="2400" dirty="0"/>
          </a:p>
        </p:txBody>
      </p:sp>
    </p:spTree>
    <p:extLst>
      <p:ext uri="{BB962C8B-B14F-4D97-AF65-F5344CB8AC3E}">
        <p14:creationId xmlns:p14="http://schemas.microsoft.com/office/powerpoint/2010/main" val="3707528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533400"/>
            <a:ext cx="8153400" cy="5867400"/>
          </a:xfrm>
        </p:spPr>
        <p:txBody>
          <a:bodyPr>
            <a:noAutofit/>
          </a:bodyPr>
          <a:lstStyle/>
          <a:p>
            <a:pPr marL="45720" indent="0">
              <a:buNone/>
            </a:pPr>
            <a:r>
              <a:rPr lang="en-US" sz="2400" dirty="0" smtClean="0"/>
              <a:t>MANAGEMENT</a:t>
            </a:r>
          </a:p>
          <a:p>
            <a:pPr marL="45720" indent="0">
              <a:buNone/>
            </a:pPr>
            <a:endParaRPr lang="en-US" sz="2400" dirty="0" smtClean="0"/>
          </a:p>
          <a:p>
            <a:r>
              <a:rPr lang="en-US" sz="2400" dirty="0" smtClean="0"/>
              <a:t>To </a:t>
            </a:r>
            <a:r>
              <a:rPr lang="en-US" sz="2400" dirty="0"/>
              <a:t>switch from one antiplatelet to </a:t>
            </a:r>
            <a:r>
              <a:rPr lang="en-US" sz="2400" dirty="0" smtClean="0"/>
              <a:t>another</a:t>
            </a:r>
          </a:p>
          <a:p>
            <a:r>
              <a:rPr lang="en-US" sz="2400" dirty="0" smtClean="0"/>
              <a:t>To </a:t>
            </a:r>
            <a:r>
              <a:rPr lang="en-US" sz="2400" dirty="0"/>
              <a:t>increase the dose of antiplatelet </a:t>
            </a:r>
            <a:r>
              <a:rPr lang="en-US" sz="2400" dirty="0" smtClean="0"/>
              <a:t>drugs</a:t>
            </a:r>
          </a:p>
          <a:p>
            <a:r>
              <a:rPr lang="en-US" sz="2400" dirty="0" smtClean="0"/>
              <a:t>To use combination of antiplatelet drugs</a:t>
            </a:r>
          </a:p>
          <a:p>
            <a:r>
              <a:rPr lang="en-US" sz="2400" dirty="0" smtClean="0"/>
              <a:t>To </a:t>
            </a:r>
            <a:r>
              <a:rPr lang="en-US" sz="2400" dirty="0"/>
              <a:t>avoid </a:t>
            </a:r>
            <a:r>
              <a:rPr lang="en-US" sz="2400" dirty="0" smtClean="0"/>
              <a:t>DDI</a:t>
            </a:r>
          </a:p>
          <a:p>
            <a:r>
              <a:rPr lang="en-US" sz="2400" dirty="0" smtClean="0"/>
              <a:t>To use newer antiplatelet drugs (</a:t>
            </a:r>
            <a:r>
              <a:rPr lang="en-US" sz="2400" dirty="0" err="1" smtClean="0"/>
              <a:t>Ticagrelor</a:t>
            </a:r>
            <a:r>
              <a:rPr lang="en-US" sz="2400" dirty="0" smtClean="0"/>
              <a:t>, </a:t>
            </a:r>
            <a:r>
              <a:rPr lang="en-US" sz="2400" dirty="0" err="1" smtClean="0"/>
              <a:t>Prasugrel</a:t>
            </a:r>
            <a:r>
              <a:rPr lang="en-US" sz="2400" dirty="0" smtClean="0"/>
              <a:t>)</a:t>
            </a:r>
          </a:p>
          <a:p>
            <a:r>
              <a:rPr lang="en-US" sz="2400" dirty="0" smtClean="0"/>
              <a:t>To </a:t>
            </a:r>
            <a:r>
              <a:rPr lang="en-US" sz="2400" dirty="0"/>
              <a:t>control comorbid conditions (such as CKD, DM, COPD</a:t>
            </a:r>
            <a:r>
              <a:rPr lang="en-US" sz="2400" dirty="0" smtClean="0"/>
              <a:t>)</a:t>
            </a:r>
          </a:p>
          <a:p>
            <a:r>
              <a:rPr lang="en-US" sz="2400" dirty="0" smtClean="0"/>
              <a:t>To </a:t>
            </a:r>
            <a:r>
              <a:rPr lang="en-US" sz="2400" dirty="0"/>
              <a:t>combine older and newer antiplatelet </a:t>
            </a:r>
            <a:r>
              <a:rPr lang="en-US" sz="2400" dirty="0" smtClean="0"/>
              <a:t>drugs</a:t>
            </a:r>
          </a:p>
          <a:p>
            <a:r>
              <a:rPr lang="en-US" sz="2400" dirty="0" smtClean="0"/>
              <a:t>To </a:t>
            </a:r>
            <a:r>
              <a:rPr lang="en-US" sz="2400" dirty="0"/>
              <a:t>use </a:t>
            </a:r>
            <a:r>
              <a:rPr lang="en-US" sz="2400" dirty="0" err="1"/>
              <a:t>cilostazol</a:t>
            </a:r>
            <a:r>
              <a:rPr lang="en-US" sz="2400" dirty="0"/>
              <a:t> (a PDE-3 inhibitor of platelets)</a:t>
            </a:r>
            <a:endParaRPr lang="en-IN" sz="2400" dirty="0"/>
          </a:p>
        </p:txBody>
      </p:sp>
    </p:spTree>
    <p:extLst>
      <p:ext uri="{BB962C8B-B14F-4D97-AF65-F5344CB8AC3E}">
        <p14:creationId xmlns:p14="http://schemas.microsoft.com/office/powerpoint/2010/main" val="3931181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6065" y="2209800"/>
            <a:ext cx="8011039" cy="1323439"/>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dirty="0">
                <a:ln/>
                <a:solidFill>
                  <a:schemeClr val="accent3"/>
                </a:solidFill>
              </a:rPr>
              <a:t>Advances in the Management of </a:t>
            </a:r>
            <a:endParaRPr lang="en-US" sz="4000" b="1" dirty="0" smtClean="0">
              <a:ln/>
              <a:solidFill>
                <a:schemeClr val="accent3"/>
              </a:solidFill>
            </a:endParaRPr>
          </a:p>
          <a:p>
            <a:pPr algn="ctr"/>
            <a:r>
              <a:rPr lang="en-US" sz="4000" b="1" dirty="0" smtClean="0">
                <a:ln/>
                <a:solidFill>
                  <a:schemeClr val="accent3"/>
                </a:solidFill>
              </a:rPr>
              <a:t>Resistant </a:t>
            </a:r>
            <a:r>
              <a:rPr lang="en-US" sz="4000" b="1" dirty="0">
                <a:ln/>
                <a:solidFill>
                  <a:schemeClr val="accent3"/>
                </a:solidFill>
              </a:rPr>
              <a:t>Hypertension</a:t>
            </a:r>
            <a:endParaRPr lang="en-IN" sz="4000" b="1" dirty="0">
              <a:ln/>
              <a:solidFill>
                <a:schemeClr val="accent3"/>
              </a:solidFill>
            </a:endParaRPr>
          </a:p>
        </p:txBody>
      </p:sp>
    </p:spTree>
    <p:extLst>
      <p:ext uri="{BB962C8B-B14F-4D97-AF65-F5344CB8AC3E}">
        <p14:creationId xmlns:p14="http://schemas.microsoft.com/office/powerpoint/2010/main" val="172892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00200" y="2590800"/>
            <a:ext cx="6512511" cy="1143000"/>
          </a:xfrm>
        </p:spPr>
        <p:txBody>
          <a:bodyPr>
            <a:normAutofit fontScale="90000"/>
          </a:bodyPr>
          <a:lstStyle/>
          <a:p>
            <a:pPr marL="0" indent="0" algn="ctr">
              <a:buNone/>
            </a:pPr>
            <a:r>
              <a:rPr lang="en-IN" sz="4800" dirty="0"/>
              <a:t>Is Colchicine a Game Changer in Acute Coronary </a:t>
            </a:r>
            <a:r>
              <a:rPr lang="en-IN" sz="4800" dirty="0" smtClean="0"/>
              <a:t>Syndrome???</a:t>
            </a:r>
            <a:endParaRPr lang="en-IN" sz="4800" dirty="0"/>
          </a:p>
        </p:txBody>
      </p:sp>
    </p:spTree>
    <p:extLst>
      <p:ext uri="{BB962C8B-B14F-4D97-AF65-F5344CB8AC3E}">
        <p14:creationId xmlns:p14="http://schemas.microsoft.com/office/powerpoint/2010/main" val="14248213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381000"/>
            <a:ext cx="7848600" cy="5632311"/>
          </a:xfrm>
          <a:prstGeom prst="rect">
            <a:avLst/>
          </a:prstGeom>
          <a:noFill/>
        </p:spPr>
        <p:txBody>
          <a:bodyPr wrap="square" rtlCol="0">
            <a:spAutoFit/>
          </a:bodyPr>
          <a:lstStyle/>
          <a:p>
            <a:r>
              <a:rPr lang="en-US" sz="2400" dirty="0"/>
              <a:t>Colchicine (</a:t>
            </a:r>
            <a:r>
              <a:rPr lang="en-US" sz="2400" dirty="0" smtClean="0"/>
              <a:t>anti-inflammatory drug</a:t>
            </a:r>
            <a:r>
              <a:rPr lang="en-US" sz="2400" dirty="0"/>
              <a:t>) was declared as a potently cheap and effective drug in treating atherosclerosis. </a:t>
            </a:r>
            <a:endParaRPr lang="en-US" sz="2400" dirty="0" smtClean="0"/>
          </a:p>
          <a:p>
            <a:endParaRPr lang="en-US" sz="2400" dirty="0"/>
          </a:p>
          <a:p>
            <a:r>
              <a:rPr lang="en-US" sz="2400" dirty="0" smtClean="0"/>
              <a:t>The </a:t>
            </a:r>
            <a:r>
              <a:rPr lang="en-US" sz="2400" dirty="0"/>
              <a:t>role of colchicine is proved in ACS by lowering the levels of high CRP, decreasing low attenuation plaque volume, and stabilizing </a:t>
            </a:r>
            <a:r>
              <a:rPr lang="en-US" sz="2400" dirty="0" smtClean="0"/>
              <a:t>plaque</a:t>
            </a:r>
          </a:p>
          <a:p>
            <a:endParaRPr lang="en-US" sz="2400" dirty="0"/>
          </a:p>
          <a:p>
            <a:r>
              <a:rPr lang="en-US" sz="2400" dirty="0"/>
              <a:t>Colchicine (a lipid-soluble drug) is absorbed by the jejunum and ileum. It is a standard antimitotic drug, which freezes mitotic cells in metaphase stage</a:t>
            </a:r>
            <a:r>
              <a:rPr lang="en-US" sz="2400" dirty="0" smtClean="0"/>
              <a:t>.</a:t>
            </a:r>
          </a:p>
          <a:p>
            <a:endParaRPr lang="en-US" sz="2400" dirty="0"/>
          </a:p>
          <a:p>
            <a:r>
              <a:rPr lang="en-US" sz="2400" dirty="0" smtClean="0"/>
              <a:t> </a:t>
            </a:r>
            <a:r>
              <a:rPr lang="en-US" sz="2400" dirty="0"/>
              <a:t>It binds to soluble tubulin to form tubulin-colchicine complexes, which then binds to the end of microtubules to prevent the activity of inflammatory cells.</a:t>
            </a:r>
          </a:p>
          <a:p>
            <a:endParaRPr lang="en-IN" sz="2400" dirty="0"/>
          </a:p>
        </p:txBody>
      </p:sp>
    </p:spTree>
    <p:extLst>
      <p:ext uri="{BB962C8B-B14F-4D97-AF65-F5344CB8AC3E}">
        <p14:creationId xmlns:p14="http://schemas.microsoft.com/office/powerpoint/2010/main" val="20192593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143000" y="304800"/>
            <a:ext cx="7772400" cy="6096000"/>
          </a:xfrm>
        </p:spPr>
        <p:txBody>
          <a:bodyPr>
            <a:normAutofit fontScale="77500" lnSpcReduction="20000"/>
          </a:bodyPr>
          <a:lstStyle/>
          <a:p>
            <a:pPr marL="45720" indent="0">
              <a:buNone/>
            </a:pPr>
            <a:r>
              <a:rPr lang="en-US" dirty="0"/>
              <a:t>Anti-inflammatory Mechanism of </a:t>
            </a:r>
            <a:r>
              <a:rPr lang="en-US" dirty="0" smtClean="0"/>
              <a:t>Colchicine</a:t>
            </a:r>
          </a:p>
          <a:p>
            <a:pPr marL="45720" indent="0">
              <a:buNone/>
            </a:pPr>
            <a:r>
              <a:rPr lang="en-US" dirty="0" smtClean="0"/>
              <a:t>    1</a:t>
            </a:r>
            <a:r>
              <a:rPr lang="en-US" dirty="0"/>
              <a:t>. Inhibition of Microtubule </a:t>
            </a:r>
            <a:r>
              <a:rPr lang="en-US" dirty="0" smtClean="0"/>
              <a:t>Formation</a:t>
            </a:r>
          </a:p>
          <a:p>
            <a:pPr marL="45720" indent="0">
              <a:buNone/>
            </a:pPr>
            <a:r>
              <a:rPr lang="en-US" dirty="0" smtClean="0"/>
              <a:t>Colchicine </a:t>
            </a:r>
            <a:r>
              <a:rPr lang="en-US" dirty="0"/>
              <a:t>binds to tubulin, preventing the assembly of microtubules. This disrupts various cellular functions, especially in </a:t>
            </a:r>
            <a:r>
              <a:rPr lang="en-US" dirty="0" smtClean="0"/>
              <a:t>neutrophils</a:t>
            </a:r>
          </a:p>
          <a:p>
            <a:pPr marL="45720" indent="0">
              <a:buNone/>
            </a:pPr>
            <a:r>
              <a:rPr lang="en-US" dirty="0" smtClean="0"/>
              <a:t>    2</a:t>
            </a:r>
            <a:r>
              <a:rPr lang="en-US" dirty="0"/>
              <a:t>. Suppression of NLRP3 </a:t>
            </a:r>
            <a:r>
              <a:rPr lang="en-US" dirty="0" err="1" smtClean="0"/>
              <a:t>Inflammasome</a:t>
            </a:r>
            <a:r>
              <a:rPr lang="en-US" dirty="0" smtClean="0"/>
              <a:t>  Activation Colchicine </a:t>
            </a:r>
            <a:r>
              <a:rPr lang="en-US" dirty="0"/>
              <a:t>inhibits activation of the NLRP3 </a:t>
            </a:r>
            <a:r>
              <a:rPr lang="en-US" dirty="0" err="1"/>
              <a:t>inflammasome</a:t>
            </a:r>
            <a:r>
              <a:rPr lang="en-US" dirty="0"/>
              <a:t>, </a:t>
            </a:r>
            <a:r>
              <a:rPr lang="en-US" dirty="0" smtClean="0"/>
              <a:t>This </a:t>
            </a:r>
            <a:r>
              <a:rPr lang="en-US" dirty="0"/>
              <a:t>reduces release of interleukin-1</a:t>
            </a:r>
            <a:r>
              <a:rPr lang="el-GR" dirty="0"/>
              <a:t>β (</a:t>
            </a:r>
            <a:r>
              <a:rPr lang="en-US" dirty="0"/>
              <a:t>IL-1</a:t>
            </a:r>
            <a:r>
              <a:rPr lang="el-GR" dirty="0"/>
              <a:t>β) </a:t>
            </a:r>
            <a:r>
              <a:rPr lang="en-US" dirty="0"/>
              <a:t>and interleukin-18 (IL-18).These cytokines are responsible for inflammation and plaque destabilization in cardiovascular disease</a:t>
            </a:r>
            <a:r>
              <a:rPr lang="en-US" dirty="0" smtClean="0"/>
              <a:t>.</a:t>
            </a:r>
          </a:p>
          <a:p>
            <a:pPr marL="45720" indent="0">
              <a:buNone/>
            </a:pPr>
            <a:r>
              <a:rPr lang="en-US" dirty="0" smtClean="0"/>
              <a:t>    3</a:t>
            </a:r>
            <a:r>
              <a:rPr lang="en-US" dirty="0"/>
              <a:t>. Inhibition of Inflammatory </a:t>
            </a:r>
            <a:r>
              <a:rPr lang="en-US" dirty="0" smtClean="0"/>
              <a:t>Mediators</a:t>
            </a:r>
          </a:p>
          <a:p>
            <a:pPr marL="45720" indent="0">
              <a:buNone/>
            </a:pPr>
            <a:r>
              <a:rPr lang="en-US" dirty="0" smtClean="0"/>
              <a:t>Decreases </a:t>
            </a:r>
            <a:r>
              <a:rPr lang="en-US" dirty="0"/>
              <a:t>expression of E-</a:t>
            </a:r>
            <a:r>
              <a:rPr lang="en-US" dirty="0" err="1"/>
              <a:t>selectin</a:t>
            </a:r>
            <a:r>
              <a:rPr lang="en-US" dirty="0"/>
              <a:t> and VCAM-1 on endothelial cells, reducing neutrophil adhesion</a:t>
            </a:r>
            <a:r>
              <a:rPr lang="en-US" dirty="0" smtClean="0"/>
              <a:t>.</a:t>
            </a:r>
          </a:p>
          <a:p>
            <a:pPr marL="45720" indent="0">
              <a:buNone/>
            </a:pPr>
            <a:r>
              <a:rPr lang="en-US" dirty="0" smtClean="0"/>
              <a:t>Suppresses </a:t>
            </a:r>
            <a:r>
              <a:rPr lang="en-US" dirty="0"/>
              <a:t>TNF-</a:t>
            </a:r>
            <a:r>
              <a:rPr lang="el-GR" dirty="0"/>
              <a:t>α, </a:t>
            </a:r>
            <a:r>
              <a:rPr lang="en-US" dirty="0"/>
              <a:t>IL-6, and other cytokines</a:t>
            </a:r>
            <a:r>
              <a:rPr lang="en-US" dirty="0" smtClean="0"/>
              <a:t>.</a:t>
            </a:r>
          </a:p>
          <a:p>
            <a:pPr marL="45720" indent="0">
              <a:buNone/>
            </a:pPr>
            <a:r>
              <a:rPr lang="en-US" dirty="0" smtClean="0"/>
              <a:t>Interferes </a:t>
            </a:r>
            <a:r>
              <a:rPr lang="en-US" dirty="0"/>
              <a:t>with leukocyte migration and recruitment at inflammation sites.</a:t>
            </a:r>
          </a:p>
        </p:txBody>
      </p:sp>
    </p:spTree>
    <p:extLst>
      <p:ext uri="{BB962C8B-B14F-4D97-AF65-F5344CB8AC3E}">
        <p14:creationId xmlns:p14="http://schemas.microsoft.com/office/powerpoint/2010/main" val="22321237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228600"/>
            <a:ext cx="8610600" cy="6400800"/>
          </a:xfrm>
        </p:spPr>
      </p:pic>
    </p:spTree>
    <p:extLst>
      <p:ext uri="{BB962C8B-B14F-4D97-AF65-F5344CB8AC3E}">
        <p14:creationId xmlns:p14="http://schemas.microsoft.com/office/powerpoint/2010/main" val="9113508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102411148"/>
              </p:ext>
            </p:extLst>
          </p:nvPr>
        </p:nvGraphicFramePr>
        <p:xfrm>
          <a:off x="1524000" y="914400"/>
          <a:ext cx="7315200" cy="4267200"/>
        </p:xfrm>
        <a:graphic>
          <a:graphicData uri="http://schemas.openxmlformats.org/drawingml/2006/table">
            <a:tbl>
              <a:tblPr firstRow="1" bandRow="1">
                <a:tableStyleId>{5C22544A-7EE6-4342-B048-85BDC9FD1C3A}</a:tableStyleId>
              </a:tblPr>
              <a:tblGrid>
                <a:gridCol w="2133600"/>
                <a:gridCol w="5181600"/>
              </a:tblGrid>
              <a:tr h="467025">
                <a:tc>
                  <a:txBody>
                    <a:bodyPr/>
                    <a:lstStyle/>
                    <a:p>
                      <a:r>
                        <a:rPr lang="en-IN" dirty="0" smtClean="0"/>
                        <a:t>Dose Level</a:t>
                      </a:r>
                      <a:endParaRPr lang="en-IN" dirty="0"/>
                    </a:p>
                  </a:txBody>
                  <a:tcPr/>
                </a:tc>
                <a:tc>
                  <a:txBody>
                    <a:bodyPr/>
                    <a:lstStyle/>
                    <a:p>
                      <a:r>
                        <a:rPr lang="en-IN" dirty="0" smtClean="0"/>
                        <a:t>Mechanism</a:t>
                      </a:r>
                      <a:endParaRPr lang="en-IN" dirty="0"/>
                    </a:p>
                  </a:txBody>
                  <a:tcPr/>
                </a:tc>
              </a:tr>
              <a:tr h="1151568">
                <a:tc>
                  <a:txBody>
                    <a:bodyPr/>
                    <a:lstStyle/>
                    <a:p>
                      <a:r>
                        <a:rPr lang="en-IN" dirty="0" smtClean="0"/>
                        <a:t>Low doses</a:t>
                      </a:r>
                      <a:endParaRPr lang="en-IN" dirty="0"/>
                    </a:p>
                  </a:txBody>
                  <a:tcPr/>
                </a:tc>
                <a:tc>
                  <a:txBody>
                    <a:bodyPr/>
                    <a:lstStyle/>
                    <a:p>
                      <a:r>
                        <a:rPr lang="en-IN" dirty="0" smtClean="0"/>
                        <a:t>Inhibits E-</a:t>
                      </a:r>
                      <a:r>
                        <a:rPr lang="en-IN" dirty="0" err="1" smtClean="0"/>
                        <a:t>selectin</a:t>
                      </a:r>
                      <a:r>
                        <a:rPr lang="en-IN" dirty="0" smtClean="0"/>
                        <a:t> expression, suppresses neutrophil adhesion and recruitment </a:t>
                      </a:r>
                      <a:endParaRPr lang="en-IN" dirty="0"/>
                    </a:p>
                  </a:txBody>
                  <a:tcPr/>
                </a:tc>
              </a:tr>
              <a:tr h="1497039">
                <a:tc>
                  <a:txBody>
                    <a:bodyPr/>
                    <a:lstStyle/>
                    <a:p>
                      <a:r>
                        <a:rPr lang="en-IN" dirty="0" smtClean="0"/>
                        <a:t>High doses</a:t>
                      </a:r>
                      <a:endParaRPr lang="en-IN" dirty="0"/>
                    </a:p>
                  </a:txBody>
                  <a:tcPr/>
                </a:tc>
                <a:tc>
                  <a:txBody>
                    <a:bodyPr/>
                    <a:lstStyle/>
                    <a:p>
                      <a:r>
                        <a:rPr lang="en-IN" dirty="0" smtClean="0"/>
                        <a:t>Blocks neutrophil activation, cytokine release (IL-1</a:t>
                      </a:r>
                      <a:r>
                        <a:rPr lang="el-GR" dirty="0" smtClean="0"/>
                        <a:t>β, </a:t>
                      </a:r>
                      <a:r>
                        <a:rPr lang="en-IN" dirty="0" smtClean="0"/>
                        <a:t>IL-18), and vascular endothelial growth factor (VEGF) expression</a:t>
                      </a:r>
                      <a:endParaRPr lang="en-IN" dirty="0"/>
                    </a:p>
                  </a:txBody>
                  <a:tcPr/>
                </a:tc>
              </a:tr>
              <a:tr h="1151568">
                <a:tc>
                  <a:txBody>
                    <a:bodyPr/>
                    <a:lstStyle/>
                    <a:p>
                      <a:r>
                        <a:rPr lang="en-IN" dirty="0" smtClean="0"/>
                        <a:t>Overall</a:t>
                      </a:r>
                      <a:endParaRPr lang="en-IN" dirty="0"/>
                    </a:p>
                  </a:txBody>
                  <a:tcPr/>
                </a:tc>
                <a:tc>
                  <a:txBody>
                    <a:bodyPr/>
                    <a:lstStyle/>
                    <a:p>
                      <a:r>
                        <a:rPr lang="en-IN" dirty="0" smtClean="0"/>
                        <a:t>Inhibits inflammatory pathways, reduces leukocyte migration, improves plaque stability</a:t>
                      </a:r>
                      <a:endParaRPr lang="en-IN" dirty="0"/>
                    </a:p>
                  </a:txBody>
                  <a:tcPr/>
                </a:tc>
              </a:tr>
            </a:tbl>
          </a:graphicData>
        </a:graphic>
      </p:graphicFrame>
    </p:spTree>
    <p:extLst>
      <p:ext uri="{BB962C8B-B14F-4D97-AF65-F5344CB8AC3E}">
        <p14:creationId xmlns:p14="http://schemas.microsoft.com/office/powerpoint/2010/main" val="27272290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3662" y="457200"/>
            <a:ext cx="8077200" cy="6019800"/>
          </a:xfrm>
        </p:spPr>
        <p:txBody>
          <a:bodyPr>
            <a:normAutofit fontScale="77500" lnSpcReduction="20000"/>
          </a:bodyPr>
          <a:lstStyle/>
          <a:p>
            <a:pPr marL="45720" indent="0">
              <a:buNone/>
            </a:pPr>
            <a:r>
              <a:rPr lang="en-US" dirty="0"/>
              <a:t>Role of Colchicine in Reducing Inflammation in </a:t>
            </a:r>
            <a:r>
              <a:rPr lang="en-US" dirty="0" smtClean="0"/>
              <a:t>ACS</a:t>
            </a:r>
          </a:p>
          <a:p>
            <a:pPr marL="45720" indent="0">
              <a:buNone/>
            </a:pPr>
            <a:endParaRPr lang="en-US" dirty="0"/>
          </a:p>
          <a:p>
            <a:r>
              <a:rPr lang="en-US" dirty="0" smtClean="0"/>
              <a:t>Low </a:t>
            </a:r>
            <a:r>
              <a:rPr lang="en-US" dirty="0"/>
              <a:t>dose colchicine can effectively reduce the levels of </a:t>
            </a:r>
            <a:r>
              <a:rPr lang="en-US" dirty="0" err="1"/>
              <a:t>hsCRP</a:t>
            </a:r>
            <a:r>
              <a:rPr lang="en-US" dirty="0"/>
              <a:t>(biomarker of </a:t>
            </a:r>
            <a:r>
              <a:rPr lang="en-US" dirty="0" smtClean="0"/>
              <a:t>inflammation) </a:t>
            </a:r>
            <a:r>
              <a:rPr lang="en-US" dirty="0"/>
              <a:t>levels in patients with stable </a:t>
            </a:r>
            <a:r>
              <a:rPr lang="en-US" dirty="0" smtClean="0"/>
              <a:t>CAD and aid </a:t>
            </a:r>
            <a:r>
              <a:rPr lang="en-US" dirty="0"/>
              <a:t>in lowering the levels of inflammation</a:t>
            </a:r>
            <a:r>
              <a:rPr lang="en-US" dirty="0" smtClean="0"/>
              <a:t>.</a:t>
            </a:r>
          </a:p>
          <a:p>
            <a:pPr marL="45720" indent="0">
              <a:buNone/>
            </a:pPr>
            <a:endParaRPr lang="en-US" dirty="0"/>
          </a:p>
          <a:p>
            <a:pPr marL="45720" indent="0">
              <a:buNone/>
            </a:pPr>
            <a:r>
              <a:rPr lang="en-US" dirty="0" smtClean="0"/>
              <a:t>Adverse </a:t>
            </a:r>
            <a:r>
              <a:rPr lang="en-US" dirty="0"/>
              <a:t>Effects of </a:t>
            </a:r>
            <a:r>
              <a:rPr lang="en-US" dirty="0" smtClean="0"/>
              <a:t>Colchicine</a:t>
            </a:r>
          </a:p>
          <a:p>
            <a:endParaRPr lang="en-US" dirty="0"/>
          </a:p>
          <a:p>
            <a:r>
              <a:rPr lang="en-US" dirty="0" smtClean="0"/>
              <a:t>Colchicine </a:t>
            </a:r>
            <a:r>
              <a:rPr lang="en-US" dirty="0"/>
              <a:t>safely employs its potent anti-inflammatory effects in targeting inflammation. It can be administered in low doses </a:t>
            </a:r>
            <a:r>
              <a:rPr lang="en-US" dirty="0" smtClean="0"/>
              <a:t>of 0.5mg/day to patients </a:t>
            </a:r>
            <a:r>
              <a:rPr lang="en-US" dirty="0"/>
              <a:t>with a recent </a:t>
            </a:r>
            <a:endParaRPr lang="en-US" dirty="0" smtClean="0"/>
          </a:p>
          <a:p>
            <a:r>
              <a:rPr lang="en-US" dirty="0" smtClean="0"/>
              <a:t>Nausea </a:t>
            </a:r>
            <a:r>
              <a:rPr lang="en-US" dirty="0"/>
              <a:t>and flatulence </a:t>
            </a:r>
            <a:endParaRPr lang="en-US" dirty="0" smtClean="0"/>
          </a:p>
          <a:p>
            <a:r>
              <a:rPr lang="en-US" dirty="0" smtClean="0"/>
              <a:t>Pneumonia</a:t>
            </a:r>
          </a:p>
          <a:p>
            <a:r>
              <a:rPr lang="en-US" dirty="0" smtClean="0"/>
              <a:t>Diarrhea </a:t>
            </a:r>
            <a:endParaRPr lang="en-IN" dirty="0"/>
          </a:p>
        </p:txBody>
      </p:sp>
    </p:spTree>
    <p:extLst>
      <p:ext uri="{BB962C8B-B14F-4D97-AF65-F5344CB8AC3E}">
        <p14:creationId xmlns:p14="http://schemas.microsoft.com/office/powerpoint/2010/main" val="42810346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28600"/>
            <a:ext cx="8382000" cy="6477000"/>
          </a:xfrm>
        </p:spPr>
        <p:txBody>
          <a:bodyPr>
            <a:normAutofit/>
          </a:bodyPr>
          <a:lstStyle/>
          <a:p>
            <a:pPr marL="45720" indent="0">
              <a:buNone/>
            </a:pPr>
            <a:r>
              <a:rPr lang="en-US" dirty="0"/>
              <a:t>Colchicine Cardiovascular Outcome </a:t>
            </a:r>
            <a:r>
              <a:rPr lang="en-US" dirty="0" smtClean="0"/>
              <a:t>Trial (COLCOT)</a:t>
            </a:r>
          </a:p>
          <a:p>
            <a:endParaRPr lang="en-US" dirty="0"/>
          </a:p>
          <a:p>
            <a:r>
              <a:rPr lang="en-US" sz="2000" dirty="0" smtClean="0"/>
              <a:t>The </a:t>
            </a:r>
            <a:r>
              <a:rPr lang="en-US" sz="2000" dirty="0"/>
              <a:t>results of the COLCOT showed that the colchicine group experienced a significantly lower number of primary endpoint </a:t>
            </a:r>
            <a:r>
              <a:rPr lang="en-US" sz="2000" dirty="0" smtClean="0"/>
              <a:t>events.</a:t>
            </a:r>
          </a:p>
        </p:txBody>
      </p:sp>
      <p:graphicFrame>
        <p:nvGraphicFramePr>
          <p:cNvPr id="4" name="Content Placeholder 3"/>
          <p:cNvGraphicFramePr>
            <a:graphicFrameLocks/>
          </p:cNvGraphicFramePr>
          <p:nvPr>
            <p:extLst>
              <p:ext uri="{D42A27DB-BD31-4B8C-83A1-F6EECF244321}">
                <p14:modId xmlns:p14="http://schemas.microsoft.com/office/powerpoint/2010/main" val="1777539588"/>
              </p:ext>
            </p:extLst>
          </p:nvPr>
        </p:nvGraphicFramePr>
        <p:xfrm>
          <a:off x="2057400" y="3126304"/>
          <a:ext cx="5562600" cy="2620962"/>
        </p:xfrm>
        <a:graphic>
          <a:graphicData uri="http://schemas.openxmlformats.org/drawingml/2006/table">
            <a:tbl>
              <a:tblPr firstRow="1" bandRow="1">
                <a:tableStyleId>{5C22544A-7EE6-4342-B048-85BDC9FD1C3A}</a:tableStyleId>
              </a:tblPr>
              <a:tblGrid>
                <a:gridCol w="2670048"/>
                <a:gridCol w="1483360"/>
                <a:gridCol w="1409192"/>
              </a:tblGrid>
              <a:tr h="393734">
                <a:tc>
                  <a:txBody>
                    <a:bodyPr/>
                    <a:lstStyle/>
                    <a:p>
                      <a:r>
                        <a:rPr lang="en-IN" dirty="0" smtClean="0"/>
                        <a:t>Secondary Outcomes</a:t>
                      </a:r>
                      <a:endParaRPr lang="en-IN" dirty="0"/>
                    </a:p>
                  </a:txBody>
                  <a:tcPr/>
                </a:tc>
                <a:tc>
                  <a:txBody>
                    <a:bodyPr/>
                    <a:lstStyle/>
                    <a:p>
                      <a:r>
                        <a:rPr lang="en-IN" dirty="0" smtClean="0"/>
                        <a:t>Cholchicine</a:t>
                      </a:r>
                      <a:endParaRPr lang="en-IN" dirty="0"/>
                    </a:p>
                  </a:txBody>
                  <a:tcPr/>
                </a:tc>
                <a:tc>
                  <a:txBody>
                    <a:bodyPr/>
                    <a:lstStyle/>
                    <a:p>
                      <a:r>
                        <a:rPr lang="en-IN" dirty="0" smtClean="0"/>
                        <a:t>Placebo</a:t>
                      </a:r>
                      <a:endParaRPr lang="en-IN" dirty="0"/>
                    </a:p>
                  </a:txBody>
                  <a:tcPr/>
                </a:tc>
              </a:tr>
              <a:tr h="528237">
                <a:tc>
                  <a:txBody>
                    <a:bodyPr/>
                    <a:lstStyle/>
                    <a:p>
                      <a:r>
                        <a:rPr lang="en-IN" dirty="0" smtClean="0"/>
                        <a:t>Deaths</a:t>
                      </a:r>
                      <a:endParaRPr lang="en-IN" dirty="0"/>
                    </a:p>
                  </a:txBody>
                  <a:tcPr/>
                </a:tc>
                <a:tc>
                  <a:txBody>
                    <a:bodyPr/>
                    <a:lstStyle/>
                    <a:p>
                      <a:r>
                        <a:rPr lang="en-IN" dirty="0" smtClean="0"/>
                        <a:t>20 (0.8%)</a:t>
                      </a:r>
                      <a:endParaRPr lang="en-IN" dirty="0"/>
                    </a:p>
                  </a:txBody>
                  <a:tcPr/>
                </a:tc>
                <a:tc>
                  <a:txBody>
                    <a:bodyPr/>
                    <a:lstStyle/>
                    <a:p>
                      <a:r>
                        <a:rPr lang="en-IN" dirty="0" smtClean="0"/>
                        <a:t>24 (1.0%)</a:t>
                      </a:r>
                      <a:endParaRPr lang="en-IN" dirty="0"/>
                    </a:p>
                  </a:txBody>
                  <a:tcPr/>
                </a:tc>
              </a:tr>
              <a:tr h="970852">
                <a:tc>
                  <a:txBody>
                    <a:bodyPr/>
                    <a:lstStyle/>
                    <a:p>
                      <a:r>
                        <a:rPr lang="en-IN" dirty="0" smtClean="0"/>
                        <a:t>Need for Urgent</a:t>
                      </a:r>
                      <a:r>
                        <a:rPr lang="en-IN" baseline="0" dirty="0" smtClean="0"/>
                        <a:t> hospitalisation for revascularization</a:t>
                      </a:r>
                      <a:endParaRPr lang="en-IN" dirty="0"/>
                    </a:p>
                  </a:txBody>
                  <a:tcPr/>
                </a:tc>
                <a:tc>
                  <a:txBody>
                    <a:bodyPr/>
                    <a:lstStyle/>
                    <a:p>
                      <a:r>
                        <a:rPr lang="en-IN" dirty="0" smtClean="0"/>
                        <a:t>1.1%</a:t>
                      </a:r>
                      <a:endParaRPr lang="en-IN" dirty="0"/>
                    </a:p>
                  </a:txBody>
                  <a:tcPr/>
                </a:tc>
                <a:tc>
                  <a:txBody>
                    <a:bodyPr/>
                    <a:lstStyle/>
                    <a:p>
                      <a:r>
                        <a:rPr lang="en-IN" dirty="0" smtClean="0"/>
                        <a:t>2.1%</a:t>
                      </a:r>
                      <a:endParaRPr lang="en-IN" dirty="0"/>
                    </a:p>
                  </a:txBody>
                  <a:tcPr/>
                </a:tc>
              </a:tr>
              <a:tr h="728139">
                <a:tc>
                  <a:txBody>
                    <a:bodyPr/>
                    <a:lstStyle/>
                    <a:p>
                      <a:r>
                        <a:rPr lang="en-IN" dirty="0" smtClean="0"/>
                        <a:t>Incidence of</a:t>
                      </a:r>
                      <a:r>
                        <a:rPr lang="en-IN" baseline="0" dirty="0" smtClean="0"/>
                        <a:t> Stroke</a:t>
                      </a:r>
                      <a:endParaRPr lang="en-IN" dirty="0"/>
                    </a:p>
                  </a:txBody>
                  <a:tcPr/>
                </a:tc>
                <a:tc>
                  <a:txBody>
                    <a:bodyPr/>
                    <a:lstStyle/>
                    <a:p>
                      <a:r>
                        <a:rPr lang="en-IN" dirty="0" smtClean="0"/>
                        <a:t>0.2%</a:t>
                      </a:r>
                      <a:endParaRPr lang="en-IN" dirty="0"/>
                    </a:p>
                  </a:txBody>
                  <a:tcPr/>
                </a:tc>
                <a:tc>
                  <a:txBody>
                    <a:bodyPr/>
                    <a:lstStyle/>
                    <a:p>
                      <a:r>
                        <a:rPr lang="en-IN" dirty="0" smtClean="0"/>
                        <a:t>0.8%</a:t>
                      </a:r>
                      <a:endParaRPr lang="en-IN" dirty="0"/>
                    </a:p>
                  </a:txBody>
                  <a:tcPr/>
                </a:tc>
              </a:tr>
            </a:tbl>
          </a:graphicData>
        </a:graphic>
      </p:graphicFrame>
    </p:spTree>
    <p:extLst>
      <p:ext uri="{BB962C8B-B14F-4D97-AF65-F5344CB8AC3E}">
        <p14:creationId xmlns:p14="http://schemas.microsoft.com/office/powerpoint/2010/main" val="2826298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0" y="2514600"/>
            <a:ext cx="7498080" cy="1143000"/>
          </a:xfrm>
        </p:spPr>
        <p:txBody>
          <a:bodyPr/>
          <a:lstStyle/>
          <a:p>
            <a:r>
              <a:rPr lang="en-IN" dirty="0"/>
              <a:t> </a:t>
            </a:r>
            <a:r>
              <a:rPr lang="en-IN" dirty="0">
                <a:solidFill>
                  <a:srgbClr val="FF0000"/>
                </a:solidFill>
              </a:rPr>
              <a:t>Endovascular Lithotripsy (EVL)</a:t>
            </a:r>
          </a:p>
        </p:txBody>
      </p:sp>
    </p:spTree>
    <p:extLst>
      <p:ext uri="{BB962C8B-B14F-4D97-AF65-F5344CB8AC3E}">
        <p14:creationId xmlns:p14="http://schemas.microsoft.com/office/powerpoint/2010/main" val="1339717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6689" y="533400"/>
            <a:ext cx="7696200" cy="5262979"/>
          </a:xfrm>
          <a:prstGeom prst="rect">
            <a:avLst/>
          </a:prstGeom>
        </p:spPr>
        <p:txBody>
          <a:bodyPr wrap="square">
            <a:spAutoFit/>
          </a:bodyPr>
          <a:lstStyle/>
          <a:p>
            <a:r>
              <a:rPr lang="en-US" sz="2800" dirty="0"/>
              <a:t>Minimally invasive </a:t>
            </a:r>
            <a:r>
              <a:rPr lang="en-US" sz="2800" dirty="0" smtClean="0"/>
              <a:t>technique that Uses </a:t>
            </a:r>
            <a:r>
              <a:rPr lang="en-US" sz="2800" dirty="0"/>
              <a:t>acoustic shockwaves to fracture calcium in the vessel </a:t>
            </a:r>
            <a:r>
              <a:rPr lang="en-US" sz="2800" dirty="0" smtClean="0"/>
              <a:t>wall. Balloon-based </a:t>
            </a:r>
            <a:r>
              <a:rPr lang="en-US" sz="2800" dirty="0"/>
              <a:t>delivery </a:t>
            </a:r>
            <a:r>
              <a:rPr lang="en-US" sz="2800" dirty="0" smtClean="0"/>
              <a:t>system</a:t>
            </a:r>
          </a:p>
          <a:p>
            <a:endParaRPr lang="en-US" sz="2800" dirty="0"/>
          </a:p>
          <a:p>
            <a:r>
              <a:rPr lang="en-US" sz="2800" dirty="0"/>
              <a:t>Mechanism of </a:t>
            </a:r>
            <a:r>
              <a:rPr lang="en-US" sz="2800" dirty="0" smtClean="0"/>
              <a:t>Action</a:t>
            </a:r>
          </a:p>
          <a:p>
            <a:endParaRPr lang="en-US" sz="2800" dirty="0" smtClean="0"/>
          </a:p>
          <a:p>
            <a:r>
              <a:rPr lang="en-US" sz="2800" dirty="0" smtClean="0"/>
              <a:t>Special </a:t>
            </a:r>
            <a:r>
              <a:rPr lang="en-US" sz="2800" dirty="0"/>
              <a:t>balloon catheter emits pulsed sonic pressure </a:t>
            </a:r>
            <a:r>
              <a:rPr lang="en-US" sz="2800" dirty="0" smtClean="0"/>
              <a:t>waves.</a:t>
            </a:r>
          </a:p>
          <a:p>
            <a:r>
              <a:rPr lang="en-US" sz="2800" dirty="0" smtClean="0"/>
              <a:t>Waves </a:t>
            </a:r>
            <a:r>
              <a:rPr lang="en-US" sz="2800" dirty="0"/>
              <a:t>pass through soft tissue, preferentially fracturing intimal and medial </a:t>
            </a:r>
            <a:r>
              <a:rPr lang="en-US" sz="2800" dirty="0" smtClean="0"/>
              <a:t>calcium Followed </a:t>
            </a:r>
            <a:r>
              <a:rPr lang="en-US" sz="2800" dirty="0"/>
              <a:t>by balloon dilation and/or </a:t>
            </a:r>
            <a:r>
              <a:rPr lang="en-US" sz="2800" dirty="0" smtClean="0"/>
              <a:t>stenting</a:t>
            </a:r>
          </a:p>
          <a:p>
            <a:endParaRPr lang="en-US" sz="2800" dirty="0"/>
          </a:p>
        </p:txBody>
      </p:sp>
    </p:spTree>
    <p:extLst>
      <p:ext uri="{BB962C8B-B14F-4D97-AF65-F5344CB8AC3E}">
        <p14:creationId xmlns:p14="http://schemas.microsoft.com/office/powerpoint/2010/main" val="4023046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762000"/>
            <a:ext cx="7943804" cy="5257800"/>
          </a:xfrm>
        </p:spPr>
      </p:pic>
    </p:spTree>
    <p:extLst>
      <p:ext uri="{BB962C8B-B14F-4D97-AF65-F5344CB8AC3E}">
        <p14:creationId xmlns:p14="http://schemas.microsoft.com/office/powerpoint/2010/main" val="2644166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583148"/>
            <a:ext cx="8458200" cy="3474720"/>
          </a:xfrm>
        </p:spPr>
        <p:txBody>
          <a:bodyPr>
            <a:normAutofit/>
          </a:bodyPr>
          <a:lstStyle/>
          <a:p>
            <a:r>
              <a:rPr lang="en-US" sz="2400" dirty="0"/>
              <a:t>Resistant hypertension (RH) persists despite using three or more antihypertensive medications</a:t>
            </a:r>
            <a:r>
              <a:rPr lang="en-US" sz="2400" dirty="0" smtClean="0"/>
              <a:t>.</a:t>
            </a:r>
          </a:p>
          <a:p>
            <a:endParaRPr lang="en-IN"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00201"/>
            <a:ext cx="7391399" cy="4984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18779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533400"/>
            <a:ext cx="7696200" cy="5867400"/>
          </a:xfrm>
        </p:spPr>
        <p:txBody>
          <a:bodyPr>
            <a:normAutofit lnSpcReduction="10000"/>
          </a:bodyPr>
          <a:lstStyle/>
          <a:p>
            <a:pPr marL="82296" indent="0">
              <a:buNone/>
            </a:pPr>
            <a:r>
              <a:rPr lang="en-US" dirty="0"/>
              <a:t>Advantages of </a:t>
            </a:r>
            <a:r>
              <a:rPr lang="en-US" dirty="0" smtClean="0"/>
              <a:t>EVL</a:t>
            </a:r>
          </a:p>
          <a:p>
            <a:pPr marL="82296" indent="0">
              <a:buNone/>
            </a:pPr>
            <a:endParaRPr lang="en-US" dirty="0"/>
          </a:p>
          <a:p>
            <a:r>
              <a:rPr lang="en-US" dirty="0"/>
              <a:t>Selective calcium fracture without damaging </a:t>
            </a:r>
            <a:r>
              <a:rPr lang="en-US" dirty="0" smtClean="0"/>
              <a:t>the soft </a:t>
            </a:r>
            <a:r>
              <a:rPr lang="en-US" dirty="0"/>
              <a:t>tissue </a:t>
            </a:r>
            <a:r>
              <a:rPr lang="en-US" dirty="0" smtClean="0"/>
              <a:t>Lowers </a:t>
            </a:r>
            <a:r>
              <a:rPr lang="en-US" dirty="0"/>
              <a:t>risk of dissection, perforation, or </a:t>
            </a:r>
            <a:r>
              <a:rPr lang="en-US" dirty="0" smtClean="0"/>
              <a:t>embolization</a:t>
            </a:r>
          </a:p>
          <a:p>
            <a:endParaRPr lang="en-US" dirty="0"/>
          </a:p>
          <a:p>
            <a:r>
              <a:rPr lang="en-US" dirty="0"/>
              <a:t>Safe for tortuous or distal vessels. </a:t>
            </a:r>
            <a:endParaRPr lang="en-US" dirty="0" smtClean="0"/>
          </a:p>
          <a:p>
            <a:endParaRPr lang="en-US" dirty="0" smtClean="0"/>
          </a:p>
          <a:p>
            <a:r>
              <a:rPr lang="en-US" dirty="0" smtClean="0"/>
              <a:t>Does </a:t>
            </a:r>
            <a:r>
              <a:rPr lang="en-US" dirty="0"/>
              <a:t>not generate heat or high pressure</a:t>
            </a:r>
            <a:r>
              <a:rPr lang="en-US" dirty="0" smtClean="0"/>
              <a:t>.</a:t>
            </a:r>
          </a:p>
          <a:p>
            <a:endParaRPr lang="en-US" dirty="0" smtClean="0"/>
          </a:p>
          <a:p>
            <a:r>
              <a:rPr lang="en-US" dirty="0" smtClean="0"/>
              <a:t> </a:t>
            </a:r>
            <a:r>
              <a:rPr lang="en-US" dirty="0"/>
              <a:t>Facilitates optimal stent expansion</a:t>
            </a:r>
            <a:endParaRPr lang="en-IN" dirty="0"/>
          </a:p>
          <a:p>
            <a:endParaRPr lang="en-IN" dirty="0"/>
          </a:p>
        </p:txBody>
      </p:sp>
    </p:spTree>
    <p:extLst>
      <p:ext uri="{BB962C8B-B14F-4D97-AF65-F5344CB8AC3E}">
        <p14:creationId xmlns:p14="http://schemas.microsoft.com/office/powerpoint/2010/main" val="1126040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609600"/>
            <a:ext cx="7498080" cy="6629400"/>
          </a:xfrm>
        </p:spPr>
        <p:txBody>
          <a:bodyPr>
            <a:normAutofit/>
          </a:bodyPr>
          <a:lstStyle/>
          <a:p>
            <a:pPr marL="82296" indent="0">
              <a:buNone/>
            </a:pPr>
            <a:r>
              <a:rPr lang="en-US" u="sng" dirty="0" smtClean="0"/>
              <a:t>Limitations</a:t>
            </a:r>
          </a:p>
          <a:p>
            <a:pPr marL="82296" indent="0">
              <a:buNone/>
            </a:pPr>
            <a:endParaRPr lang="en-US" u="sng" dirty="0" smtClean="0"/>
          </a:p>
          <a:p>
            <a:r>
              <a:rPr lang="en-US" dirty="0" smtClean="0"/>
              <a:t>Not </a:t>
            </a:r>
            <a:r>
              <a:rPr lang="en-US" dirty="0"/>
              <a:t>suitable for thrombotic </a:t>
            </a:r>
            <a:r>
              <a:rPr lang="en-US" dirty="0" smtClean="0"/>
              <a:t>lesions</a:t>
            </a:r>
          </a:p>
          <a:p>
            <a:r>
              <a:rPr lang="en-US" dirty="0" smtClean="0"/>
              <a:t>Cannot </a:t>
            </a:r>
            <a:r>
              <a:rPr lang="en-US" dirty="0"/>
              <a:t>be used in severely tortuous </a:t>
            </a:r>
            <a:r>
              <a:rPr lang="en-US" dirty="0" smtClean="0"/>
              <a:t>vessels</a:t>
            </a:r>
          </a:p>
          <a:p>
            <a:r>
              <a:rPr lang="en-US" dirty="0" smtClean="0"/>
              <a:t>Balloon </a:t>
            </a:r>
            <a:r>
              <a:rPr lang="en-US" dirty="0"/>
              <a:t>sizing is </a:t>
            </a:r>
            <a:r>
              <a:rPr lang="en-US" dirty="0" smtClean="0"/>
              <a:t>critical</a:t>
            </a:r>
          </a:p>
          <a:p>
            <a:r>
              <a:rPr lang="en-US" dirty="0" smtClean="0"/>
              <a:t>Cost </a:t>
            </a:r>
            <a:r>
              <a:rPr lang="en-US" dirty="0"/>
              <a:t>and </a:t>
            </a:r>
            <a:r>
              <a:rPr lang="en-US" dirty="0" smtClean="0"/>
              <a:t>availability</a:t>
            </a:r>
          </a:p>
          <a:p>
            <a:r>
              <a:rPr lang="en-US" dirty="0" smtClean="0"/>
              <a:t>Not </a:t>
            </a:r>
            <a:r>
              <a:rPr lang="en-US" dirty="0"/>
              <a:t>a replacement for </a:t>
            </a:r>
            <a:r>
              <a:rPr lang="en-US" dirty="0" err="1"/>
              <a:t>atherectomy</a:t>
            </a:r>
            <a:r>
              <a:rPr lang="en-US" dirty="0"/>
              <a:t> in all cases</a:t>
            </a:r>
            <a:endParaRPr lang="en-IN" dirty="0"/>
          </a:p>
        </p:txBody>
      </p:sp>
    </p:spTree>
    <p:extLst>
      <p:ext uri="{BB962C8B-B14F-4D97-AF65-F5344CB8AC3E}">
        <p14:creationId xmlns:p14="http://schemas.microsoft.com/office/powerpoint/2010/main" val="2958790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362200"/>
            <a:ext cx="7498080" cy="1143000"/>
          </a:xfrm>
        </p:spPr>
        <p:txBody>
          <a:bodyPr>
            <a:normAutofit fontScale="90000"/>
          </a:bodyPr>
          <a:lstStyle/>
          <a:p>
            <a:pPr algn="ctr"/>
            <a:r>
              <a:rPr lang="en-US" dirty="0" smtClean="0">
                <a:solidFill>
                  <a:srgbClr val="FF0000"/>
                </a:solidFill>
              </a:rPr>
              <a:t>Trans catheter </a:t>
            </a:r>
            <a:r>
              <a:rPr lang="en-US" dirty="0">
                <a:solidFill>
                  <a:srgbClr val="FF0000"/>
                </a:solidFill>
              </a:rPr>
              <a:t>Aortic Valve Replacement (TAVR)</a:t>
            </a:r>
            <a:r>
              <a:rPr lang="en-IN" dirty="0">
                <a:solidFill>
                  <a:srgbClr val="FF0000"/>
                </a:solidFill>
              </a:rPr>
              <a:t/>
            </a:r>
            <a:br>
              <a:rPr lang="en-IN" dirty="0">
                <a:solidFill>
                  <a:srgbClr val="FF0000"/>
                </a:solidFill>
              </a:rPr>
            </a:br>
            <a:endParaRPr lang="en-IN" dirty="0">
              <a:solidFill>
                <a:srgbClr val="FF0000"/>
              </a:solidFill>
            </a:endParaRPr>
          </a:p>
        </p:txBody>
      </p:sp>
    </p:spTree>
    <p:extLst>
      <p:ext uri="{BB962C8B-B14F-4D97-AF65-F5344CB8AC3E}">
        <p14:creationId xmlns:p14="http://schemas.microsoft.com/office/powerpoint/2010/main" val="138481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381000"/>
            <a:ext cx="7772400" cy="5509200"/>
          </a:xfrm>
          <a:prstGeom prst="rect">
            <a:avLst/>
          </a:prstGeom>
        </p:spPr>
        <p:txBody>
          <a:bodyPr wrap="square">
            <a:spAutoFit/>
          </a:bodyPr>
          <a:lstStyle/>
          <a:p>
            <a:pPr marL="457200" indent="-457200">
              <a:buFont typeface="Wingdings" pitchFamily="2" charset="2"/>
              <a:buChar char="v"/>
            </a:pPr>
            <a:r>
              <a:rPr lang="en-US" sz="3200" dirty="0" smtClean="0"/>
              <a:t>Minimally </a:t>
            </a:r>
            <a:r>
              <a:rPr lang="en-US" sz="3200" dirty="0"/>
              <a:t>invasive alternative to Surgical Aortic Valve Replacement (SAVR</a:t>
            </a:r>
            <a:r>
              <a:rPr lang="en-US" sz="3200" dirty="0" smtClean="0"/>
              <a:t>)</a:t>
            </a:r>
          </a:p>
          <a:p>
            <a:endParaRPr lang="en-US" sz="3200" dirty="0" smtClean="0"/>
          </a:p>
          <a:p>
            <a:pPr marL="457200" indent="-457200">
              <a:buFont typeface="Wingdings" pitchFamily="2" charset="2"/>
              <a:buChar char="v"/>
            </a:pPr>
            <a:r>
              <a:rPr lang="en-US" sz="3200" dirty="0" smtClean="0"/>
              <a:t>Balloon-expandable </a:t>
            </a:r>
            <a:r>
              <a:rPr lang="en-US" sz="3200" dirty="0"/>
              <a:t>or self-expanding prosthetic </a:t>
            </a:r>
            <a:r>
              <a:rPr lang="en-US" sz="3200" dirty="0" smtClean="0"/>
              <a:t>valve, </a:t>
            </a:r>
          </a:p>
          <a:p>
            <a:pPr marL="457200" indent="-457200">
              <a:buFont typeface="Wingdings" pitchFamily="2" charset="2"/>
              <a:buChar char="v"/>
            </a:pPr>
            <a:endParaRPr lang="en-US" sz="3200" dirty="0" smtClean="0"/>
          </a:p>
          <a:p>
            <a:pPr marL="457200" indent="-457200">
              <a:buFont typeface="Wingdings" pitchFamily="2" charset="2"/>
              <a:buChar char="v"/>
            </a:pPr>
            <a:r>
              <a:rPr lang="en-US" sz="3200" dirty="0" smtClean="0"/>
              <a:t>Delivered </a:t>
            </a:r>
            <a:r>
              <a:rPr lang="en-US" sz="3200" dirty="0"/>
              <a:t>via catheter (usually femoral artery</a:t>
            </a:r>
            <a:r>
              <a:rPr lang="en-US" sz="3200" dirty="0" smtClean="0"/>
              <a:t>)</a:t>
            </a:r>
          </a:p>
          <a:p>
            <a:endParaRPr lang="en-US" sz="3200" dirty="0" smtClean="0"/>
          </a:p>
          <a:p>
            <a:pPr marL="457200" indent="-457200">
              <a:buFont typeface="Wingdings" pitchFamily="2" charset="2"/>
              <a:buChar char="v"/>
            </a:pPr>
            <a:r>
              <a:rPr lang="en-US" sz="3200" dirty="0" smtClean="0"/>
              <a:t>Approved </a:t>
            </a:r>
            <a:r>
              <a:rPr lang="en-US" sz="3200" dirty="0"/>
              <a:t>for high, intermediate, and low-risk patients</a:t>
            </a:r>
            <a:endParaRPr lang="en-IN" sz="3200" dirty="0"/>
          </a:p>
        </p:txBody>
      </p:sp>
    </p:spTree>
    <p:extLst>
      <p:ext uri="{BB962C8B-B14F-4D97-AF65-F5344CB8AC3E}">
        <p14:creationId xmlns:p14="http://schemas.microsoft.com/office/powerpoint/2010/main" val="2202318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609600"/>
            <a:ext cx="7498080" cy="4800600"/>
          </a:xfrm>
        </p:spPr>
        <p:txBody>
          <a:bodyPr>
            <a:normAutofit/>
          </a:bodyPr>
          <a:lstStyle/>
          <a:p>
            <a:pPr marL="82296" indent="0">
              <a:buNone/>
            </a:pPr>
            <a:r>
              <a:rPr lang="en-IN" dirty="0"/>
              <a:t>Indications for </a:t>
            </a:r>
            <a:r>
              <a:rPr lang="en-IN" dirty="0" smtClean="0"/>
              <a:t>TAVR</a:t>
            </a:r>
          </a:p>
          <a:p>
            <a:endParaRPr lang="en-IN" dirty="0" smtClean="0"/>
          </a:p>
          <a:p>
            <a:r>
              <a:rPr lang="en-IN" dirty="0" smtClean="0"/>
              <a:t>Severe </a:t>
            </a:r>
            <a:r>
              <a:rPr lang="en-IN" dirty="0"/>
              <a:t>symptomatic aortic </a:t>
            </a:r>
            <a:r>
              <a:rPr lang="en-IN" dirty="0" smtClean="0"/>
              <a:t>stenosis</a:t>
            </a:r>
          </a:p>
          <a:p>
            <a:endParaRPr lang="en-IN" dirty="0" smtClean="0"/>
          </a:p>
          <a:p>
            <a:r>
              <a:rPr lang="en-IN" dirty="0" smtClean="0"/>
              <a:t>High </a:t>
            </a:r>
            <a:r>
              <a:rPr lang="en-IN" dirty="0"/>
              <a:t>or prohibitive surgical </a:t>
            </a:r>
            <a:r>
              <a:rPr lang="en-IN" dirty="0" smtClean="0"/>
              <a:t>risk</a:t>
            </a:r>
          </a:p>
          <a:p>
            <a:endParaRPr lang="en-IN" dirty="0" smtClean="0"/>
          </a:p>
          <a:p>
            <a:r>
              <a:rPr lang="en-IN" dirty="0" smtClean="0"/>
              <a:t>Patients </a:t>
            </a:r>
            <a:r>
              <a:rPr lang="en-IN" dirty="0"/>
              <a:t>with failed </a:t>
            </a:r>
            <a:r>
              <a:rPr lang="en-IN" dirty="0" err="1"/>
              <a:t>bioprosthetic</a:t>
            </a:r>
            <a:r>
              <a:rPr lang="en-IN" dirty="0"/>
              <a:t> valves (“valve-in-valve”)</a:t>
            </a:r>
          </a:p>
        </p:txBody>
      </p:sp>
    </p:spTree>
    <p:extLst>
      <p:ext uri="{BB962C8B-B14F-4D97-AF65-F5344CB8AC3E}">
        <p14:creationId xmlns:p14="http://schemas.microsoft.com/office/powerpoint/2010/main" val="39993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609600"/>
            <a:ext cx="7498080" cy="4800600"/>
          </a:xfrm>
        </p:spPr>
        <p:txBody>
          <a:bodyPr>
            <a:normAutofit fontScale="85000" lnSpcReduction="20000"/>
          </a:bodyPr>
          <a:lstStyle/>
          <a:p>
            <a:pPr marL="82296" indent="0">
              <a:buNone/>
            </a:pPr>
            <a:r>
              <a:rPr lang="en-US" dirty="0" smtClean="0"/>
              <a:t>OUTCOME</a:t>
            </a:r>
          </a:p>
          <a:p>
            <a:endParaRPr lang="en-US" dirty="0"/>
          </a:p>
          <a:p>
            <a:r>
              <a:rPr lang="en-US" dirty="0" smtClean="0"/>
              <a:t>Improved </a:t>
            </a:r>
            <a:r>
              <a:rPr lang="en-US" dirty="0"/>
              <a:t>survival, especially in inoperable/high-risk </a:t>
            </a:r>
            <a:r>
              <a:rPr lang="en-US" dirty="0" smtClean="0"/>
              <a:t>patients</a:t>
            </a:r>
          </a:p>
          <a:p>
            <a:endParaRPr lang="en-US" dirty="0" smtClean="0"/>
          </a:p>
          <a:p>
            <a:r>
              <a:rPr lang="en-US" dirty="0" smtClean="0"/>
              <a:t>Reduced </a:t>
            </a:r>
            <a:r>
              <a:rPr lang="en-US" dirty="0"/>
              <a:t>hospital stay, faster </a:t>
            </a:r>
            <a:r>
              <a:rPr lang="en-US" dirty="0" smtClean="0"/>
              <a:t>recovery</a:t>
            </a:r>
          </a:p>
          <a:p>
            <a:endParaRPr lang="en-US" dirty="0" smtClean="0"/>
          </a:p>
          <a:p>
            <a:r>
              <a:rPr lang="en-US" dirty="0" smtClean="0"/>
              <a:t>Valve </a:t>
            </a:r>
            <a:r>
              <a:rPr lang="en-US" dirty="0"/>
              <a:t>durability: Good data for 5–8 years; long-term studies </a:t>
            </a:r>
            <a:r>
              <a:rPr lang="en-US" dirty="0" smtClean="0"/>
              <a:t>ongoing</a:t>
            </a:r>
          </a:p>
          <a:p>
            <a:endParaRPr lang="en-US" dirty="0" smtClean="0"/>
          </a:p>
          <a:p>
            <a:r>
              <a:rPr lang="en-US" dirty="0" smtClean="0"/>
              <a:t>PARTNER </a:t>
            </a:r>
            <a:r>
              <a:rPr lang="en-US" dirty="0"/>
              <a:t>3 and EVOLUT Low Risk: TAVR non-inferior or superior to SAVR in low-risk patients</a:t>
            </a:r>
            <a:endParaRPr lang="en-IN" dirty="0"/>
          </a:p>
        </p:txBody>
      </p:sp>
    </p:spTree>
    <p:extLst>
      <p:ext uri="{BB962C8B-B14F-4D97-AF65-F5344CB8AC3E}">
        <p14:creationId xmlns:p14="http://schemas.microsoft.com/office/powerpoint/2010/main" val="5904921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381000"/>
            <a:ext cx="7498080" cy="6096000"/>
          </a:xfrm>
        </p:spPr>
        <p:txBody>
          <a:bodyPr>
            <a:normAutofit fontScale="85000" lnSpcReduction="20000"/>
          </a:bodyPr>
          <a:lstStyle/>
          <a:p>
            <a:pPr marL="82296" indent="0">
              <a:buNone/>
            </a:pPr>
            <a:r>
              <a:rPr lang="en-IN" dirty="0" smtClean="0"/>
              <a:t>Complications</a:t>
            </a:r>
          </a:p>
          <a:p>
            <a:pPr marL="82296" indent="0">
              <a:buNone/>
            </a:pPr>
            <a:endParaRPr lang="en-IN" dirty="0" smtClean="0"/>
          </a:p>
          <a:p>
            <a:r>
              <a:rPr lang="en-IN" dirty="0" smtClean="0"/>
              <a:t>Vascular injury</a:t>
            </a:r>
          </a:p>
          <a:p>
            <a:endParaRPr lang="en-IN" dirty="0" smtClean="0"/>
          </a:p>
          <a:p>
            <a:r>
              <a:rPr lang="en-IN" dirty="0" smtClean="0"/>
              <a:t>Stroke</a:t>
            </a:r>
          </a:p>
          <a:p>
            <a:endParaRPr lang="en-IN" dirty="0" smtClean="0"/>
          </a:p>
          <a:p>
            <a:r>
              <a:rPr lang="en-IN" dirty="0" smtClean="0"/>
              <a:t>Aortic regurgitation</a:t>
            </a:r>
          </a:p>
          <a:p>
            <a:endParaRPr lang="en-IN" dirty="0" smtClean="0"/>
          </a:p>
          <a:p>
            <a:r>
              <a:rPr lang="en-IN" dirty="0" smtClean="0"/>
              <a:t>Conduction </a:t>
            </a:r>
            <a:r>
              <a:rPr lang="en-IN" dirty="0"/>
              <a:t>disturbances → may need permanent </a:t>
            </a:r>
            <a:r>
              <a:rPr lang="en-IN" dirty="0" smtClean="0"/>
              <a:t>pacemaker</a:t>
            </a:r>
          </a:p>
          <a:p>
            <a:endParaRPr lang="en-IN" dirty="0" smtClean="0"/>
          </a:p>
          <a:p>
            <a:r>
              <a:rPr lang="en-IN" dirty="0" smtClean="0"/>
              <a:t>Valve </a:t>
            </a:r>
            <a:r>
              <a:rPr lang="en-IN" dirty="0"/>
              <a:t>malposition or </a:t>
            </a:r>
            <a:r>
              <a:rPr lang="en-IN" dirty="0" smtClean="0"/>
              <a:t>embolization</a:t>
            </a:r>
          </a:p>
          <a:p>
            <a:endParaRPr lang="en-IN" dirty="0" smtClean="0"/>
          </a:p>
          <a:p>
            <a:r>
              <a:rPr lang="en-IN" dirty="0" err="1" smtClean="0"/>
              <a:t>Paravalvular</a:t>
            </a:r>
            <a:r>
              <a:rPr lang="en-IN" dirty="0" smtClean="0"/>
              <a:t> </a:t>
            </a:r>
            <a:r>
              <a:rPr lang="en-IN" dirty="0"/>
              <a:t>leak</a:t>
            </a:r>
          </a:p>
        </p:txBody>
      </p:sp>
    </p:spTree>
    <p:extLst>
      <p:ext uri="{BB962C8B-B14F-4D97-AF65-F5344CB8AC3E}">
        <p14:creationId xmlns:p14="http://schemas.microsoft.com/office/powerpoint/2010/main" val="13366137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52400"/>
            <a:ext cx="8077200" cy="6400800"/>
          </a:xfrm>
        </p:spPr>
      </p:pic>
    </p:spTree>
    <p:extLst>
      <p:ext uri="{BB962C8B-B14F-4D97-AF65-F5344CB8AC3E}">
        <p14:creationId xmlns:p14="http://schemas.microsoft.com/office/powerpoint/2010/main" val="2542880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0"/>
            <a:ext cx="7498080" cy="1143000"/>
          </a:xfrm>
        </p:spPr>
        <p:txBody>
          <a:bodyPr>
            <a:normAutofit fontScale="90000"/>
          </a:bodyPr>
          <a:lstStyle/>
          <a:p>
            <a:r>
              <a:rPr lang="en-US" dirty="0" err="1">
                <a:solidFill>
                  <a:srgbClr val="FF0000"/>
                </a:solidFill>
              </a:rPr>
              <a:t>Evolocumab</a:t>
            </a:r>
            <a:r>
              <a:rPr lang="en-US" dirty="0">
                <a:solidFill>
                  <a:srgbClr val="FF0000"/>
                </a:solidFill>
              </a:rPr>
              <a:t> – A PCSK9 Inhibitor in Lipid Management</a:t>
            </a:r>
            <a:endParaRPr lang="en-IN" dirty="0">
              <a:solidFill>
                <a:srgbClr val="FF0000"/>
              </a:solidFill>
            </a:endParaRPr>
          </a:p>
        </p:txBody>
      </p:sp>
    </p:spTree>
    <p:extLst>
      <p:ext uri="{BB962C8B-B14F-4D97-AF65-F5344CB8AC3E}">
        <p14:creationId xmlns:p14="http://schemas.microsoft.com/office/powerpoint/2010/main" val="38372268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304800"/>
            <a:ext cx="7498080" cy="4800600"/>
          </a:xfrm>
        </p:spPr>
        <p:txBody>
          <a:bodyPr>
            <a:normAutofit/>
          </a:bodyPr>
          <a:lstStyle/>
          <a:p>
            <a:r>
              <a:rPr lang="en-IN" dirty="0" smtClean="0"/>
              <a:t>E</a:t>
            </a:r>
            <a:r>
              <a:rPr lang="en-US" dirty="0" err="1"/>
              <a:t>volocumab</a:t>
            </a:r>
            <a:r>
              <a:rPr lang="en-US" dirty="0"/>
              <a:t> is a PCSK9 </a:t>
            </a:r>
            <a:r>
              <a:rPr lang="en-US" dirty="0" smtClean="0"/>
              <a:t>inhibitor Used </a:t>
            </a:r>
            <a:r>
              <a:rPr lang="en-US" dirty="0"/>
              <a:t>for LDL-C reduction in high-risk </a:t>
            </a:r>
            <a:r>
              <a:rPr lang="en-US" dirty="0" smtClean="0"/>
              <a:t>patients. </a:t>
            </a:r>
          </a:p>
          <a:p>
            <a:endParaRPr lang="en-US" dirty="0" smtClean="0"/>
          </a:p>
          <a:p>
            <a:r>
              <a:rPr lang="en-US" dirty="0"/>
              <a:t>E</a:t>
            </a:r>
            <a:r>
              <a:rPr lang="en-IN" dirty="0" err="1" smtClean="0"/>
              <a:t>volocumab</a:t>
            </a:r>
            <a:r>
              <a:rPr lang="en-IN" dirty="0" smtClean="0"/>
              <a:t> </a:t>
            </a:r>
            <a:r>
              <a:rPr lang="en-IN" dirty="0"/>
              <a:t>is a fully human monoclonal </a:t>
            </a:r>
            <a:r>
              <a:rPr lang="en-IN" dirty="0" smtClean="0"/>
              <a:t>antibody Binds </a:t>
            </a:r>
            <a:r>
              <a:rPr lang="en-IN" dirty="0"/>
              <a:t>circulating </a:t>
            </a:r>
            <a:r>
              <a:rPr lang="en-IN" dirty="0" smtClean="0"/>
              <a:t>PCSK9  </a:t>
            </a:r>
          </a:p>
          <a:p>
            <a:endParaRPr lang="en-IN" dirty="0" smtClean="0"/>
          </a:p>
          <a:p>
            <a:r>
              <a:rPr lang="en-IN" dirty="0" smtClean="0"/>
              <a:t>Prevents </a:t>
            </a:r>
            <a:r>
              <a:rPr lang="en-IN" dirty="0"/>
              <a:t>PCSK9 from degrading </a:t>
            </a:r>
            <a:r>
              <a:rPr lang="en-IN" dirty="0" smtClean="0"/>
              <a:t>LDLR Enhances </a:t>
            </a:r>
            <a:r>
              <a:rPr lang="en-IN" dirty="0"/>
              <a:t>hepatic LDL clearance</a:t>
            </a:r>
          </a:p>
        </p:txBody>
      </p:sp>
    </p:spTree>
    <p:extLst>
      <p:ext uri="{BB962C8B-B14F-4D97-AF65-F5344CB8AC3E}">
        <p14:creationId xmlns:p14="http://schemas.microsoft.com/office/powerpoint/2010/main" val="622319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66800" y="304800"/>
            <a:ext cx="5181600" cy="6019800"/>
          </a:xfrm>
        </p:spPr>
        <p:txBody>
          <a:bodyPr>
            <a:noAutofit/>
          </a:bodyPr>
          <a:lstStyle/>
          <a:p>
            <a:pPr marL="45720" indent="0">
              <a:buNone/>
            </a:pPr>
            <a:r>
              <a:rPr lang="en-IN" sz="2400" b="1" dirty="0"/>
              <a:t>Causes of secondary hypertension</a:t>
            </a:r>
          </a:p>
          <a:p>
            <a:pPr marL="45720" indent="0">
              <a:buNone/>
            </a:pPr>
            <a:endParaRPr lang="en-IN" sz="1600" dirty="0"/>
          </a:p>
          <a:p>
            <a:pPr marL="45720" indent="0">
              <a:buNone/>
            </a:pPr>
            <a:r>
              <a:rPr lang="en-IN" sz="2400" dirty="0">
                <a:solidFill>
                  <a:schemeClr val="tx1"/>
                </a:solidFill>
              </a:rPr>
              <a:t>Renal</a:t>
            </a:r>
            <a:r>
              <a:rPr lang="en-IN" sz="2400" dirty="0" smtClean="0">
                <a:solidFill>
                  <a:schemeClr val="tx1"/>
                </a:solidFill>
              </a:rPr>
              <a:t>:</a:t>
            </a:r>
          </a:p>
          <a:p>
            <a:pPr marL="45720" indent="0">
              <a:buNone/>
            </a:pPr>
            <a:endParaRPr lang="en-IN" sz="2000" dirty="0">
              <a:solidFill>
                <a:schemeClr val="tx1"/>
              </a:solidFill>
            </a:endParaRPr>
          </a:p>
          <a:p>
            <a:r>
              <a:rPr lang="en-IN" sz="2000" dirty="0">
                <a:solidFill>
                  <a:schemeClr val="tx1"/>
                </a:solidFill>
              </a:rPr>
              <a:t>Chronic kidney disease</a:t>
            </a:r>
          </a:p>
          <a:p>
            <a:r>
              <a:rPr lang="en-IN" sz="2000" dirty="0">
                <a:solidFill>
                  <a:schemeClr val="tx1"/>
                </a:solidFill>
              </a:rPr>
              <a:t>Renal artery stenosis</a:t>
            </a:r>
          </a:p>
          <a:p>
            <a:pPr marL="45720" indent="0">
              <a:buNone/>
            </a:pPr>
            <a:endParaRPr lang="en-IN" sz="2000" dirty="0">
              <a:solidFill>
                <a:schemeClr val="tx1"/>
              </a:solidFill>
            </a:endParaRPr>
          </a:p>
          <a:p>
            <a:pPr marL="45720" indent="0">
              <a:buNone/>
            </a:pPr>
            <a:r>
              <a:rPr lang="en-IN" sz="2400" dirty="0">
                <a:solidFill>
                  <a:schemeClr val="tx1"/>
                </a:solidFill>
              </a:rPr>
              <a:t>Endocrine</a:t>
            </a:r>
            <a:r>
              <a:rPr lang="en-IN" sz="2400" dirty="0" smtClean="0">
                <a:solidFill>
                  <a:schemeClr val="tx1"/>
                </a:solidFill>
              </a:rPr>
              <a:t>:</a:t>
            </a:r>
          </a:p>
          <a:p>
            <a:pPr marL="45720" indent="0">
              <a:buNone/>
            </a:pPr>
            <a:endParaRPr lang="en-IN" sz="2000" dirty="0">
              <a:solidFill>
                <a:schemeClr val="tx1"/>
              </a:solidFill>
            </a:endParaRPr>
          </a:p>
          <a:p>
            <a:r>
              <a:rPr lang="en-IN" sz="2000" dirty="0">
                <a:solidFill>
                  <a:schemeClr val="tx1"/>
                </a:solidFill>
              </a:rPr>
              <a:t>Primary </a:t>
            </a:r>
            <a:r>
              <a:rPr lang="en-IN" sz="2000" dirty="0" err="1">
                <a:solidFill>
                  <a:schemeClr val="tx1"/>
                </a:solidFill>
              </a:rPr>
              <a:t>hyperaldosteronism</a:t>
            </a:r>
            <a:endParaRPr lang="en-IN" sz="2000" dirty="0">
              <a:solidFill>
                <a:schemeClr val="tx1"/>
              </a:solidFill>
            </a:endParaRPr>
          </a:p>
          <a:p>
            <a:r>
              <a:rPr lang="en-IN" sz="2000" dirty="0">
                <a:solidFill>
                  <a:schemeClr val="tx1"/>
                </a:solidFill>
              </a:rPr>
              <a:t>Cushing’s syndrome</a:t>
            </a:r>
          </a:p>
          <a:p>
            <a:r>
              <a:rPr lang="en-IN" sz="2000" dirty="0" err="1">
                <a:solidFill>
                  <a:schemeClr val="tx1"/>
                </a:solidFill>
              </a:rPr>
              <a:t>Pheochromocytoma</a:t>
            </a:r>
            <a:endParaRPr lang="en-IN" sz="2000" dirty="0">
              <a:solidFill>
                <a:schemeClr val="tx1"/>
              </a:solidFill>
            </a:endParaRPr>
          </a:p>
          <a:p>
            <a:r>
              <a:rPr lang="en-IN" sz="2000" dirty="0">
                <a:solidFill>
                  <a:schemeClr val="tx1"/>
                </a:solidFill>
              </a:rPr>
              <a:t>Hypothyroidism</a:t>
            </a:r>
          </a:p>
          <a:p>
            <a:r>
              <a:rPr lang="en-IN" sz="2000" dirty="0">
                <a:solidFill>
                  <a:schemeClr val="tx1"/>
                </a:solidFill>
              </a:rPr>
              <a:t>Hyperparathyroidism</a:t>
            </a:r>
          </a:p>
          <a:p>
            <a:r>
              <a:rPr lang="en-IN" sz="2000" dirty="0">
                <a:solidFill>
                  <a:schemeClr val="tx1"/>
                </a:solidFill>
              </a:rPr>
              <a:t>Acromegaly</a:t>
            </a:r>
          </a:p>
          <a:p>
            <a:pPr marL="45720" indent="0">
              <a:buNone/>
            </a:pPr>
            <a:endParaRPr lang="en-IN" sz="2000" dirty="0">
              <a:solidFill>
                <a:schemeClr val="tx1"/>
              </a:solidFill>
            </a:endParaRPr>
          </a:p>
        </p:txBody>
      </p:sp>
      <p:sp>
        <p:nvSpPr>
          <p:cNvPr id="6" name="TextBox 5"/>
          <p:cNvSpPr txBox="1"/>
          <p:nvPr/>
        </p:nvSpPr>
        <p:spPr>
          <a:xfrm>
            <a:off x="5070764" y="1066800"/>
            <a:ext cx="4038600" cy="2893100"/>
          </a:xfrm>
          <a:prstGeom prst="rect">
            <a:avLst/>
          </a:prstGeom>
          <a:noFill/>
        </p:spPr>
        <p:txBody>
          <a:bodyPr wrap="square" rtlCol="0">
            <a:spAutoFit/>
          </a:bodyPr>
          <a:lstStyle/>
          <a:p>
            <a:pPr marL="45720" indent="0">
              <a:buNone/>
            </a:pPr>
            <a:r>
              <a:rPr lang="en-IN" sz="2400" dirty="0"/>
              <a:t>Others</a:t>
            </a:r>
            <a:r>
              <a:rPr lang="en-IN" sz="2400" dirty="0" smtClean="0"/>
              <a:t>:</a:t>
            </a:r>
          </a:p>
          <a:p>
            <a:pPr marL="45720" indent="0">
              <a:buNone/>
            </a:pPr>
            <a:endParaRPr lang="en-IN" sz="2000" dirty="0"/>
          </a:p>
          <a:p>
            <a:pPr marL="331470" indent="-285750">
              <a:buFont typeface="Arial" pitchFamily="34" charset="0"/>
              <a:buChar char="•"/>
            </a:pPr>
            <a:r>
              <a:rPr lang="en-IN" sz="2000" dirty="0"/>
              <a:t>Obstructive sleep </a:t>
            </a:r>
            <a:r>
              <a:rPr lang="en-IN" sz="2000" dirty="0" err="1"/>
              <a:t>apnea</a:t>
            </a:r>
            <a:endParaRPr lang="en-IN" sz="2000" dirty="0"/>
          </a:p>
          <a:p>
            <a:pPr marL="331470" indent="-285750">
              <a:buFont typeface="Arial" pitchFamily="34" charset="0"/>
              <a:buChar char="•"/>
            </a:pPr>
            <a:r>
              <a:rPr lang="en-IN" sz="2000" dirty="0"/>
              <a:t>Drugs (alcohol, hormone replacement therapy, anabolic steroids, and NSAIDs)</a:t>
            </a:r>
          </a:p>
          <a:p>
            <a:pPr marL="331470" indent="-285750">
              <a:buFont typeface="Arial" pitchFamily="34" charset="0"/>
              <a:buChar char="•"/>
            </a:pPr>
            <a:r>
              <a:rPr lang="en-IN" sz="2000" dirty="0" err="1"/>
              <a:t>Coarctation</a:t>
            </a:r>
            <a:r>
              <a:rPr lang="en-IN" sz="2000" dirty="0"/>
              <a:t> of aorta</a:t>
            </a:r>
          </a:p>
          <a:p>
            <a:pPr marL="331470" indent="-285750">
              <a:buFont typeface="Arial" pitchFamily="34" charset="0"/>
              <a:buChar char="•"/>
            </a:pPr>
            <a:r>
              <a:rPr lang="en-IN" sz="2000" dirty="0"/>
              <a:t>Pregnancy-related</a:t>
            </a:r>
          </a:p>
          <a:p>
            <a:endParaRPr lang="en-IN" dirty="0"/>
          </a:p>
        </p:txBody>
      </p:sp>
    </p:spTree>
    <p:extLst>
      <p:ext uri="{BB962C8B-B14F-4D97-AF65-F5344CB8AC3E}">
        <p14:creationId xmlns:p14="http://schemas.microsoft.com/office/powerpoint/2010/main" val="4243901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304800"/>
            <a:ext cx="7498080" cy="4800600"/>
          </a:xfrm>
        </p:spPr>
        <p:txBody>
          <a:bodyPr>
            <a:normAutofit lnSpcReduction="10000"/>
          </a:bodyPr>
          <a:lstStyle/>
          <a:p>
            <a:pPr marL="82296" indent="0">
              <a:buNone/>
            </a:pPr>
            <a:r>
              <a:rPr lang="en-IN" dirty="0" smtClean="0"/>
              <a:t>Indications</a:t>
            </a:r>
          </a:p>
          <a:p>
            <a:pPr marL="82296" indent="0">
              <a:buNone/>
            </a:pPr>
            <a:endParaRPr lang="en-IN" dirty="0" smtClean="0"/>
          </a:p>
          <a:p>
            <a:r>
              <a:rPr lang="en-IN" dirty="0" smtClean="0"/>
              <a:t>Primary </a:t>
            </a:r>
            <a:r>
              <a:rPr lang="en-IN" dirty="0" err="1"/>
              <a:t>hyperlipidemia</a:t>
            </a:r>
            <a:r>
              <a:rPr lang="en-IN" dirty="0"/>
              <a:t> (including </a:t>
            </a:r>
            <a:r>
              <a:rPr lang="en-IN" dirty="0" err="1"/>
              <a:t>HeFH</a:t>
            </a:r>
            <a:r>
              <a:rPr lang="en-IN" dirty="0" smtClean="0"/>
              <a:t>)</a:t>
            </a:r>
          </a:p>
          <a:p>
            <a:r>
              <a:rPr lang="en-IN" dirty="0" smtClean="0"/>
              <a:t>Homozygous </a:t>
            </a:r>
            <a:r>
              <a:rPr lang="en-IN" dirty="0"/>
              <a:t>familial hypercholesterolemia (</a:t>
            </a:r>
            <a:r>
              <a:rPr lang="en-IN" dirty="0" err="1"/>
              <a:t>HoFH</a:t>
            </a:r>
            <a:r>
              <a:rPr lang="en-IN" dirty="0" smtClean="0"/>
              <a:t>)</a:t>
            </a:r>
          </a:p>
          <a:p>
            <a:r>
              <a:rPr lang="en-IN" dirty="0" smtClean="0"/>
              <a:t>Clinical </a:t>
            </a:r>
            <a:r>
              <a:rPr lang="en-IN" dirty="0"/>
              <a:t>atherosclerotic cardiovascular disease (ASCVD</a:t>
            </a:r>
            <a:r>
              <a:rPr lang="en-IN" dirty="0" smtClean="0"/>
              <a:t>)</a:t>
            </a:r>
          </a:p>
          <a:p>
            <a:r>
              <a:rPr lang="en-IN" dirty="0" smtClean="0"/>
              <a:t>Inadequate </a:t>
            </a:r>
            <a:r>
              <a:rPr lang="en-IN" dirty="0"/>
              <a:t>LDL-C control despite statin ± </a:t>
            </a:r>
            <a:r>
              <a:rPr lang="en-IN" dirty="0" err="1"/>
              <a:t>ezetimibe</a:t>
            </a:r>
            <a:endParaRPr lang="en-IN" dirty="0"/>
          </a:p>
        </p:txBody>
      </p:sp>
    </p:spTree>
    <p:extLst>
      <p:ext uri="{BB962C8B-B14F-4D97-AF65-F5344CB8AC3E}">
        <p14:creationId xmlns:p14="http://schemas.microsoft.com/office/powerpoint/2010/main" val="3604118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28600"/>
            <a:ext cx="7498080" cy="4800600"/>
          </a:xfrm>
        </p:spPr>
        <p:txBody>
          <a:bodyPr>
            <a:normAutofit fontScale="92500" lnSpcReduction="10000"/>
          </a:bodyPr>
          <a:lstStyle/>
          <a:p>
            <a:r>
              <a:rPr lang="en-US" dirty="0"/>
              <a:t>Dosage and </a:t>
            </a:r>
            <a:r>
              <a:rPr lang="en-US" dirty="0" smtClean="0"/>
              <a:t>Administration</a:t>
            </a:r>
          </a:p>
          <a:p>
            <a:pPr marL="82296" indent="0">
              <a:buNone/>
            </a:pPr>
            <a:endParaRPr lang="en-US" dirty="0"/>
          </a:p>
          <a:p>
            <a:pPr marL="82296" indent="0">
              <a:buNone/>
            </a:pPr>
            <a:r>
              <a:rPr lang="en-US" dirty="0" smtClean="0"/>
              <a:t>140 </a:t>
            </a:r>
            <a:r>
              <a:rPr lang="en-US" dirty="0"/>
              <a:t>mg SC every 2 weeks </a:t>
            </a:r>
            <a:r>
              <a:rPr lang="en-US" dirty="0" smtClean="0"/>
              <a:t>OR 420 </a:t>
            </a:r>
            <a:r>
              <a:rPr lang="en-US" dirty="0"/>
              <a:t>mg SC once </a:t>
            </a:r>
            <a:r>
              <a:rPr lang="en-US" dirty="0" smtClean="0"/>
              <a:t>monthly</a:t>
            </a:r>
          </a:p>
          <a:p>
            <a:pPr marL="82296" indent="0">
              <a:buNone/>
            </a:pPr>
            <a:endParaRPr lang="en-US" dirty="0"/>
          </a:p>
          <a:p>
            <a:pPr marL="82296" indent="0">
              <a:buNone/>
            </a:pPr>
            <a:r>
              <a:rPr lang="en-US" dirty="0"/>
              <a:t>FOURIER </a:t>
            </a:r>
            <a:r>
              <a:rPr lang="en-US" dirty="0" smtClean="0"/>
              <a:t>Trial(27,000) patients </a:t>
            </a:r>
            <a:r>
              <a:rPr lang="en-US" dirty="0"/>
              <a:t>with </a:t>
            </a:r>
            <a:r>
              <a:rPr lang="en-US" dirty="0" smtClean="0"/>
              <a:t>ASCVD LDL-C </a:t>
            </a:r>
            <a:r>
              <a:rPr lang="en-US" dirty="0"/>
              <a:t>↓ by 59</a:t>
            </a:r>
            <a:r>
              <a:rPr lang="en-US" dirty="0" smtClean="0"/>
              <a:t>%</a:t>
            </a:r>
          </a:p>
          <a:p>
            <a:pPr marL="82296" indent="0">
              <a:buNone/>
            </a:pPr>
            <a:r>
              <a:rPr lang="en-US" dirty="0" smtClean="0"/>
              <a:t>Reduced </a:t>
            </a:r>
            <a:r>
              <a:rPr lang="en-US" dirty="0"/>
              <a:t>MI, stroke, coronary </a:t>
            </a:r>
            <a:r>
              <a:rPr lang="en-US" dirty="0" smtClean="0"/>
              <a:t>revascularization</a:t>
            </a:r>
          </a:p>
          <a:p>
            <a:pPr marL="82296" indent="0">
              <a:buNone/>
            </a:pPr>
            <a:r>
              <a:rPr lang="en-US" dirty="0" smtClean="0"/>
              <a:t>OSLER Trials Sustained </a:t>
            </a:r>
            <a:r>
              <a:rPr lang="en-US" dirty="0"/>
              <a:t>LDL-C </a:t>
            </a:r>
            <a:r>
              <a:rPr lang="en-US" dirty="0" smtClean="0"/>
              <a:t>lowering Long-term </a:t>
            </a:r>
            <a:r>
              <a:rPr lang="en-US" dirty="0"/>
              <a:t>safety</a:t>
            </a:r>
            <a:endParaRPr lang="en-IN" dirty="0"/>
          </a:p>
        </p:txBody>
      </p:sp>
    </p:spTree>
    <p:extLst>
      <p:ext uri="{BB962C8B-B14F-4D97-AF65-F5344CB8AC3E}">
        <p14:creationId xmlns:p14="http://schemas.microsoft.com/office/powerpoint/2010/main" val="545735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solidFill>
                  <a:srgbClr val="FF0000"/>
                </a:solidFill>
              </a:rPr>
              <a:t>Cardiac MRI (CMR</a:t>
            </a:r>
            <a:r>
              <a:rPr lang="en-IN" dirty="0" smtClean="0"/>
              <a:t>)</a:t>
            </a:r>
            <a:endParaRPr lang="en-IN" dirty="0"/>
          </a:p>
        </p:txBody>
      </p:sp>
      <p:sp>
        <p:nvSpPr>
          <p:cNvPr id="3" name="Content Placeholder 2"/>
          <p:cNvSpPr>
            <a:spLocks noGrp="1"/>
          </p:cNvSpPr>
          <p:nvPr>
            <p:ph idx="1"/>
          </p:nvPr>
        </p:nvSpPr>
        <p:spPr/>
        <p:txBody>
          <a:bodyPr>
            <a:normAutofit/>
          </a:bodyPr>
          <a:lstStyle/>
          <a:p>
            <a:endParaRPr lang="en-IN" sz="2400" dirty="0" smtClean="0"/>
          </a:p>
          <a:p>
            <a:r>
              <a:rPr lang="en-IN" sz="2400" dirty="0" smtClean="0"/>
              <a:t>Non-invasive </a:t>
            </a:r>
            <a:r>
              <a:rPr lang="en-IN" sz="2400" dirty="0"/>
              <a:t>imaging </a:t>
            </a:r>
            <a:r>
              <a:rPr lang="en-IN" sz="2400" dirty="0" smtClean="0"/>
              <a:t>modality</a:t>
            </a:r>
          </a:p>
          <a:p>
            <a:r>
              <a:rPr lang="en-IN" sz="2400" dirty="0" smtClean="0"/>
              <a:t>Uses </a:t>
            </a:r>
            <a:r>
              <a:rPr lang="en-IN" sz="2400" dirty="0"/>
              <a:t>magnetic fields and radiofrequency </a:t>
            </a:r>
            <a:r>
              <a:rPr lang="en-IN" sz="2400" dirty="0" smtClean="0"/>
              <a:t>pulses</a:t>
            </a:r>
          </a:p>
          <a:p>
            <a:r>
              <a:rPr lang="en-IN" sz="2400" dirty="0" smtClean="0"/>
              <a:t>Provides </a:t>
            </a:r>
            <a:r>
              <a:rPr lang="en-IN" sz="2400" dirty="0"/>
              <a:t>functional, anatomical, and tissue characterization </a:t>
            </a:r>
            <a:r>
              <a:rPr lang="en-IN" sz="2400" dirty="0" smtClean="0"/>
              <a:t>data</a:t>
            </a:r>
          </a:p>
          <a:p>
            <a:r>
              <a:rPr lang="en-IN" sz="2400" dirty="0" smtClean="0"/>
              <a:t>No </a:t>
            </a:r>
            <a:r>
              <a:rPr lang="en-IN" sz="2400" dirty="0"/>
              <a:t>ionizing radiation</a:t>
            </a:r>
          </a:p>
        </p:txBody>
      </p:sp>
    </p:spTree>
    <p:extLst>
      <p:ext uri="{BB962C8B-B14F-4D97-AF65-F5344CB8AC3E}">
        <p14:creationId xmlns:p14="http://schemas.microsoft.com/office/powerpoint/2010/main" val="41163697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609600"/>
            <a:ext cx="7498080" cy="4800600"/>
          </a:xfrm>
        </p:spPr>
        <p:txBody>
          <a:bodyPr/>
          <a:lstStyle/>
          <a:p>
            <a:pPr marL="82296" indent="0">
              <a:buNone/>
            </a:pPr>
            <a:r>
              <a:rPr lang="en-IN" u="sng" dirty="0"/>
              <a:t>Indications for Cardiac </a:t>
            </a:r>
            <a:r>
              <a:rPr lang="en-IN" u="sng" dirty="0" smtClean="0"/>
              <a:t>MRI</a:t>
            </a:r>
          </a:p>
          <a:p>
            <a:r>
              <a:rPr lang="en-IN" dirty="0" smtClean="0"/>
              <a:t>Cardiomyopathies </a:t>
            </a:r>
            <a:r>
              <a:rPr lang="en-IN" dirty="0"/>
              <a:t>(HCM, DCM, ARVC</a:t>
            </a:r>
            <a:r>
              <a:rPr lang="en-IN" dirty="0" smtClean="0"/>
              <a:t>)</a:t>
            </a:r>
          </a:p>
          <a:p>
            <a:r>
              <a:rPr lang="en-IN" dirty="0" smtClean="0"/>
              <a:t>Myocarditis </a:t>
            </a:r>
            <a:r>
              <a:rPr lang="en-IN" dirty="0"/>
              <a:t>&amp; </a:t>
            </a:r>
            <a:r>
              <a:rPr lang="en-IN" dirty="0" smtClean="0"/>
              <a:t>pericarditis Ischemia </a:t>
            </a:r>
            <a:r>
              <a:rPr lang="en-IN" dirty="0"/>
              <a:t>&amp; </a:t>
            </a:r>
            <a:r>
              <a:rPr lang="en-IN" dirty="0" smtClean="0"/>
              <a:t>viability</a:t>
            </a:r>
          </a:p>
          <a:p>
            <a:r>
              <a:rPr lang="en-IN" dirty="0" smtClean="0"/>
              <a:t>Congenital </a:t>
            </a:r>
            <a:r>
              <a:rPr lang="en-IN" dirty="0"/>
              <a:t>heart </a:t>
            </a:r>
            <a:r>
              <a:rPr lang="en-IN" dirty="0" smtClean="0"/>
              <a:t>disease</a:t>
            </a:r>
          </a:p>
          <a:p>
            <a:r>
              <a:rPr lang="en-IN" dirty="0" err="1" smtClean="0"/>
              <a:t>Valvular</a:t>
            </a:r>
            <a:r>
              <a:rPr lang="en-IN" dirty="0" smtClean="0"/>
              <a:t> </a:t>
            </a:r>
            <a:r>
              <a:rPr lang="en-IN" dirty="0"/>
              <a:t>heart </a:t>
            </a:r>
            <a:r>
              <a:rPr lang="en-IN" dirty="0" smtClean="0"/>
              <a:t>disease</a:t>
            </a:r>
          </a:p>
          <a:p>
            <a:r>
              <a:rPr lang="en-IN" dirty="0" smtClean="0"/>
              <a:t>Cardiac </a:t>
            </a:r>
            <a:r>
              <a:rPr lang="en-IN" dirty="0" err="1"/>
              <a:t>tumors</a:t>
            </a:r>
            <a:r>
              <a:rPr lang="en-IN" dirty="0"/>
              <a:t> &amp; </a:t>
            </a:r>
            <a:r>
              <a:rPr lang="en-IN" dirty="0" smtClean="0"/>
              <a:t>thrombi</a:t>
            </a:r>
          </a:p>
          <a:p>
            <a:r>
              <a:rPr lang="en-IN" dirty="0" smtClean="0"/>
              <a:t>Aortic </a:t>
            </a:r>
            <a:r>
              <a:rPr lang="en-IN" dirty="0"/>
              <a:t>disease (dissection, aneurysm)</a:t>
            </a:r>
          </a:p>
        </p:txBody>
      </p:sp>
    </p:spTree>
    <p:extLst>
      <p:ext uri="{BB962C8B-B14F-4D97-AF65-F5344CB8AC3E}">
        <p14:creationId xmlns:p14="http://schemas.microsoft.com/office/powerpoint/2010/main" val="3190632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381000"/>
            <a:ext cx="7498080" cy="4800600"/>
          </a:xfrm>
        </p:spPr>
        <p:txBody>
          <a:bodyPr/>
          <a:lstStyle/>
          <a:p>
            <a:pPr marL="82296" indent="0">
              <a:buNone/>
            </a:pPr>
            <a:r>
              <a:rPr lang="en-IN" dirty="0" smtClean="0"/>
              <a:t>Contraindications</a:t>
            </a:r>
          </a:p>
          <a:p>
            <a:pPr marL="82296" indent="0">
              <a:buNone/>
            </a:pPr>
            <a:endParaRPr lang="en-IN" dirty="0" smtClean="0"/>
          </a:p>
          <a:p>
            <a:r>
              <a:rPr lang="en-IN" dirty="0" smtClean="0"/>
              <a:t>Absolute: Certain </a:t>
            </a:r>
            <a:r>
              <a:rPr lang="en-IN" dirty="0"/>
              <a:t>metallic implants (e.g., non-MRI compatible pacemakers</a:t>
            </a:r>
            <a:r>
              <a:rPr lang="en-IN" dirty="0" smtClean="0"/>
              <a:t>)</a:t>
            </a:r>
          </a:p>
          <a:p>
            <a:r>
              <a:rPr lang="en-IN" dirty="0" smtClean="0"/>
              <a:t>Relative:</a:t>
            </a:r>
          </a:p>
          <a:p>
            <a:r>
              <a:rPr lang="en-IN" dirty="0" smtClean="0"/>
              <a:t>Claustrophobia</a:t>
            </a:r>
          </a:p>
          <a:p>
            <a:r>
              <a:rPr lang="en-IN" dirty="0" smtClean="0"/>
              <a:t>Gadolinium </a:t>
            </a:r>
            <a:r>
              <a:rPr lang="en-IN" dirty="0"/>
              <a:t>allergy (rare)Renal impairment (risk of NSF)</a:t>
            </a:r>
          </a:p>
        </p:txBody>
      </p:sp>
    </p:spTree>
    <p:extLst>
      <p:ext uri="{BB962C8B-B14F-4D97-AF65-F5344CB8AC3E}">
        <p14:creationId xmlns:p14="http://schemas.microsoft.com/office/powerpoint/2010/main" val="17290926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28600"/>
            <a:ext cx="7498080" cy="4800600"/>
          </a:xfrm>
        </p:spPr>
        <p:txBody>
          <a:bodyPr>
            <a:normAutofit fontScale="77500" lnSpcReduction="20000"/>
          </a:bodyPr>
          <a:lstStyle/>
          <a:p>
            <a:pPr marL="82296" indent="0">
              <a:buNone/>
            </a:pPr>
            <a:r>
              <a:rPr lang="en-IN" dirty="0"/>
              <a:t>MRI Sequences in </a:t>
            </a:r>
            <a:r>
              <a:rPr lang="en-IN" dirty="0" smtClean="0"/>
              <a:t>CMR</a:t>
            </a:r>
          </a:p>
          <a:p>
            <a:pPr marL="82296" indent="0">
              <a:buNone/>
            </a:pPr>
            <a:endParaRPr lang="en-IN" dirty="0" smtClean="0"/>
          </a:p>
          <a:p>
            <a:pPr marL="82296" indent="0">
              <a:buNone/>
            </a:pPr>
            <a:r>
              <a:rPr lang="en-IN" dirty="0" smtClean="0"/>
              <a:t>Sequence</a:t>
            </a:r>
            <a:r>
              <a:rPr lang="en-IN" dirty="0"/>
              <a:t>	</a:t>
            </a:r>
            <a:r>
              <a:rPr lang="en-IN" dirty="0" smtClean="0"/>
              <a:t>			Purpose</a:t>
            </a:r>
          </a:p>
          <a:p>
            <a:pPr marL="82296" indent="0">
              <a:buNone/>
            </a:pPr>
            <a:endParaRPr lang="en-IN" dirty="0" smtClean="0"/>
          </a:p>
          <a:p>
            <a:r>
              <a:rPr lang="en-IN" dirty="0" smtClean="0"/>
              <a:t>SSFP </a:t>
            </a:r>
            <a:r>
              <a:rPr lang="en-IN" dirty="0"/>
              <a:t>(cine)	</a:t>
            </a:r>
            <a:r>
              <a:rPr lang="en-IN" dirty="0" smtClean="0"/>
              <a:t>		Wall </a:t>
            </a:r>
            <a:r>
              <a:rPr lang="en-IN" dirty="0"/>
              <a:t>motion, </a:t>
            </a:r>
            <a:r>
              <a:rPr lang="en-IN" dirty="0" smtClean="0"/>
              <a:t>anatomy</a:t>
            </a:r>
          </a:p>
          <a:p>
            <a:r>
              <a:rPr lang="en-IN" dirty="0" smtClean="0"/>
              <a:t>T1-weighted</a:t>
            </a:r>
            <a:r>
              <a:rPr lang="en-IN" dirty="0"/>
              <a:t>	</a:t>
            </a:r>
            <a:r>
              <a:rPr lang="en-IN" dirty="0" smtClean="0"/>
              <a:t>	Fat</a:t>
            </a:r>
            <a:r>
              <a:rPr lang="en-IN" dirty="0"/>
              <a:t>, </a:t>
            </a:r>
            <a:r>
              <a:rPr lang="en-IN" dirty="0" err="1" smtClean="0"/>
              <a:t>hemorrhage</a:t>
            </a:r>
            <a:endParaRPr lang="en-IN" dirty="0" smtClean="0"/>
          </a:p>
          <a:p>
            <a:r>
              <a:rPr lang="en-IN" dirty="0" smtClean="0"/>
              <a:t>T2-weighted</a:t>
            </a:r>
            <a:r>
              <a:rPr lang="en-IN" dirty="0"/>
              <a:t>	</a:t>
            </a:r>
            <a:r>
              <a:rPr lang="en-IN" dirty="0" smtClean="0"/>
              <a:t>	</a:t>
            </a:r>
            <a:r>
              <a:rPr lang="en-IN" dirty="0" err="1" smtClean="0"/>
              <a:t>Edema</a:t>
            </a:r>
            <a:r>
              <a:rPr lang="en-IN" dirty="0" smtClean="0"/>
              <a:t> </a:t>
            </a:r>
            <a:r>
              <a:rPr lang="en-IN" dirty="0"/>
              <a:t>(inflammation</a:t>
            </a:r>
            <a:r>
              <a:rPr lang="en-IN" dirty="0" smtClean="0"/>
              <a:t>)</a:t>
            </a:r>
          </a:p>
          <a:p>
            <a:r>
              <a:rPr lang="en-IN" dirty="0" smtClean="0"/>
              <a:t>First-pass </a:t>
            </a:r>
            <a:r>
              <a:rPr lang="en-IN" dirty="0"/>
              <a:t>perfusion	Myocardial </a:t>
            </a:r>
            <a:r>
              <a:rPr lang="en-IN" dirty="0" smtClean="0"/>
              <a:t>ischemia</a:t>
            </a:r>
          </a:p>
          <a:p>
            <a:r>
              <a:rPr lang="en-IN" dirty="0" smtClean="0"/>
              <a:t>Late Gadolinium </a:t>
            </a:r>
          </a:p>
          <a:p>
            <a:pPr marL="82296" indent="0">
              <a:buNone/>
            </a:pPr>
            <a:r>
              <a:rPr lang="en-IN" dirty="0" smtClean="0"/>
              <a:t>Enhancement </a:t>
            </a:r>
            <a:r>
              <a:rPr lang="en-IN" dirty="0"/>
              <a:t>(LGE)	</a:t>
            </a:r>
            <a:r>
              <a:rPr lang="en-IN" dirty="0" smtClean="0"/>
              <a:t>	Fibrosis/Scar		                            </a:t>
            </a:r>
          </a:p>
          <a:p>
            <a:r>
              <a:rPr lang="en-IN" dirty="0" smtClean="0"/>
              <a:t> T1/T2 </a:t>
            </a:r>
            <a:r>
              <a:rPr lang="en-IN" dirty="0"/>
              <a:t>Mapping	</a:t>
            </a:r>
            <a:r>
              <a:rPr lang="en-IN" dirty="0" smtClean="0"/>
              <a:t>	Quantitative </a:t>
            </a:r>
            <a:r>
              <a:rPr lang="en-IN" dirty="0"/>
              <a:t>tissue </a:t>
            </a:r>
            <a:r>
              <a:rPr lang="en-IN" dirty="0" smtClean="0"/>
              <a:t>						characterization</a:t>
            </a:r>
            <a:endParaRPr lang="en-IN" dirty="0"/>
          </a:p>
        </p:txBody>
      </p:sp>
    </p:spTree>
    <p:extLst>
      <p:ext uri="{BB962C8B-B14F-4D97-AF65-F5344CB8AC3E}">
        <p14:creationId xmlns:p14="http://schemas.microsoft.com/office/powerpoint/2010/main" val="31229920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47800"/>
            <a:ext cx="8247888" cy="4800600"/>
          </a:xfrm>
        </p:spPr>
        <p:txBody>
          <a:bodyPr/>
          <a:lstStyle/>
          <a:p>
            <a:r>
              <a:rPr lang="en-IN" dirty="0"/>
              <a:t>Late Gadolinium Enhancement (LGE</a:t>
            </a:r>
            <a:r>
              <a:rPr lang="en-IN" dirty="0" smtClean="0"/>
              <a:t>)</a:t>
            </a:r>
          </a:p>
          <a:p>
            <a:r>
              <a:rPr lang="en-IN" dirty="0" smtClean="0"/>
              <a:t>Highlights scar/fibrosis</a:t>
            </a:r>
          </a:p>
          <a:p>
            <a:r>
              <a:rPr lang="en-IN" dirty="0" smtClean="0"/>
              <a:t>Gadolinium </a:t>
            </a:r>
            <a:r>
              <a:rPr lang="en-IN" dirty="0"/>
              <a:t>accumulates in extracellular </a:t>
            </a:r>
            <a:r>
              <a:rPr lang="en-IN" dirty="0" smtClean="0"/>
              <a:t>space</a:t>
            </a:r>
          </a:p>
          <a:p>
            <a:r>
              <a:rPr lang="en-IN" dirty="0" smtClean="0"/>
              <a:t>Used </a:t>
            </a:r>
            <a:r>
              <a:rPr lang="en-IN" dirty="0" err="1"/>
              <a:t>in:MI</a:t>
            </a:r>
            <a:r>
              <a:rPr lang="en-IN" dirty="0"/>
              <a:t> (</a:t>
            </a:r>
            <a:r>
              <a:rPr lang="en-IN" dirty="0" err="1"/>
              <a:t>subendocardial</a:t>
            </a:r>
            <a:r>
              <a:rPr lang="en-IN" dirty="0"/>
              <a:t> or </a:t>
            </a:r>
            <a:r>
              <a:rPr lang="en-IN" dirty="0" err="1"/>
              <a:t>transmural</a:t>
            </a:r>
            <a:r>
              <a:rPr lang="en-IN" dirty="0"/>
              <a:t> scar)Myocarditis (mid-wall or </a:t>
            </a:r>
            <a:r>
              <a:rPr lang="en-IN" dirty="0" err="1"/>
              <a:t>subepicardial</a:t>
            </a:r>
            <a:r>
              <a:rPr lang="en-IN" dirty="0" smtClean="0"/>
              <a:t>)</a:t>
            </a:r>
          </a:p>
          <a:p>
            <a:r>
              <a:rPr lang="en-IN" dirty="0" smtClean="0"/>
              <a:t>Cardiomyopathies </a:t>
            </a:r>
            <a:r>
              <a:rPr lang="en-IN" dirty="0"/>
              <a:t>(e.g., HCM patchy fibrosis)</a:t>
            </a:r>
          </a:p>
        </p:txBody>
      </p:sp>
    </p:spTree>
    <p:extLst>
      <p:ext uri="{BB962C8B-B14F-4D97-AF65-F5344CB8AC3E}">
        <p14:creationId xmlns:p14="http://schemas.microsoft.com/office/powerpoint/2010/main" val="41343380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7543800" cy="3200400"/>
          </a:xfrm>
        </p:spPr>
        <p:txBody>
          <a:bodyPr>
            <a:noAutofit/>
          </a:bodyPr>
          <a:lstStyle/>
          <a:p>
            <a:r>
              <a:rPr lang="en-IN" sz="2800" dirty="0" smtClean="0"/>
              <a:t/>
            </a:r>
            <a:br>
              <a:rPr lang="en-IN" sz="2800" dirty="0" smtClean="0"/>
            </a:br>
            <a:r>
              <a:rPr lang="en-IN" sz="2800" dirty="0"/>
              <a:t/>
            </a:r>
            <a:br>
              <a:rPr lang="en-IN" sz="2800" dirty="0"/>
            </a:br>
            <a:r>
              <a:rPr lang="en-IN" sz="2800" dirty="0" smtClean="0"/>
              <a:t>Advantages </a:t>
            </a:r>
            <a:r>
              <a:rPr lang="en-IN" sz="2800" dirty="0"/>
              <a:t>of </a:t>
            </a:r>
            <a:r>
              <a:rPr lang="en-IN" sz="2800" dirty="0" smtClean="0"/>
              <a:t>CMR</a:t>
            </a:r>
            <a:br>
              <a:rPr lang="en-IN" sz="2800" dirty="0" smtClean="0"/>
            </a:br>
            <a:r>
              <a:rPr lang="en-IN" sz="2800" dirty="0" smtClean="0"/>
              <a:t/>
            </a:r>
            <a:br>
              <a:rPr lang="en-IN" sz="2800" dirty="0" smtClean="0"/>
            </a:br>
            <a:r>
              <a:rPr lang="en-IN" sz="2800" dirty="0" smtClean="0"/>
              <a:t>-Superior </a:t>
            </a:r>
            <a:r>
              <a:rPr lang="en-IN" sz="2800" dirty="0"/>
              <a:t>soft tissue </a:t>
            </a:r>
            <a:r>
              <a:rPr lang="en-IN" sz="2800" dirty="0" smtClean="0"/>
              <a:t>contrast</a:t>
            </a:r>
            <a:br>
              <a:rPr lang="en-IN" sz="2800" dirty="0" smtClean="0"/>
            </a:br>
            <a:r>
              <a:rPr lang="en-IN" sz="2800" dirty="0" smtClean="0"/>
              <a:t/>
            </a:r>
            <a:br>
              <a:rPr lang="en-IN" sz="2800" dirty="0" smtClean="0"/>
            </a:br>
            <a:r>
              <a:rPr lang="en-IN" sz="2800" dirty="0" smtClean="0"/>
              <a:t>-Multi-planar imaging</a:t>
            </a:r>
            <a:br>
              <a:rPr lang="en-IN" sz="2800" dirty="0" smtClean="0"/>
            </a:br>
            <a:r>
              <a:rPr lang="en-IN" sz="2800" dirty="0" smtClean="0"/>
              <a:t/>
            </a:r>
            <a:br>
              <a:rPr lang="en-IN" sz="2800" dirty="0" smtClean="0"/>
            </a:br>
            <a:r>
              <a:rPr lang="en-IN" sz="2800" dirty="0" smtClean="0"/>
              <a:t>-Functional </a:t>
            </a:r>
            <a:r>
              <a:rPr lang="en-IN" sz="2800" dirty="0"/>
              <a:t>+ anatomical + tissue </a:t>
            </a:r>
            <a:r>
              <a:rPr lang="en-IN" sz="2800" dirty="0" smtClean="0"/>
              <a:t>characterization</a:t>
            </a:r>
            <a:br>
              <a:rPr lang="en-IN" sz="2800" dirty="0" smtClean="0"/>
            </a:br>
            <a:r>
              <a:rPr lang="en-IN" sz="2800" dirty="0" smtClean="0"/>
              <a:t/>
            </a:r>
            <a:br>
              <a:rPr lang="en-IN" sz="2800" dirty="0" smtClean="0"/>
            </a:br>
            <a:r>
              <a:rPr lang="en-IN" sz="2800" dirty="0" smtClean="0"/>
              <a:t>-No </a:t>
            </a:r>
            <a:r>
              <a:rPr lang="en-IN" sz="2800" dirty="0"/>
              <a:t>ionizing radiation</a:t>
            </a:r>
          </a:p>
        </p:txBody>
      </p:sp>
    </p:spTree>
    <p:extLst>
      <p:ext uri="{BB962C8B-B14F-4D97-AF65-F5344CB8AC3E}">
        <p14:creationId xmlns:p14="http://schemas.microsoft.com/office/powerpoint/2010/main" val="31803657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667000"/>
            <a:ext cx="7498080" cy="1143000"/>
          </a:xfrm>
        </p:spPr>
        <p:txBody>
          <a:bodyPr/>
          <a:lstStyle/>
          <a:p>
            <a:r>
              <a:rPr lang="en-US" dirty="0">
                <a:solidFill>
                  <a:srgbClr val="FF0000"/>
                </a:solidFill>
              </a:rPr>
              <a:t>Nuclear cardiology</a:t>
            </a:r>
            <a:endParaRPr lang="en-IN" dirty="0">
              <a:solidFill>
                <a:srgbClr val="FF0000"/>
              </a:solidFill>
            </a:endParaRPr>
          </a:p>
        </p:txBody>
      </p:sp>
    </p:spTree>
    <p:extLst>
      <p:ext uri="{BB962C8B-B14F-4D97-AF65-F5344CB8AC3E}">
        <p14:creationId xmlns:p14="http://schemas.microsoft.com/office/powerpoint/2010/main" val="13584147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609600"/>
            <a:ext cx="7498080" cy="4800600"/>
          </a:xfrm>
        </p:spPr>
        <p:txBody>
          <a:bodyPr/>
          <a:lstStyle/>
          <a:p>
            <a:pPr marL="82296" indent="0">
              <a:buNone/>
            </a:pPr>
            <a:r>
              <a:rPr lang="en-US" dirty="0"/>
              <a:t>Nuclear cardiology uses radioactive tracers to evaluate</a:t>
            </a:r>
            <a:r>
              <a:rPr lang="en-US" dirty="0" smtClean="0"/>
              <a:t>:</a:t>
            </a:r>
          </a:p>
          <a:p>
            <a:pPr marL="82296" indent="0">
              <a:buNone/>
            </a:pPr>
            <a:endParaRPr lang="en-US" dirty="0" smtClean="0"/>
          </a:p>
          <a:p>
            <a:r>
              <a:rPr lang="en-US" dirty="0" smtClean="0"/>
              <a:t>Myocardial perfusion</a:t>
            </a:r>
          </a:p>
          <a:p>
            <a:r>
              <a:rPr lang="en-US" dirty="0" smtClean="0"/>
              <a:t>Viability</a:t>
            </a:r>
          </a:p>
          <a:p>
            <a:r>
              <a:rPr lang="en-US" dirty="0" smtClean="0"/>
              <a:t>Function</a:t>
            </a:r>
          </a:p>
          <a:p>
            <a:r>
              <a:rPr lang="en-US" dirty="0" smtClean="0"/>
              <a:t>Inflammation/metabolism</a:t>
            </a:r>
            <a:endParaRPr lang="en-IN" dirty="0"/>
          </a:p>
        </p:txBody>
      </p:sp>
    </p:spTree>
    <p:extLst>
      <p:ext uri="{BB962C8B-B14F-4D97-AF65-F5344CB8AC3E}">
        <p14:creationId xmlns:p14="http://schemas.microsoft.com/office/powerpoint/2010/main" val="114037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304800"/>
            <a:ext cx="7620000" cy="6248400"/>
          </a:xfrm>
        </p:spPr>
        <p:txBody>
          <a:bodyPr>
            <a:normAutofit/>
          </a:bodyPr>
          <a:lstStyle/>
          <a:p>
            <a:pPr marL="45720" indent="0">
              <a:buNone/>
            </a:pPr>
            <a:r>
              <a:rPr lang="en-US" sz="2600" b="1" dirty="0" smtClean="0"/>
              <a:t>Current Therapies For Resistant Hypertension</a:t>
            </a:r>
          </a:p>
          <a:p>
            <a:endParaRPr lang="en-US" dirty="0" smtClean="0"/>
          </a:p>
          <a:p>
            <a:r>
              <a:rPr lang="en-US" sz="2300" dirty="0" smtClean="0"/>
              <a:t>Lifestyle Modification</a:t>
            </a:r>
          </a:p>
          <a:p>
            <a:pPr marL="45720" indent="0">
              <a:buNone/>
            </a:pPr>
            <a:endParaRPr lang="en-US" sz="2300" dirty="0"/>
          </a:p>
          <a:p>
            <a:r>
              <a:rPr lang="en-US" sz="2300" dirty="0" smtClean="0"/>
              <a:t>Chronotherapy </a:t>
            </a:r>
          </a:p>
          <a:p>
            <a:pPr marL="45720" indent="0">
              <a:buNone/>
            </a:pPr>
            <a:endParaRPr lang="en-US" sz="2300" dirty="0"/>
          </a:p>
        </p:txBody>
      </p:sp>
    </p:spTree>
    <p:extLst>
      <p:ext uri="{BB962C8B-B14F-4D97-AF65-F5344CB8AC3E}">
        <p14:creationId xmlns:p14="http://schemas.microsoft.com/office/powerpoint/2010/main" val="14681474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0"/>
            <a:ext cx="7498080" cy="6096000"/>
          </a:xfrm>
        </p:spPr>
        <p:txBody>
          <a:bodyPr>
            <a:normAutofit fontScale="85000" lnSpcReduction="20000"/>
          </a:bodyPr>
          <a:lstStyle/>
          <a:p>
            <a:endParaRPr lang="en-IN" dirty="0" smtClean="0"/>
          </a:p>
          <a:p>
            <a:pPr marL="82296" indent="0">
              <a:buNone/>
            </a:pPr>
            <a:r>
              <a:rPr lang="en-IN" u="sng" dirty="0" smtClean="0"/>
              <a:t>Myocardial </a:t>
            </a:r>
            <a:r>
              <a:rPr lang="en-IN" u="sng" dirty="0"/>
              <a:t>Perfusion Imaging (MPI</a:t>
            </a:r>
            <a:r>
              <a:rPr lang="en-IN" u="sng" dirty="0" smtClean="0"/>
              <a:t>)</a:t>
            </a:r>
          </a:p>
          <a:p>
            <a:pPr marL="82296" indent="0">
              <a:buNone/>
            </a:pPr>
            <a:endParaRPr lang="en-IN" u="sng" dirty="0" smtClean="0"/>
          </a:p>
          <a:p>
            <a:r>
              <a:rPr lang="en-IN" dirty="0" smtClean="0"/>
              <a:t>Compares </a:t>
            </a:r>
            <a:r>
              <a:rPr lang="en-IN" dirty="0"/>
              <a:t>rest </a:t>
            </a:r>
            <a:r>
              <a:rPr lang="en-IN" dirty="0" err="1"/>
              <a:t>vs</a:t>
            </a:r>
            <a:r>
              <a:rPr lang="en-IN" dirty="0"/>
              <a:t> stress </a:t>
            </a:r>
            <a:r>
              <a:rPr lang="en-IN" dirty="0" smtClean="0"/>
              <a:t>perfusion</a:t>
            </a:r>
          </a:p>
          <a:p>
            <a:r>
              <a:rPr lang="en-IN" dirty="0" smtClean="0"/>
              <a:t>Detects </a:t>
            </a:r>
            <a:r>
              <a:rPr lang="en-IN" dirty="0"/>
              <a:t>ischemia and </a:t>
            </a:r>
            <a:r>
              <a:rPr lang="en-IN" dirty="0" smtClean="0"/>
              <a:t>infarction</a:t>
            </a:r>
          </a:p>
          <a:p>
            <a:r>
              <a:rPr lang="en-IN" dirty="0" smtClean="0"/>
              <a:t>Stress </a:t>
            </a:r>
            <a:r>
              <a:rPr lang="en-IN" dirty="0" err="1"/>
              <a:t>types:Exercise</a:t>
            </a:r>
            <a:r>
              <a:rPr lang="en-IN" dirty="0"/>
              <a:t> (treadmill)Pharmacologic (adenosine, </a:t>
            </a:r>
            <a:r>
              <a:rPr lang="en-IN" dirty="0" err="1"/>
              <a:t>dipyridamole</a:t>
            </a:r>
            <a:r>
              <a:rPr lang="en-IN" dirty="0"/>
              <a:t>, </a:t>
            </a:r>
            <a:r>
              <a:rPr lang="en-IN" dirty="0" err="1"/>
              <a:t>regadenoson</a:t>
            </a:r>
            <a:r>
              <a:rPr lang="en-IN" dirty="0" smtClean="0"/>
              <a:t>)</a:t>
            </a:r>
          </a:p>
          <a:p>
            <a:endParaRPr lang="en-IN" dirty="0"/>
          </a:p>
          <a:p>
            <a:r>
              <a:rPr lang="en-IN" dirty="0" smtClean="0"/>
              <a:t>Normal</a:t>
            </a:r>
            <a:r>
              <a:rPr lang="en-IN" dirty="0"/>
              <a:t>: Homogeneous perfusion at rest and </a:t>
            </a:r>
            <a:r>
              <a:rPr lang="en-IN" dirty="0" smtClean="0"/>
              <a:t>stress </a:t>
            </a:r>
          </a:p>
          <a:p>
            <a:r>
              <a:rPr lang="en-IN" dirty="0" smtClean="0"/>
              <a:t>Ischemia :  Defect </a:t>
            </a:r>
            <a:r>
              <a:rPr lang="en-IN" dirty="0"/>
              <a:t>during </a:t>
            </a:r>
            <a:r>
              <a:rPr lang="en-IN" dirty="0" smtClean="0"/>
              <a:t>stress, normal </a:t>
            </a:r>
            <a:r>
              <a:rPr lang="en-IN" dirty="0"/>
              <a:t>at </a:t>
            </a:r>
            <a:r>
              <a:rPr lang="en-IN" dirty="0" smtClean="0"/>
              <a:t>rest</a:t>
            </a:r>
          </a:p>
          <a:p>
            <a:r>
              <a:rPr lang="en-IN" dirty="0" smtClean="0"/>
              <a:t>Infarct </a:t>
            </a:r>
            <a:r>
              <a:rPr lang="en-IN" dirty="0"/>
              <a:t>(scar): Fixed perfusion defect (both rest &amp; stress</a:t>
            </a:r>
            <a:r>
              <a:rPr lang="en-IN" dirty="0" smtClean="0"/>
              <a:t>)</a:t>
            </a:r>
          </a:p>
          <a:p>
            <a:r>
              <a:rPr lang="en-IN" dirty="0" smtClean="0"/>
              <a:t>Quantitative </a:t>
            </a:r>
            <a:r>
              <a:rPr lang="en-IN" dirty="0"/>
              <a:t>ejection fraction and wall motion can be assessed</a:t>
            </a:r>
          </a:p>
        </p:txBody>
      </p:sp>
    </p:spTree>
    <p:extLst>
      <p:ext uri="{BB962C8B-B14F-4D97-AF65-F5344CB8AC3E}">
        <p14:creationId xmlns:p14="http://schemas.microsoft.com/office/powerpoint/2010/main" val="6498262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52400"/>
            <a:ext cx="7467600" cy="6369423"/>
          </a:xfrm>
        </p:spPr>
      </p:pic>
    </p:spTree>
    <p:extLst>
      <p:ext uri="{BB962C8B-B14F-4D97-AF65-F5344CB8AC3E}">
        <p14:creationId xmlns:p14="http://schemas.microsoft.com/office/powerpoint/2010/main" val="9234147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28600"/>
            <a:ext cx="7924800" cy="6096000"/>
          </a:xfrm>
        </p:spPr>
        <p:txBody>
          <a:bodyPr>
            <a:normAutofit/>
          </a:bodyPr>
          <a:lstStyle/>
          <a:p>
            <a:r>
              <a:rPr lang="en-IN" sz="2800" dirty="0"/>
              <a:t>Viability </a:t>
            </a:r>
            <a:r>
              <a:rPr lang="en-IN" sz="2800" dirty="0" smtClean="0"/>
              <a:t>Imaging</a:t>
            </a:r>
          </a:p>
          <a:p>
            <a:endParaRPr lang="en-IN" sz="2800" dirty="0" smtClean="0"/>
          </a:p>
          <a:p>
            <a:pPr marL="82296" indent="0">
              <a:buNone/>
            </a:pPr>
            <a:r>
              <a:rPr lang="en-IN" sz="2800" dirty="0" smtClean="0"/>
              <a:t>Thallium-201 </a:t>
            </a:r>
            <a:r>
              <a:rPr lang="en-IN" sz="2800" dirty="0"/>
              <a:t>or FDG-PET </a:t>
            </a:r>
            <a:r>
              <a:rPr lang="en-IN" sz="2800" dirty="0" smtClean="0"/>
              <a:t>used</a:t>
            </a:r>
          </a:p>
          <a:p>
            <a:pPr marL="82296" indent="0">
              <a:buNone/>
            </a:pPr>
            <a:r>
              <a:rPr lang="en-IN" sz="2800" dirty="0" smtClean="0"/>
              <a:t>Hibernating </a:t>
            </a:r>
            <a:r>
              <a:rPr lang="en-IN" sz="2800" dirty="0"/>
              <a:t>myocardium: viable but </a:t>
            </a:r>
            <a:r>
              <a:rPr lang="en-IN" sz="2800" dirty="0" err="1" smtClean="0"/>
              <a:t>underperfused</a:t>
            </a:r>
            <a:endParaRPr lang="en-IN" sz="2800" dirty="0" smtClean="0"/>
          </a:p>
          <a:p>
            <a:pPr marL="82296" indent="0">
              <a:buNone/>
            </a:pPr>
            <a:r>
              <a:rPr lang="en-IN" sz="2800" dirty="0" smtClean="0"/>
              <a:t>Important </a:t>
            </a:r>
            <a:r>
              <a:rPr lang="en-IN" sz="2800" dirty="0"/>
              <a:t>in decision for revascularization in ischemic </a:t>
            </a:r>
            <a:r>
              <a:rPr lang="en-IN" sz="2800" dirty="0" smtClean="0"/>
              <a:t>cardiomyopathy</a:t>
            </a:r>
          </a:p>
          <a:p>
            <a:pPr marL="82296" indent="0">
              <a:buNone/>
            </a:pPr>
            <a:r>
              <a:rPr lang="en-IN" sz="2800" dirty="0" smtClean="0"/>
              <a:t>Viable </a:t>
            </a:r>
            <a:r>
              <a:rPr lang="en-IN" sz="2800" dirty="0"/>
              <a:t>= potential for recovery after </a:t>
            </a:r>
            <a:r>
              <a:rPr lang="en-IN" sz="2800" dirty="0" smtClean="0"/>
              <a:t>revascularization</a:t>
            </a:r>
          </a:p>
          <a:p>
            <a:pPr marL="82296" indent="0">
              <a:buNone/>
            </a:pPr>
            <a:endParaRPr lang="en-IN" sz="2800" dirty="0" smtClean="0"/>
          </a:p>
          <a:p>
            <a:r>
              <a:rPr lang="en-IN" sz="2800" dirty="0"/>
              <a:t>Cardiac </a:t>
            </a:r>
            <a:r>
              <a:rPr lang="en-IN" sz="2800" dirty="0" err="1"/>
              <a:t>Sarcoidosis</a:t>
            </a:r>
            <a:r>
              <a:rPr lang="en-IN" sz="2800" dirty="0"/>
              <a:t> / Inflammation </a:t>
            </a:r>
            <a:r>
              <a:rPr lang="en-IN" sz="2800" dirty="0" smtClean="0"/>
              <a:t>Imaging</a:t>
            </a:r>
          </a:p>
          <a:p>
            <a:pPr marL="82296" indent="0">
              <a:buNone/>
            </a:pPr>
            <a:r>
              <a:rPr lang="en-IN" sz="2800" dirty="0" smtClean="0"/>
              <a:t>FDG-PET </a:t>
            </a:r>
            <a:r>
              <a:rPr lang="en-IN" sz="2800" dirty="0"/>
              <a:t>detects active inflammation</a:t>
            </a:r>
          </a:p>
        </p:txBody>
      </p:sp>
    </p:spTree>
    <p:extLst>
      <p:ext uri="{BB962C8B-B14F-4D97-AF65-F5344CB8AC3E}">
        <p14:creationId xmlns:p14="http://schemas.microsoft.com/office/powerpoint/2010/main" val="28626106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7" y="0"/>
            <a:ext cx="9143003" cy="6858000"/>
          </a:xfrm>
        </p:spPr>
      </p:pic>
    </p:spTree>
    <p:extLst>
      <p:ext uri="{BB962C8B-B14F-4D97-AF65-F5344CB8AC3E}">
        <p14:creationId xmlns:p14="http://schemas.microsoft.com/office/powerpoint/2010/main" val="1551288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25679" y="692334"/>
            <a:ext cx="5060374" cy="5791200"/>
          </a:xfrm>
        </p:spPr>
      </p:pic>
      <p:sp>
        <p:nvSpPr>
          <p:cNvPr id="5" name="TextBox 4"/>
          <p:cNvSpPr txBox="1"/>
          <p:nvPr/>
        </p:nvSpPr>
        <p:spPr>
          <a:xfrm>
            <a:off x="159325" y="1664867"/>
            <a:ext cx="1510146" cy="430887"/>
          </a:xfrm>
          <a:prstGeom prst="rect">
            <a:avLst/>
          </a:prstGeom>
          <a:noFill/>
        </p:spPr>
        <p:txBody>
          <a:bodyPr wrap="square" rtlCol="0">
            <a:spAutoFit/>
          </a:bodyPr>
          <a:lstStyle/>
          <a:p>
            <a:r>
              <a:rPr lang="en-IN" sz="1100" b="1" dirty="0" smtClean="0">
                <a:latin typeface="Arial Black" pitchFamily="34" charset="0"/>
              </a:rPr>
              <a:t>First line </a:t>
            </a:r>
          </a:p>
          <a:p>
            <a:r>
              <a:rPr lang="en-IN" sz="1100" b="1" dirty="0" smtClean="0">
                <a:latin typeface="Arial Black" pitchFamily="34" charset="0"/>
              </a:rPr>
              <a:t>Agents</a:t>
            </a:r>
            <a:endParaRPr lang="en-IN" sz="1100" b="1" dirty="0">
              <a:latin typeface="Arial Black" pitchFamily="34" charset="0"/>
            </a:endParaRPr>
          </a:p>
        </p:txBody>
      </p:sp>
      <p:sp>
        <p:nvSpPr>
          <p:cNvPr id="6" name="TextBox 5"/>
          <p:cNvSpPr txBox="1"/>
          <p:nvPr/>
        </p:nvSpPr>
        <p:spPr>
          <a:xfrm>
            <a:off x="-13856" y="2880209"/>
            <a:ext cx="1877291" cy="430887"/>
          </a:xfrm>
          <a:prstGeom prst="rect">
            <a:avLst/>
          </a:prstGeom>
          <a:noFill/>
        </p:spPr>
        <p:txBody>
          <a:bodyPr wrap="square" rtlCol="0">
            <a:spAutoFit/>
          </a:bodyPr>
          <a:lstStyle/>
          <a:p>
            <a:r>
              <a:rPr lang="en-IN" sz="1100" b="1" dirty="0" smtClean="0">
                <a:latin typeface="Arial Black" pitchFamily="34" charset="0"/>
              </a:rPr>
              <a:t>Second line </a:t>
            </a:r>
          </a:p>
          <a:p>
            <a:r>
              <a:rPr lang="en-IN" sz="1100" b="1" dirty="0" smtClean="0">
                <a:latin typeface="Arial Black" pitchFamily="34" charset="0"/>
              </a:rPr>
              <a:t>Agents</a:t>
            </a:r>
            <a:endParaRPr lang="en-IN" sz="1100" b="1" dirty="0">
              <a:latin typeface="Arial Black" pitchFamily="34" charset="0"/>
            </a:endParaRPr>
          </a:p>
        </p:txBody>
      </p:sp>
      <p:sp>
        <p:nvSpPr>
          <p:cNvPr id="7" name="TextBox 6"/>
          <p:cNvSpPr txBox="1"/>
          <p:nvPr/>
        </p:nvSpPr>
        <p:spPr>
          <a:xfrm>
            <a:off x="83125" y="4034710"/>
            <a:ext cx="1510146" cy="430887"/>
          </a:xfrm>
          <a:prstGeom prst="rect">
            <a:avLst/>
          </a:prstGeom>
          <a:noFill/>
        </p:spPr>
        <p:txBody>
          <a:bodyPr wrap="square" rtlCol="0">
            <a:spAutoFit/>
          </a:bodyPr>
          <a:lstStyle/>
          <a:p>
            <a:r>
              <a:rPr lang="en-IN" sz="1100" b="1" dirty="0" smtClean="0">
                <a:latin typeface="Arial Black" pitchFamily="34" charset="0"/>
              </a:rPr>
              <a:t>Third line </a:t>
            </a:r>
          </a:p>
          <a:p>
            <a:r>
              <a:rPr lang="en-IN" sz="1100" b="1" dirty="0" smtClean="0">
                <a:latin typeface="Arial Black" pitchFamily="34" charset="0"/>
              </a:rPr>
              <a:t>Agents</a:t>
            </a:r>
            <a:endParaRPr lang="en-IN" sz="1100" b="1" dirty="0">
              <a:latin typeface="Arial Black" pitchFamily="34" charset="0"/>
            </a:endParaRPr>
          </a:p>
        </p:txBody>
      </p:sp>
      <p:sp>
        <p:nvSpPr>
          <p:cNvPr id="8" name="TextBox 7"/>
          <p:cNvSpPr txBox="1"/>
          <p:nvPr/>
        </p:nvSpPr>
        <p:spPr>
          <a:xfrm>
            <a:off x="6925" y="5562600"/>
            <a:ext cx="1662546" cy="430887"/>
          </a:xfrm>
          <a:prstGeom prst="rect">
            <a:avLst/>
          </a:prstGeom>
          <a:noFill/>
        </p:spPr>
        <p:txBody>
          <a:bodyPr wrap="square" rtlCol="0">
            <a:spAutoFit/>
          </a:bodyPr>
          <a:lstStyle/>
          <a:p>
            <a:r>
              <a:rPr lang="en-IN" sz="1100" b="1" dirty="0" smtClean="0">
                <a:latin typeface="Arial Black" pitchFamily="34" charset="0"/>
              </a:rPr>
              <a:t>Fourth line</a:t>
            </a:r>
          </a:p>
          <a:p>
            <a:r>
              <a:rPr lang="en-IN" sz="1100" b="1" dirty="0" smtClean="0">
                <a:latin typeface="Arial Black" pitchFamily="34" charset="0"/>
              </a:rPr>
              <a:t> Agents</a:t>
            </a:r>
            <a:endParaRPr lang="en-IN" sz="1100" b="1" dirty="0">
              <a:latin typeface="Arial Black" pitchFamily="34" charset="0"/>
            </a:endParaRPr>
          </a:p>
        </p:txBody>
      </p:sp>
      <p:sp>
        <p:nvSpPr>
          <p:cNvPr id="9" name="Rectangle 8"/>
          <p:cNvSpPr/>
          <p:nvPr/>
        </p:nvSpPr>
        <p:spPr>
          <a:xfrm>
            <a:off x="1143000" y="533520"/>
            <a:ext cx="3171637" cy="461665"/>
          </a:xfrm>
          <a:prstGeom prst="rect">
            <a:avLst/>
          </a:prstGeom>
        </p:spPr>
        <p:txBody>
          <a:bodyPr wrap="none">
            <a:spAutoFit/>
          </a:bodyPr>
          <a:lstStyle/>
          <a:p>
            <a:pPr marL="342900" indent="-342900">
              <a:buFont typeface="Arial" pitchFamily="34" charset="0"/>
              <a:buChar char="•"/>
            </a:pPr>
            <a:r>
              <a:rPr lang="en-US" sz="2400" b="1" dirty="0" smtClean="0"/>
              <a:t>Pharmacotherapy</a:t>
            </a:r>
            <a:r>
              <a:rPr lang="en-US" sz="2000" b="1" dirty="0" smtClean="0"/>
              <a:t> </a:t>
            </a:r>
            <a:endParaRPr lang="en-US" sz="2000" b="1" dirty="0"/>
          </a:p>
        </p:txBody>
      </p:sp>
      <p:sp>
        <p:nvSpPr>
          <p:cNvPr id="2" name="TextBox 1"/>
          <p:cNvSpPr txBox="1"/>
          <p:nvPr/>
        </p:nvSpPr>
        <p:spPr>
          <a:xfrm>
            <a:off x="6276109" y="5098473"/>
            <a:ext cx="2895600" cy="584775"/>
          </a:xfrm>
          <a:prstGeom prst="rect">
            <a:avLst/>
          </a:prstGeom>
          <a:noFill/>
        </p:spPr>
        <p:txBody>
          <a:bodyPr wrap="square" rtlCol="0">
            <a:spAutoFit/>
          </a:bodyPr>
          <a:lstStyle/>
          <a:p>
            <a:r>
              <a:rPr lang="en-IN" sz="1600" b="1" dirty="0" smtClean="0"/>
              <a:t>Central Alpha 1 Agonist </a:t>
            </a:r>
            <a:r>
              <a:rPr lang="en-IN" sz="1600" dirty="0" smtClean="0"/>
              <a:t> Clonidine or </a:t>
            </a:r>
            <a:r>
              <a:rPr lang="en-IN" sz="1600" dirty="0" err="1" smtClean="0"/>
              <a:t>Doxazosin</a:t>
            </a:r>
            <a:endParaRPr lang="en-IN" sz="1600" dirty="0"/>
          </a:p>
        </p:txBody>
      </p:sp>
      <p:sp>
        <p:nvSpPr>
          <p:cNvPr id="10" name="TextBox 9"/>
          <p:cNvSpPr txBox="1"/>
          <p:nvPr/>
        </p:nvSpPr>
        <p:spPr>
          <a:xfrm>
            <a:off x="6276109" y="5866562"/>
            <a:ext cx="2895600" cy="584775"/>
          </a:xfrm>
          <a:prstGeom prst="rect">
            <a:avLst/>
          </a:prstGeom>
          <a:noFill/>
        </p:spPr>
        <p:txBody>
          <a:bodyPr wrap="square" rtlCol="0">
            <a:spAutoFit/>
          </a:bodyPr>
          <a:lstStyle/>
          <a:p>
            <a:r>
              <a:rPr lang="en-IN" sz="1600" b="1" dirty="0" smtClean="0"/>
              <a:t>Direct Vasodilators </a:t>
            </a:r>
          </a:p>
          <a:p>
            <a:r>
              <a:rPr lang="en-IN" sz="1600" dirty="0" smtClean="0"/>
              <a:t>Hydralazine or </a:t>
            </a:r>
            <a:r>
              <a:rPr lang="en-IN" sz="1600" dirty="0" err="1" smtClean="0"/>
              <a:t>Minoxidil</a:t>
            </a:r>
            <a:endParaRPr lang="en-IN" sz="1600" dirty="0"/>
          </a:p>
        </p:txBody>
      </p:sp>
      <p:sp>
        <p:nvSpPr>
          <p:cNvPr id="11" name="TextBox 10"/>
          <p:cNvSpPr txBox="1"/>
          <p:nvPr/>
        </p:nvSpPr>
        <p:spPr>
          <a:xfrm>
            <a:off x="6248400" y="2772489"/>
            <a:ext cx="2895600" cy="1077218"/>
          </a:xfrm>
          <a:prstGeom prst="rect">
            <a:avLst/>
          </a:prstGeom>
          <a:noFill/>
        </p:spPr>
        <p:txBody>
          <a:bodyPr wrap="square" rtlCol="0">
            <a:spAutoFit/>
          </a:bodyPr>
          <a:lstStyle/>
          <a:p>
            <a:r>
              <a:rPr lang="en-IN" sz="1600" b="1" dirty="0" smtClean="0"/>
              <a:t>Mineralocorticoid  Receptor Antagonist</a:t>
            </a:r>
          </a:p>
          <a:p>
            <a:r>
              <a:rPr lang="en-IN" sz="1600" dirty="0" smtClean="0"/>
              <a:t>Spironolactone, </a:t>
            </a:r>
            <a:r>
              <a:rPr lang="en-IN" sz="1600" dirty="0" err="1" smtClean="0"/>
              <a:t>Eplerenone</a:t>
            </a:r>
            <a:r>
              <a:rPr lang="en-IN" sz="1600" dirty="0" smtClean="0"/>
              <a:t> &amp; </a:t>
            </a:r>
            <a:r>
              <a:rPr lang="en-IN" sz="1600" dirty="0" err="1" smtClean="0"/>
              <a:t>Finerenone</a:t>
            </a:r>
            <a:endParaRPr lang="en-IN" sz="1600" dirty="0"/>
          </a:p>
        </p:txBody>
      </p:sp>
      <p:sp>
        <p:nvSpPr>
          <p:cNvPr id="12" name="TextBox 11"/>
          <p:cNvSpPr txBox="1"/>
          <p:nvPr/>
        </p:nvSpPr>
        <p:spPr>
          <a:xfrm>
            <a:off x="6241473" y="4205645"/>
            <a:ext cx="2895600" cy="584775"/>
          </a:xfrm>
          <a:prstGeom prst="rect">
            <a:avLst/>
          </a:prstGeom>
          <a:noFill/>
        </p:spPr>
        <p:txBody>
          <a:bodyPr wrap="square" rtlCol="0">
            <a:spAutoFit/>
          </a:bodyPr>
          <a:lstStyle/>
          <a:p>
            <a:r>
              <a:rPr lang="en-IN" sz="1600" b="1" dirty="0" smtClean="0"/>
              <a:t>Non DHP CCB</a:t>
            </a:r>
          </a:p>
          <a:p>
            <a:r>
              <a:rPr lang="en-IN" sz="1600" dirty="0" err="1" smtClean="0"/>
              <a:t>Verapamil,Diltiazem</a:t>
            </a:r>
            <a:endParaRPr lang="en-IN" sz="1600" dirty="0"/>
          </a:p>
        </p:txBody>
      </p:sp>
      <p:sp>
        <p:nvSpPr>
          <p:cNvPr id="13" name="TextBox 12"/>
          <p:cNvSpPr txBox="1"/>
          <p:nvPr/>
        </p:nvSpPr>
        <p:spPr>
          <a:xfrm>
            <a:off x="6324600" y="552510"/>
            <a:ext cx="2895600" cy="830997"/>
          </a:xfrm>
          <a:prstGeom prst="rect">
            <a:avLst/>
          </a:prstGeom>
          <a:noFill/>
        </p:spPr>
        <p:txBody>
          <a:bodyPr wrap="square" rtlCol="0">
            <a:spAutoFit/>
          </a:bodyPr>
          <a:lstStyle/>
          <a:p>
            <a:r>
              <a:rPr lang="en-IN" sz="1600" b="1" dirty="0" smtClean="0"/>
              <a:t>DHP CCB</a:t>
            </a:r>
          </a:p>
          <a:p>
            <a:r>
              <a:rPr lang="en-IN" sz="1600" dirty="0" smtClean="0"/>
              <a:t>Amlodipine, </a:t>
            </a:r>
            <a:r>
              <a:rPr lang="en-IN" sz="1600" dirty="0" err="1" smtClean="0"/>
              <a:t>Nifedipine</a:t>
            </a:r>
            <a:r>
              <a:rPr lang="en-IN" sz="1600" dirty="0" smtClean="0"/>
              <a:t>, </a:t>
            </a:r>
            <a:r>
              <a:rPr lang="en-IN" sz="1600" dirty="0" err="1" smtClean="0"/>
              <a:t>Nicardipine</a:t>
            </a:r>
            <a:r>
              <a:rPr lang="en-IN" sz="1600" dirty="0" smtClean="0"/>
              <a:t>, </a:t>
            </a:r>
            <a:r>
              <a:rPr lang="en-IN" sz="1600" dirty="0" err="1" smtClean="0"/>
              <a:t>Nimodipine</a:t>
            </a:r>
            <a:endParaRPr lang="en-IN" sz="1600" dirty="0" smtClean="0"/>
          </a:p>
        </p:txBody>
      </p:sp>
      <p:sp>
        <p:nvSpPr>
          <p:cNvPr id="14" name="TextBox 13"/>
          <p:cNvSpPr txBox="1"/>
          <p:nvPr/>
        </p:nvSpPr>
        <p:spPr>
          <a:xfrm>
            <a:off x="6248400" y="1702234"/>
            <a:ext cx="2895600" cy="830997"/>
          </a:xfrm>
          <a:prstGeom prst="rect">
            <a:avLst/>
          </a:prstGeom>
          <a:noFill/>
        </p:spPr>
        <p:txBody>
          <a:bodyPr wrap="square" rtlCol="0">
            <a:spAutoFit/>
          </a:bodyPr>
          <a:lstStyle/>
          <a:p>
            <a:r>
              <a:rPr lang="en-IN" sz="1600" b="1" dirty="0" smtClean="0"/>
              <a:t>Thiazide</a:t>
            </a:r>
          </a:p>
          <a:p>
            <a:r>
              <a:rPr lang="en-IN" sz="1600" dirty="0" err="1" smtClean="0"/>
              <a:t>Hydrocholothiazide</a:t>
            </a:r>
            <a:r>
              <a:rPr lang="en-IN" sz="1600" dirty="0" smtClean="0"/>
              <a:t>, </a:t>
            </a:r>
            <a:r>
              <a:rPr lang="en-IN" sz="1600" dirty="0" err="1" smtClean="0"/>
              <a:t>Chlorthalidone</a:t>
            </a:r>
            <a:r>
              <a:rPr lang="en-IN" sz="1600" dirty="0" smtClean="0"/>
              <a:t>, </a:t>
            </a:r>
            <a:r>
              <a:rPr lang="en-IN" sz="1600" dirty="0" err="1" smtClean="0"/>
              <a:t>Indapamide</a:t>
            </a:r>
            <a:endParaRPr lang="en-IN" sz="1600" dirty="0"/>
          </a:p>
        </p:txBody>
      </p:sp>
    </p:spTree>
    <p:extLst>
      <p:ext uri="{BB962C8B-B14F-4D97-AF65-F5344CB8AC3E}">
        <p14:creationId xmlns:p14="http://schemas.microsoft.com/office/powerpoint/2010/main" val="2839432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304800"/>
            <a:ext cx="7848600" cy="6096000"/>
          </a:xfrm>
        </p:spPr>
        <p:txBody>
          <a:bodyPr>
            <a:noAutofit/>
          </a:bodyPr>
          <a:lstStyle/>
          <a:p>
            <a:pPr marL="45720" indent="0">
              <a:buNone/>
            </a:pPr>
            <a:r>
              <a:rPr lang="en-US" sz="1800" b="1" dirty="0"/>
              <a:t>Therapies Being Used for Other Indications that may Impact Blood Pressure Reduction</a:t>
            </a:r>
          </a:p>
          <a:p>
            <a:pPr marL="45720" indent="0">
              <a:buNone/>
            </a:pPr>
            <a:endParaRPr lang="en-US" sz="2400" dirty="0"/>
          </a:p>
          <a:p>
            <a:pPr marL="45720" indent="0">
              <a:buNone/>
            </a:pPr>
            <a:r>
              <a:rPr lang="en-US" sz="2400" u="sng" dirty="0" err="1" smtClean="0"/>
              <a:t>Finerenone</a:t>
            </a:r>
            <a:r>
              <a:rPr lang="en-US" sz="2400" u="sng" dirty="0" smtClean="0"/>
              <a:t> (3</a:t>
            </a:r>
            <a:r>
              <a:rPr lang="en-US" sz="2400" u="sng" baseline="30000" dirty="0" smtClean="0"/>
              <a:t>rd</a:t>
            </a:r>
            <a:r>
              <a:rPr lang="en-US" sz="2400" u="sng" dirty="0" smtClean="0"/>
              <a:t> Generation </a:t>
            </a:r>
            <a:r>
              <a:rPr lang="en-US" sz="2400" u="sng" dirty="0" err="1" smtClean="0"/>
              <a:t>nonsteroidal</a:t>
            </a:r>
            <a:r>
              <a:rPr lang="en-US" sz="2400" u="sng" dirty="0" smtClean="0"/>
              <a:t> MRA)</a:t>
            </a:r>
          </a:p>
          <a:p>
            <a:pPr marL="45720" indent="0">
              <a:buNone/>
            </a:pPr>
            <a:r>
              <a:rPr lang="en-US" sz="2400" dirty="0" smtClean="0"/>
              <a:t>It has a </a:t>
            </a:r>
            <a:r>
              <a:rPr lang="en-US" sz="2400" dirty="0"/>
              <a:t>brief half-life, its effects on SBP persisted over 24 hours. Systolic blood pressure dropped between 8 and 11 mm Hg with 10–20 </a:t>
            </a:r>
            <a:r>
              <a:rPr lang="en-US" sz="2400" dirty="0" smtClean="0"/>
              <a:t>mg </a:t>
            </a:r>
            <a:r>
              <a:rPr lang="en-US" sz="2400" dirty="0"/>
              <a:t>doses of </a:t>
            </a:r>
            <a:r>
              <a:rPr lang="en-US" sz="2400" dirty="0" err="1"/>
              <a:t>finerenone</a:t>
            </a:r>
            <a:r>
              <a:rPr lang="en-US" sz="2400" dirty="0"/>
              <a:t> in T2DM and CKD. </a:t>
            </a:r>
            <a:endParaRPr lang="en-US" sz="2400" dirty="0" smtClean="0"/>
          </a:p>
          <a:p>
            <a:pPr marL="45720" indent="0">
              <a:buNone/>
            </a:pPr>
            <a:endParaRPr lang="en-US" sz="2400" dirty="0"/>
          </a:p>
          <a:p>
            <a:pPr marL="45720" indent="0">
              <a:buNone/>
            </a:pPr>
            <a:r>
              <a:rPr lang="en-US" sz="2400" u="sng" dirty="0"/>
              <a:t>Sodium-glucose Cotransporter-2 </a:t>
            </a:r>
            <a:r>
              <a:rPr lang="en-US" sz="2400" u="sng" dirty="0" smtClean="0"/>
              <a:t>Inhibitors</a:t>
            </a:r>
          </a:p>
          <a:p>
            <a:pPr marL="45720" indent="0">
              <a:buNone/>
            </a:pPr>
            <a:endParaRPr lang="en-US" sz="2400" dirty="0" smtClean="0"/>
          </a:p>
          <a:p>
            <a:pPr marL="45720" indent="0">
              <a:buNone/>
            </a:pPr>
            <a:r>
              <a:rPr lang="en-US" sz="2400" dirty="0" smtClean="0"/>
              <a:t>Inhibition </a:t>
            </a:r>
            <a:r>
              <a:rPr lang="en-US" sz="2400" dirty="0"/>
              <a:t>of SGLT-2 causes </a:t>
            </a:r>
            <a:r>
              <a:rPr lang="en-US" sz="2400" dirty="0" err="1"/>
              <a:t>natriuresis</a:t>
            </a:r>
            <a:r>
              <a:rPr lang="en-US" sz="2400" dirty="0"/>
              <a:t> in addition to the osmotic diuretic effect due to the resulting glycosuria.</a:t>
            </a:r>
            <a:endParaRPr lang="en-IN" sz="2400" dirty="0"/>
          </a:p>
        </p:txBody>
      </p:sp>
    </p:spTree>
    <p:extLst>
      <p:ext uri="{BB962C8B-B14F-4D97-AF65-F5344CB8AC3E}">
        <p14:creationId xmlns:p14="http://schemas.microsoft.com/office/powerpoint/2010/main" val="1053477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28600"/>
            <a:ext cx="8153400" cy="6248400"/>
          </a:xfrm>
        </p:spPr>
        <p:txBody>
          <a:bodyPr>
            <a:noAutofit/>
          </a:bodyPr>
          <a:lstStyle/>
          <a:p>
            <a:pPr marL="45720" indent="0">
              <a:buNone/>
            </a:pPr>
            <a:r>
              <a:rPr lang="en-IN" sz="2100" b="1" dirty="0"/>
              <a:t>New Agents Under </a:t>
            </a:r>
            <a:r>
              <a:rPr lang="en-IN" sz="2100" b="1" dirty="0" smtClean="0"/>
              <a:t>Investigation</a:t>
            </a:r>
          </a:p>
          <a:p>
            <a:pPr marL="45720" indent="0">
              <a:buNone/>
            </a:pPr>
            <a:endParaRPr lang="en-IN" sz="2100" b="1" dirty="0"/>
          </a:p>
          <a:p>
            <a:r>
              <a:rPr lang="en-IN" sz="2100" dirty="0" err="1" smtClean="0"/>
              <a:t>Baxdrostat</a:t>
            </a:r>
            <a:r>
              <a:rPr lang="en-IN" sz="2100" dirty="0" smtClean="0"/>
              <a:t> – It is </a:t>
            </a:r>
            <a:r>
              <a:rPr lang="en-IN" sz="2100" dirty="0"/>
              <a:t>an inhibitor of aldosterone synthase. Without altering cortisol levels, </a:t>
            </a:r>
            <a:r>
              <a:rPr lang="en-IN" sz="2100" dirty="0" smtClean="0"/>
              <a:t>it </a:t>
            </a:r>
            <a:r>
              <a:rPr lang="en-IN" sz="2100" dirty="0"/>
              <a:t>decreased aldosterone levels in several preclinical trials</a:t>
            </a:r>
            <a:r>
              <a:rPr lang="en-IN" sz="2100" dirty="0" smtClean="0"/>
              <a:t>.</a:t>
            </a:r>
          </a:p>
          <a:p>
            <a:endParaRPr lang="en-IN" sz="2100" dirty="0" smtClean="0"/>
          </a:p>
          <a:p>
            <a:r>
              <a:rPr lang="en-US" sz="2100" dirty="0" err="1"/>
              <a:t>Aprocitentan</a:t>
            </a:r>
            <a:r>
              <a:rPr lang="en-US" sz="2100" dirty="0"/>
              <a:t> (Dual </a:t>
            </a:r>
            <a:r>
              <a:rPr lang="en-US" sz="2100" dirty="0" err="1"/>
              <a:t>Endothelin</a:t>
            </a:r>
            <a:r>
              <a:rPr lang="en-US" sz="2100" dirty="0"/>
              <a:t> Antagonist</a:t>
            </a:r>
            <a:r>
              <a:rPr lang="en-US" sz="2100" dirty="0" smtClean="0"/>
              <a:t>)- Addition </a:t>
            </a:r>
            <a:r>
              <a:rPr lang="en-US" sz="2100" dirty="0"/>
              <a:t>of </a:t>
            </a:r>
            <a:r>
              <a:rPr lang="en-US" sz="2100" dirty="0" err="1"/>
              <a:t>aprocitentan</a:t>
            </a:r>
            <a:r>
              <a:rPr lang="en-US" sz="2100" dirty="0"/>
              <a:t> to a standard antihypertensive regimen in patients with RH showed a significant decrease in SBP and </a:t>
            </a:r>
            <a:r>
              <a:rPr lang="en-US" sz="2100" dirty="0" smtClean="0"/>
              <a:t>DBP. </a:t>
            </a:r>
            <a:r>
              <a:rPr lang="en-US" sz="2100" dirty="0"/>
              <a:t>Improvements were sustained after 48-week period. </a:t>
            </a:r>
            <a:endParaRPr lang="en-US" sz="2100" dirty="0" smtClean="0"/>
          </a:p>
          <a:p>
            <a:endParaRPr lang="en-US" sz="2100" dirty="0" smtClean="0"/>
          </a:p>
          <a:p>
            <a:r>
              <a:rPr lang="en-US" sz="2100" dirty="0" err="1" smtClean="0"/>
              <a:t>Firibastat</a:t>
            </a:r>
            <a:r>
              <a:rPr lang="en-US" sz="2100" dirty="0" smtClean="0"/>
              <a:t> - Centrally </a:t>
            </a:r>
            <a:r>
              <a:rPr lang="en-US" sz="2100" dirty="0"/>
              <a:t>acting APA inhibitor </a:t>
            </a:r>
            <a:r>
              <a:rPr lang="en-US" sz="2100" dirty="0" err="1" smtClean="0"/>
              <a:t>prodrug</a:t>
            </a:r>
            <a:r>
              <a:rPr lang="en-US" sz="2100" dirty="0" smtClean="0"/>
              <a:t>. it </a:t>
            </a:r>
            <a:r>
              <a:rPr lang="en-US" sz="2100" dirty="0"/>
              <a:t>prevents the conversion of angiotensin-II to </a:t>
            </a:r>
            <a:r>
              <a:rPr lang="en-US" sz="2100" dirty="0" smtClean="0"/>
              <a:t>angiotensin-III, which </a:t>
            </a:r>
            <a:r>
              <a:rPr lang="en-US" sz="2100" dirty="0"/>
              <a:t>exerts central stimulatory regulation over BP. </a:t>
            </a:r>
            <a:endParaRPr lang="en-IN" sz="2100" dirty="0"/>
          </a:p>
        </p:txBody>
      </p:sp>
    </p:spTree>
    <p:extLst>
      <p:ext uri="{BB962C8B-B14F-4D97-AF65-F5344CB8AC3E}">
        <p14:creationId xmlns:p14="http://schemas.microsoft.com/office/powerpoint/2010/main" val="4292283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381000"/>
            <a:ext cx="8305800" cy="5943600"/>
          </a:xfrm>
        </p:spPr>
        <p:txBody>
          <a:bodyPr>
            <a:normAutofit/>
          </a:bodyPr>
          <a:lstStyle/>
          <a:p>
            <a:r>
              <a:rPr lang="en-US" sz="2200" dirty="0"/>
              <a:t>Angiotensin Receptor–</a:t>
            </a:r>
            <a:r>
              <a:rPr lang="en-US" sz="2200" dirty="0" err="1"/>
              <a:t>Neprilysin</a:t>
            </a:r>
            <a:r>
              <a:rPr lang="en-US" sz="2200" dirty="0"/>
              <a:t> </a:t>
            </a:r>
            <a:r>
              <a:rPr lang="en-US" sz="2200" dirty="0" smtClean="0"/>
              <a:t>Inhibitors</a:t>
            </a:r>
          </a:p>
          <a:p>
            <a:endParaRPr lang="en-US" sz="2200" dirty="0" smtClean="0"/>
          </a:p>
          <a:p>
            <a:pPr marL="45720" indent="0">
              <a:buNone/>
            </a:pPr>
            <a:r>
              <a:rPr lang="en-US" sz="2200" dirty="0" smtClean="0"/>
              <a:t>     </a:t>
            </a:r>
            <a:r>
              <a:rPr lang="en-US" sz="2200" dirty="0" err="1" smtClean="0"/>
              <a:t>Neprilysin</a:t>
            </a:r>
            <a:r>
              <a:rPr lang="en-US" sz="2200" dirty="0" smtClean="0"/>
              <a:t> inhibitors prevents degradation of the peptides     resulting in </a:t>
            </a:r>
            <a:r>
              <a:rPr lang="en-US" sz="2200" dirty="0" err="1" smtClean="0"/>
              <a:t>natriuresis</a:t>
            </a:r>
            <a:r>
              <a:rPr lang="en-US" sz="2200" dirty="0" smtClean="0"/>
              <a:t> ,Vasodilation, </a:t>
            </a:r>
            <a:r>
              <a:rPr lang="en-US" sz="2200" dirty="0" err="1" smtClean="0"/>
              <a:t>reduded</a:t>
            </a:r>
            <a:r>
              <a:rPr lang="en-US" sz="2200" dirty="0" smtClean="0"/>
              <a:t> sympathetic tone </a:t>
            </a:r>
            <a:r>
              <a:rPr lang="en-US" sz="2200" dirty="0"/>
              <a:t>that lowers the BP. In combination with RAAS blockade, </a:t>
            </a:r>
            <a:r>
              <a:rPr lang="en-US" sz="2200" dirty="0" err="1"/>
              <a:t>neprilysin</a:t>
            </a:r>
            <a:r>
              <a:rPr lang="en-US" sz="2200" dirty="0"/>
              <a:t> inhibitors reduce BP, arterial stiffness, cardiac </a:t>
            </a:r>
            <a:r>
              <a:rPr lang="en-US" sz="2200" dirty="0" smtClean="0"/>
              <a:t>hypertrophy</a:t>
            </a:r>
            <a:r>
              <a:rPr lang="en-US" sz="2200" dirty="0"/>
              <a:t>, and </a:t>
            </a:r>
            <a:r>
              <a:rPr lang="en-US" sz="2200" dirty="0" smtClean="0"/>
              <a:t>fibrosis.</a:t>
            </a:r>
          </a:p>
          <a:p>
            <a:pPr marL="45720" indent="0">
              <a:buNone/>
            </a:pPr>
            <a:endParaRPr lang="en-US" sz="2200" dirty="0"/>
          </a:p>
          <a:p>
            <a:r>
              <a:rPr lang="en-US" sz="2200" dirty="0" err="1"/>
              <a:t>Sacubitril</a:t>
            </a:r>
            <a:r>
              <a:rPr lang="en-US" sz="2200" dirty="0"/>
              <a:t>/Valsartan </a:t>
            </a:r>
            <a:r>
              <a:rPr lang="en-US" sz="2200" dirty="0" smtClean="0"/>
              <a:t>- Dual </a:t>
            </a:r>
            <a:r>
              <a:rPr lang="en-US" sz="2200" dirty="0"/>
              <a:t>ARNIs consist of the ARB </a:t>
            </a:r>
            <a:r>
              <a:rPr lang="en-US" sz="2200" dirty="0" smtClean="0"/>
              <a:t>valsartan </a:t>
            </a:r>
            <a:r>
              <a:rPr lang="en-US" sz="2200" dirty="0"/>
              <a:t>and the </a:t>
            </a:r>
            <a:r>
              <a:rPr lang="en-US" sz="2200" dirty="0" err="1"/>
              <a:t>neprilysin</a:t>
            </a:r>
            <a:r>
              <a:rPr lang="en-US" sz="2200" dirty="0"/>
              <a:t> inhibitor. </a:t>
            </a:r>
            <a:r>
              <a:rPr lang="en-US" sz="2200" dirty="0" smtClean="0"/>
              <a:t>It </a:t>
            </a:r>
            <a:r>
              <a:rPr lang="en-US" sz="2200" dirty="0"/>
              <a:t>will be used to a greater extent in the future not only for heart failure but also for improving BP control, especially in patients with RH.</a:t>
            </a:r>
            <a:endParaRPr lang="en-IN" sz="2200" dirty="0"/>
          </a:p>
        </p:txBody>
      </p:sp>
    </p:spTree>
    <p:extLst>
      <p:ext uri="{BB962C8B-B14F-4D97-AF65-F5344CB8AC3E}">
        <p14:creationId xmlns:p14="http://schemas.microsoft.com/office/powerpoint/2010/main" val="37318850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832</TotalTime>
  <Words>1859</Words>
  <Application>Microsoft Office PowerPoint</Application>
  <PresentationFormat>On-screen Show (4:3)</PresentationFormat>
  <Paragraphs>341</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 Colchicine a Game Changer in Acute Coronary Syndrome???</vt:lpstr>
      <vt:lpstr>PowerPoint Presentation</vt:lpstr>
      <vt:lpstr>PowerPoint Presentation</vt:lpstr>
      <vt:lpstr>PowerPoint Presentation</vt:lpstr>
      <vt:lpstr>PowerPoint Presentation</vt:lpstr>
      <vt:lpstr>PowerPoint Presentation</vt:lpstr>
      <vt:lpstr>PowerPoint Presentation</vt:lpstr>
      <vt:lpstr> Endovascular Lithotripsy (EVL)</vt:lpstr>
      <vt:lpstr>PowerPoint Presentation</vt:lpstr>
      <vt:lpstr>PowerPoint Presentation</vt:lpstr>
      <vt:lpstr>PowerPoint Presentation</vt:lpstr>
      <vt:lpstr>PowerPoint Presentation</vt:lpstr>
      <vt:lpstr>Trans catheter Aortic Valve Replacement (TAVR) </vt:lpstr>
      <vt:lpstr>PowerPoint Presentation</vt:lpstr>
      <vt:lpstr>PowerPoint Presentation</vt:lpstr>
      <vt:lpstr>PowerPoint Presentation</vt:lpstr>
      <vt:lpstr>PowerPoint Presentation</vt:lpstr>
      <vt:lpstr>PowerPoint Presentation</vt:lpstr>
      <vt:lpstr>Evolocumab – A PCSK9 Inhibitor in Lipid Management</vt:lpstr>
      <vt:lpstr>PowerPoint Presentation</vt:lpstr>
      <vt:lpstr>PowerPoint Presentation</vt:lpstr>
      <vt:lpstr>PowerPoint Presentation</vt:lpstr>
      <vt:lpstr>Cardiac MRI (CMR)</vt:lpstr>
      <vt:lpstr>PowerPoint Presentation</vt:lpstr>
      <vt:lpstr>PowerPoint Presentation</vt:lpstr>
      <vt:lpstr>PowerPoint Presentation</vt:lpstr>
      <vt:lpstr>PowerPoint Presentation</vt:lpstr>
      <vt:lpstr>  Advantages of CMR  -Superior soft tissue contrast  -Multi-planar imaging  -Functional + anatomical + tissue characterization  -No ionizing radiation</vt:lpstr>
      <vt:lpstr>Nuclear cardiology</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ELCOT</dc:creator>
  <cp:lastModifiedBy>ELCOT</cp:lastModifiedBy>
  <cp:revision>93</cp:revision>
  <dcterms:created xsi:type="dcterms:W3CDTF">2006-08-16T00:00:00Z</dcterms:created>
  <dcterms:modified xsi:type="dcterms:W3CDTF">2025-08-02T01:38:26Z</dcterms:modified>
</cp:coreProperties>
</file>