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70" r:id="rId14"/>
    <p:sldId id="271" r:id="rId15"/>
    <p:sldId id="274" r:id="rId16"/>
    <p:sldId id="269" r:id="rId17"/>
    <p:sldId id="272" r:id="rId18"/>
    <p:sldId id="282" r:id="rId19"/>
    <p:sldId id="283" r:id="rId20"/>
    <p:sldId id="273" r:id="rId21"/>
    <p:sldId id="28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35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4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95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539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80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56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28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02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8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554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50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24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70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01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91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585EB51-9F5B-4194-8884-5B37A01C31DD}" type="datetimeFigureOut">
              <a:rPr lang="en-IN" smtClean="0"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E45B48E-78ED-473D-B935-BCF6B646B8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FB47-8F2A-4FD4-8A61-D4B816C45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2139" y="741145"/>
            <a:ext cx="6357198" cy="2667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 CASE OF </a:t>
            </a:r>
            <a:r>
              <a:rPr lang="en-US" b="1" dirty="0">
                <a:solidFill>
                  <a:srgbClr val="FF0000"/>
                </a:solidFill>
              </a:rPr>
              <a:t>MAHA</a:t>
            </a:r>
            <a:r>
              <a:rPr lang="en-US" b="1" dirty="0">
                <a:solidFill>
                  <a:srgbClr val="FFFF00"/>
                </a:solidFill>
              </a:rPr>
              <a:t> SNAKE BITE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2311E-9978-4486-860A-CC015CE48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157" y="3635118"/>
            <a:ext cx="9026456" cy="2667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                         1</a:t>
            </a:r>
            <a:r>
              <a:rPr lang="en-US" sz="2000" b="1" baseline="30000" dirty="0">
                <a:solidFill>
                  <a:srgbClr val="92D050"/>
                </a:solidFill>
              </a:rPr>
              <a:t>st</a:t>
            </a:r>
            <a:r>
              <a:rPr lang="en-US" sz="2000" b="1" dirty="0">
                <a:solidFill>
                  <a:srgbClr val="92D050"/>
                </a:solidFill>
              </a:rPr>
              <a:t> MEDICAL UNIT</a:t>
            </a:r>
          </a:p>
          <a:p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CHIEF:                                PROF.DR.NATARAJAN.MD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ASSISTANT PROFESSORS:  DR.PALANIKUMARAN.MD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                                           DR.VASANTHAKALYANI.MD.DCP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                                           DR.SURESHKUMAR.MD</a:t>
            </a:r>
          </a:p>
          <a:p>
            <a:endParaRPr lang="en-IN" sz="20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C:\Users\admin\Desktop\Screenshot_2019-07-14-23-16-21-166_com.android.chrome.png">
            <a:extLst>
              <a:ext uri="{FF2B5EF4-FFF2-40B4-BE49-F238E27FC236}">
                <a16:creationId xmlns:a16="http://schemas.microsoft.com/office/drawing/2014/main" id="{A8AA881D-4CF7-4C8F-93E1-397E6EC4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337" y="4016118"/>
            <a:ext cx="2895600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22577-8233-43F1-9737-C675BF279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1497496"/>
            <a:ext cx="3262815" cy="2405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888A6-7822-4F5A-813D-CD2A7F9B6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477079"/>
            <a:ext cx="1937801" cy="4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7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8953-068F-443E-86C0-8CA56E0A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Systematic examinations of systems …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3E6BB-A8E9-47A3-96ED-BEF6E605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5985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CVS- S1S2 +</a:t>
            </a:r>
          </a:p>
          <a:p>
            <a:endParaRPr lang="en-US" dirty="0"/>
          </a:p>
          <a:p>
            <a:r>
              <a:rPr lang="en-US" dirty="0"/>
              <a:t>RS- B/L air entry + </a:t>
            </a:r>
          </a:p>
          <a:p>
            <a:pPr marL="0" indent="0">
              <a:buNone/>
            </a:pPr>
            <a:r>
              <a:rPr lang="en-US" dirty="0"/>
              <a:t>      no use of accessory muscles of respiration , no added sounds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PA- soft , BS+</a:t>
            </a:r>
          </a:p>
          <a:p>
            <a:pPr marL="0" indent="0">
              <a:buNone/>
            </a:pPr>
            <a:r>
              <a:rPr lang="en-US" dirty="0"/>
              <a:t>       no organomegaly , no flank pain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CNS- conscious , oriented moves all 4 limbs </a:t>
            </a:r>
          </a:p>
          <a:p>
            <a:pPr marL="0" indent="0">
              <a:buNone/>
            </a:pPr>
            <a:r>
              <a:rPr lang="en-US" dirty="0"/>
              <a:t>      Pupil </a:t>
            </a:r>
            <a:r>
              <a:rPr lang="en-US" dirty="0" err="1"/>
              <a:t>b/l</a:t>
            </a:r>
            <a:r>
              <a:rPr lang="en-US" dirty="0"/>
              <a:t> 3mm RTL+, No ptosis , EOM full and free , NFND</a:t>
            </a:r>
            <a:endParaRPr lang="en-IN" dirty="0"/>
          </a:p>
        </p:txBody>
      </p:sp>
      <p:pic>
        <p:nvPicPr>
          <p:cNvPr id="4" name="Picture 1" descr="/storage/emulated/0/.polaris_temp/fImage39866921920.jpeg">
            <a:extLst>
              <a:ext uri="{FF2B5EF4-FFF2-40B4-BE49-F238E27FC236}">
                <a16:creationId xmlns:a16="http://schemas.microsoft.com/office/drawing/2014/main" id="{D589E40B-0720-46C5-B309-E15FC19DA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84" y="4822109"/>
            <a:ext cx="2073216" cy="1953177"/>
          </a:xfrm>
          <a:prstGeom prst="rect">
            <a:avLst/>
          </a:prstGeom>
          <a:noFill/>
        </p:spPr>
      </p:pic>
      <p:pic>
        <p:nvPicPr>
          <p:cNvPr id="5" name="Picture 1" descr="/storage/emulated/0/.polaris_temp/fImage23024919123.jpeg">
            <a:extLst>
              <a:ext uri="{FF2B5EF4-FFF2-40B4-BE49-F238E27FC236}">
                <a16:creationId xmlns:a16="http://schemas.microsoft.com/office/drawing/2014/main" id="{DC367064-ED11-4B34-82DD-1208615276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68" y="3177575"/>
            <a:ext cx="2073216" cy="1676400"/>
          </a:xfrm>
          <a:prstGeom prst="rect">
            <a:avLst/>
          </a:prstGeom>
          <a:noFill/>
        </p:spPr>
      </p:pic>
      <p:pic>
        <p:nvPicPr>
          <p:cNvPr id="6" name="Picture 1" descr="/storage/emulated/0/.polaris_temp/fImage24885941665.jpeg">
            <a:extLst>
              <a:ext uri="{FF2B5EF4-FFF2-40B4-BE49-F238E27FC236}">
                <a16:creationId xmlns:a16="http://schemas.microsoft.com/office/drawing/2014/main" id="{9161B9C7-A0CA-4E52-A0DD-35A0204AF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68" y="4853975"/>
            <a:ext cx="2203332" cy="1905000"/>
          </a:xfrm>
          <a:prstGeom prst="rect">
            <a:avLst/>
          </a:prstGeom>
          <a:noFill/>
        </p:spPr>
      </p:pic>
      <p:pic>
        <p:nvPicPr>
          <p:cNvPr id="7" name="Picture 1" descr="/storage/emulated/0/.polaris_temp/fImage22560934264.jpeg">
            <a:extLst>
              <a:ext uri="{FF2B5EF4-FFF2-40B4-BE49-F238E27FC236}">
                <a16:creationId xmlns:a16="http://schemas.microsoft.com/office/drawing/2014/main" id="{D70DA7F2-A0C3-4FA9-9256-4001613B91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783" y="3145708"/>
            <a:ext cx="2073216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80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CA44-6203-4F7A-8525-549A6281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Investigations</a:t>
            </a:r>
            <a:r>
              <a:rPr lang="en-US" sz="4400" b="1" dirty="0">
                <a:solidFill>
                  <a:srgbClr val="FFFF00"/>
                </a:solidFill>
              </a:rPr>
              <a:t> – Better Investment for a Better life </a:t>
            </a:r>
            <a:endParaRPr lang="en-IN" sz="44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40B1A-E6E6-4DAB-9BC8-A2DDFD6940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INVESTIGATION OF NO OMISSION---- </a:t>
            </a:r>
            <a:r>
              <a:rPr lang="en-US" b="1" dirty="0">
                <a:solidFill>
                  <a:srgbClr val="FF0000"/>
                </a:solidFill>
              </a:rPr>
              <a:t>WHOLE BLOOD CLOTTING TIME ON ADMISSION --- PROLONGED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3ADD1F-49CB-C746-9CD0-ADB60981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29" y="241467"/>
            <a:ext cx="6875188" cy="25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0EA2-7DFB-4B14-B3D9-EC2895BB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73289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URINALYSIS – POOR MANS RENAL BIOPSY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6F6B-12B1-4C3F-8FFE-FFCED3ED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URINE ROUTINE </a:t>
            </a:r>
          </a:p>
          <a:p>
            <a:pPr marL="400050" lvl="1" indent="0">
              <a:buNone/>
            </a:pPr>
            <a:r>
              <a:rPr lang="en-US" dirty="0"/>
              <a:t>ALBUMIN 1+</a:t>
            </a:r>
          </a:p>
          <a:p>
            <a:pPr marL="400050" lvl="1" indent="0">
              <a:buNone/>
            </a:pPr>
            <a:r>
              <a:rPr lang="en-US" dirty="0"/>
              <a:t>SUGAR NIL </a:t>
            </a:r>
          </a:p>
          <a:p>
            <a:pPr marL="400050" lvl="1" indent="0">
              <a:buNone/>
            </a:pPr>
            <a:r>
              <a:rPr lang="en-US" dirty="0"/>
              <a:t>DEPOSITS 2-3 PUS CELLS 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685800" lvl="1"/>
            <a:r>
              <a:rPr lang="en-US" dirty="0"/>
              <a:t>URINE SPOT PCR- protein -33 mg , </a:t>
            </a:r>
            <a:r>
              <a:rPr lang="en-US" dirty="0" err="1"/>
              <a:t>creat</a:t>
            </a:r>
            <a:r>
              <a:rPr lang="en-US" dirty="0"/>
              <a:t> 47 mg 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8C778-C539-4927-860C-2A99F61E5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60" y="3276600"/>
            <a:ext cx="27067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8B6E-59D0-4F9D-8171-EB079A1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60037" cy="706964"/>
          </a:xfrm>
        </p:spPr>
        <p:txBody>
          <a:bodyPr/>
          <a:lstStyle/>
          <a:p>
            <a:r>
              <a:rPr lang="en-IN" sz="4000" b="1" dirty="0">
                <a:solidFill>
                  <a:srgbClr val="00B0F0"/>
                </a:solidFill>
              </a:rPr>
              <a:t>CBC</a:t>
            </a:r>
            <a:r>
              <a:rPr lang="en-IN" b="1" dirty="0"/>
              <a:t>- </a:t>
            </a:r>
            <a:r>
              <a:rPr lang="en-IN" b="1" dirty="0">
                <a:solidFill>
                  <a:srgbClr val="FFFF00"/>
                </a:solidFill>
              </a:rPr>
              <a:t>The Flow Of Life</a:t>
            </a:r>
            <a:br>
              <a:rPr lang="en-US" b="1" dirty="0"/>
            </a:br>
            <a:endParaRPr lang="en-IN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D1BC22-8DEF-4907-BC69-7E3ACE7FF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402798"/>
              </p:ext>
            </p:extLst>
          </p:nvPr>
        </p:nvGraphicFramePr>
        <p:xfrm>
          <a:off x="1155700" y="2603500"/>
          <a:ext cx="8824910" cy="300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982">
                  <a:extLst>
                    <a:ext uri="{9D8B030D-6E8A-4147-A177-3AD203B41FA5}">
                      <a16:colId xmlns:a16="http://schemas.microsoft.com/office/drawing/2014/main" val="396286060"/>
                    </a:ext>
                  </a:extLst>
                </a:gridCol>
                <a:gridCol w="1764982">
                  <a:extLst>
                    <a:ext uri="{9D8B030D-6E8A-4147-A177-3AD203B41FA5}">
                      <a16:colId xmlns:a16="http://schemas.microsoft.com/office/drawing/2014/main" val="3601616677"/>
                    </a:ext>
                  </a:extLst>
                </a:gridCol>
                <a:gridCol w="1764982">
                  <a:extLst>
                    <a:ext uri="{9D8B030D-6E8A-4147-A177-3AD203B41FA5}">
                      <a16:colId xmlns:a16="http://schemas.microsoft.com/office/drawing/2014/main" val="199280545"/>
                    </a:ext>
                  </a:extLst>
                </a:gridCol>
                <a:gridCol w="1764982">
                  <a:extLst>
                    <a:ext uri="{9D8B030D-6E8A-4147-A177-3AD203B41FA5}">
                      <a16:colId xmlns:a16="http://schemas.microsoft.com/office/drawing/2014/main" val="1928048835"/>
                    </a:ext>
                  </a:extLst>
                </a:gridCol>
                <a:gridCol w="1764982">
                  <a:extLst>
                    <a:ext uri="{9D8B030D-6E8A-4147-A177-3AD203B41FA5}">
                      <a16:colId xmlns:a16="http://schemas.microsoft.com/office/drawing/2014/main" val="3787265949"/>
                    </a:ext>
                  </a:extLst>
                </a:gridCol>
              </a:tblGrid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CBC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admission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11/8/21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12/8/21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13/8/21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33379"/>
                  </a:ext>
                </a:extLst>
              </a:tr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33592"/>
                  </a:ext>
                </a:extLst>
              </a:tr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DC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64/28/8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78/14/8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68/21/11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70/23/7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66377"/>
                  </a:ext>
                </a:extLst>
              </a:tr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HB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65718"/>
                  </a:ext>
                </a:extLst>
              </a:tr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PLATLETS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43,000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1585"/>
                  </a:ext>
                </a:extLst>
              </a:tr>
              <a:tr h="500362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9786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33EB4-8172-4471-BEF3-EEBD3A570E40}"/>
              </a:ext>
            </a:extLst>
          </p:cNvPr>
          <p:cNvSpPr txBox="1"/>
          <p:nvPr/>
        </p:nvSpPr>
        <p:spPr>
          <a:xfrm>
            <a:off x="1154954" y="5751443"/>
            <a:ext cx="654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Reticulocyte count- 6.8%</a:t>
            </a:r>
          </a:p>
          <a:p>
            <a:r>
              <a:rPr lang="en-IN" dirty="0"/>
              <a:t>Corrected reticulocyte count- 2.6% </a:t>
            </a:r>
          </a:p>
          <a:p>
            <a:endParaRPr lang="en-IN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6A076D0-A4A8-B143-92D7-4B7EB0F56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14" y="2068286"/>
            <a:ext cx="2635154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2C99-EFAC-4BF6-9D11-1AC7456F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85703"/>
            <a:ext cx="10493707" cy="706964"/>
          </a:xfrm>
        </p:spPr>
        <p:txBody>
          <a:bodyPr/>
          <a:lstStyle/>
          <a:p>
            <a:r>
              <a:rPr lang="en-IN" sz="4000" b="1" dirty="0">
                <a:solidFill>
                  <a:srgbClr val="FFFF00"/>
                </a:solidFill>
              </a:rPr>
              <a:t>LFT</a:t>
            </a:r>
            <a:r>
              <a:rPr lang="en-IN" b="1" dirty="0"/>
              <a:t>- The Metabolic Memory</a:t>
            </a:r>
            <a:br>
              <a:rPr lang="en-US" b="1" dirty="0"/>
            </a:br>
            <a:r>
              <a:rPr lang="en-IN" sz="4000" b="1" dirty="0">
                <a:solidFill>
                  <a:srgbClr val="92D050"/>
                </a:solidFill>
              </a:rPr>
              <a:t>RFT</a:t>
            </a:r>
            <a:r>
              <a:rPr lang="en-IN" b="1" dirty="0"/>
              <a:t>- The Metabolic &amp;  Mental Stress Reliever </a:t>
            </a:r>
            <a:br>
              <a:rPr lang="en-US" b="1" dirty="0"/>
            </a:br>
            <a:endParaRPr lang="en-IN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5D14C7A-7AED-493A-9C8B-3E7D026DC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66182"/>
              </p:ext>
            </p:extLst>
          </p:nvPr>
        </p:nvGraphicFramePr>
        <p:xfrm>
          <a:off x="940909" y="3588024"/>
          <a:ext cx="523460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258">
                  <a:extLst>
                    <a:ext uri="{9D8B030D-6E8A-4147-A177-3AD203B41FA5}">
                      <a16:colId xmlns:a16="http://schemas.microsoft.com/office/drawing/2014/main" val="55757109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2498089689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890563676"/>
                    </a:ext>
                  </a:extLst>
                </a:gridCol>
                <a:gridCol w="1179444">
                  <a:extLst>
                    <a:ext uri="{9D8B030D-6E8A-4147-A177-3AD203B41FA5}">
                      <a16:colId xmlns:a16="http://schemas.microsoft.com/office/drawing/2014/main" val="3272394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ADMISSION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T.BILIRUBIN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4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3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INDIRECT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5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SGPT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93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ALKPO4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70486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40F1D27A-CFE6-49FE-AA00-E5F551112F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22390"/>
              </p:ext>
            </p:extLst>
          </p:nvPr>
        </p:nvGraphicFramePr>
        <p:xfrm>
          <a:off x="940909" y="2475504"/>
          <a:ext cx="88249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982">
                  <a:extLst>
                    <a:ext uri="{9D8B030D-6E8A-4147-A177-3AD203B41FA5}">
                      <a16:colId xmlns:a16="http://schemas.microsoft.com/office/drawing/2014/main" val="1887083485"/>
                    </a:ext>
                  </a:extLst>
                </a:gridCol>
                <a:gridCol w="1956118">
                  <a:extLst>
                    <a:ext uri="{9D8B030D-6E8A-4147-A177-3AD203B41FA5}">
                      <a16:colId xmlns:a16="http://schemas.microsoft.com/office/drawing/2014/main" val="36719014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72574389"/>
                    </a:ext>
                  </a:extLst>
                </a:gridCol>
                <a:gridCol w="1814828">
                  <a:extLst>
                    <a:ext uri="{9D8B030D-6E8A-4147-A177-3AD203B41FA5}">
                      <a16:colId xmlns:a16="http://schemas.microsoft.com/office/drawing/2014/main" val="1280023352"/>
                    </a:ext>
                  </a:extLst>
                </a:gridCol>
                <a:gridCol w="1764982">
                  <a:extLst>
                    <a:ext uri="{9D8B030D-6E8A-4147-A177-3AD203B41FA5}">
                      <a16:colId xmlns:a16="http://schemas.microsoft.com/office/drawing/2014/main" val="891863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RFT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 ADMISSION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13/8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6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S.UREA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53            73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62       67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63            65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5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S.CREATININE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3              3.8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3.4       3.2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2.8            2.4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937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AC1063C-F790-4127-BB84-B069B6BD29DA}"/>
              </a:ext>
            </a:extLst>
          </p:cNvPr>
          <p:cNvSpPr txBox="1"/>
          <p:nvPr/>
        </p:nvSpPr>
        <p:spPr>
          <a:xfrm>
            <a:off x="6096000" y="3588024"/>
            <a:ext cx="43202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Serum LDH- </a:t>
            </a:r>
            <a:r>
              <a:rPr lang="en-IN" b="1" dirty="0">
                <a:solidFill>
                  <a:srgbClr val="FF0000"/>
                </a:solidFill>
              </a:rPr>
              <a:t>1543 U/L</a:t>
            </a:r>
          </a:p>
          <a:p>
            <a:r>
              <a:rPr lang="en-IN" dirty="0"/>
              <a:t>Serum Fibrinogen- 286 mg/dl</a:t>
            </a:r>
          </a:p>
          <a:p>
            <a:r>
              <a:rPr lang="en-IN" dirty="0"/>
              <a:t>PT ,INR –NORMAL </a:t>
            </a:r>
          </a:p>
          <a:p>
            <a:r>
              <a:rPr lang="en-IN" dirty="0"/>
              <a:t>APTT- NOT PROLONGED </a:t>
            </a:r>
          </a:p>
          <a:p>
            <a:endParaRPr lang="en-IN" dirty="0"/>
          </a:p>
          <a:p>
            <a:r>
              <a:rPr lang="en-IN" dirty="0"/>
              <a:t>S.ELECTROLYTES</a:t>
            </a:r>
          </a:p>
          <a:p>
            <a:r>
              <a:rPr lang="en-IN" dirty="0" err="1"/>
              <a:t>S,Na</a:t>
            </a:r>
            <a:r>
              <a:rPr lang="en-IN" dirty="0"/>
              <a:t> – 136</a:t>
            </a:r>
          </a:p>
          <a:p>
            <a:r>
              <a:rPr lang="en-IN" dirty="0"/>
              <a:t>K – 3.8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7BD679-CED5-5A42-B3A6-6AC381F1D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3117954"/>
            <a:ext cx="2794000" cy="38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FA87-8D88-4BCA-9B71-4CECF6DF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86542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ECG- The Engine , Clutch &amp; Gear of life….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4EA4A7-778F-4ECC-8A29-57F957FAE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12" y="2411896"/>
            <a:ext cx="8840235" cy="16167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0281F-8764-476E-A17F-FEA8C6D0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4015410"/>
            <a:ext cx="5698434" cy="2073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E5C35-141D-4494-87C4-39C0F0E76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79" y="4015410"/>
            <a:ext cx="6648007" cy="2073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07E969-D827-42F4-B6E6-436755412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2411896"/>
            <a:ext cx="2027583" cy="369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89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56D-E7D7-4906-AC68-B0F0C0C8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605811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Metabolic Memory of </a:t>
            </a:r>
            <a:r>
              <a:rPr lang="en-US" b="1" dirty="0">
                <a:solidFill>
                  <a:srgbClr val="FF0000"/>
                </a:solidFill>
              </a:rPr>
              <a:t>Metabolic Disease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D790-039E-4FE0-BFB2-29BDCA2B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35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FASTING LIPID PROFILE </a:t>
            </a:r>
          </a:p>
          <a:p>
            <a:r>
              <a:rPr lang="en-US" dirty="0" err="1"/>
              <a:t>Fbs</a:t>
            </a:r>
            <a:r>
              <a:rPr lang="en-US" dirty="0"/>
              <a:t> -116 </a:t>
            </a:r>
          </a:p>
          <a:p>
            <a:r>
              <a:rPr lang="en-US" dirty="0" err="1"/>
              <a:t>S.cholesterol</a:t>
            </a:r>
            <a:r>
              <a:rPr lang="en-US" dirty="0"/>
              <a:t> 198 </a:t>
            </a:r>
          </a:p>
          <a:p>
            <a:r>
              <a:rPr lang="en-US" dirty="0" err="1"/>
              <a:t>S.triglycerides</a:t>
            </a:r>
            <a:r>
              <a:rPr lang="en-US" dirty="0"/>
              <a:t> – 250</a:t>
            </a:r>
          </a:p>
          <a:p>
            <a:r>
              <a:rPr lang="en-US" dirty="0"/>
              <a:t>RBS -196 </a:t>
            </a:r>
          </a:p>
          <a:p>
            <a:r>
              <a:rPr lang="en-US" dirty="0" err="1"/>
              <a:t>S.uric</a:t>
            </a:r>
            <a:r>
              <a:rPr lang="en-US" dirty="0"/>
              <a:t> acid – 10.4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USG abdomen – no free fluid ,normal sized kidneys , CMD maintained </a:t>
            </a:r>
          </a:p>
          <a:p>
            <a:pPr marL="0" indent="0">
              <a:buNone/>
            </a:pPr>
            <a:r>
              <a:rPr lang="en-US" dirty="0"/>
              <a:t>     fatty liver with normal size and increased </a:t>
            </a:r>
            <a:r>
              <a:rPr lang="en-US" dirty="0" err="1"/>
              <a:t>echos</a:t>
            </a:r>
            <a:r>
              <a:rPr lang="en-US" dirty="0"/>
              <a:t>, Grade 2 medical renal disease on both kidneys.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7B166-BEB3-4718-A683-CFC44675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3" y="1852910"/>
            <a:ext cx="3074503" cy="357855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9C4A27D-578D-6247-809F-2DD47D0A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94" y="2431221"/>
            <a:ext cx="2469130" cy="260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BA5C-69D9-4080-BEDA-5C82F0F4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46785" cy="70696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Peripheral smear- </a:t>
            </a:r>
            <a:r>
              <a:rPr lang="en-US" b="1" dirty="0">
                <a:solidFill>
                  <a:srgbClr val="FF0000"/>
                </a:solidFill>
              </a:rPr>
              <a:t>peripheral investigation for core central diagnosis </a:t>
            </a:r>
            <a:r>
              <a:rPr lang="en-US" b="1" dirty="0">
                <a:solidFill>
                  <a:srgbClr val="FFFF00"/>
                </a:solidFill>
              </a:rPr>
              <a:t>!!!</a:t>
            </a:r>
            <a:endParaRPr lang="en-IN" b="1" dirty="0">
              <a:solidFill>
                <a:srgbClr val="FFFF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A091D8-6003-41CE-80E6-EAC88000A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5" y="2226364"/>
            <a:ext cx="3494825" cy="430693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C238C9-A93C-4D5F-8A5B-AA31A867C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6" t="16602" r="16111" b="14180"/>
          <a:stretch/>
        </p:blipFill>
        <p:spPr>
          <a:xfrm>
            <a:off x="3683000" y="2226364"/>
            <a:ext cx="4118428" cy="430693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FE685C-D691-0145-B720-9CD2677D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28" y="2226365"/>
            <a:ext cx="4390572" cy="463163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BB962D0-0D7B-F847-AE6E-69AC50E26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047" y="2226365"/>
            <a:ext cx="1241182" cy="120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5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49551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Russell viper snake bite</a:t>
            </a:r>
          </a:p>
          <a:p>
            <a:r>
              <a:rPr lang="en-IN" dirty="0" err="1"/>
              <a:t>Cellulitis</a:t>
            </a:r>
            <a:r>
              <a:rPr lang="en-IN" dirty="0"/>
              <a:t> Right foot</a:t>
            </a:r>
          </a:p>
          <a:p>
            <a:r>
              <a:rPr lang="en-IN" dirty="0"/>
              <a:t>AKI</a:t>
            </a:r>
          </a:p>
          <a:p>
            <a:r>
              <a:rPr lang="en-IN" dirty="0"/>
              <a:t>Rapidly progressing </a:t>
            </a:r>
            <a:r>
              <a:rPr lang="en-IN" dirty="0" err="1"/>
              <a:t>anemia</a:t>
            </a:r>
            <a:endParaRPr lang="en-IN" dirty="0"/>
          </a:p>
          <a:p>
            <a:r>
              <a:rPr lang="en-IN" dirty="0" err="1"/>
              <a:t>Neutrophilic</a:t>
            </a:r>
            <a:r>
              <a:rPr lang="en-IN" dirty="0"/>
              <a:t> </a:t>
            </a:r>
            <a:r>
              <a:rPr lang="en-IN" dirty="0" err="1"/>
              <a:t>leukocytosis</a:t>
            </a:r>
            <a:endParaRPr lang="en-IN" dirty="0"/>
          </a:p>
          <a:p>
            <a:r>
              <a:rPr lang="en-IN" dirty="0"/>
              <a:t>Thrombocytopenia, MICROANGIOPATHIC HEMOLYTIC ANEMIA</a:t>
            </a:r>
          </a:p>
          <a:p>
            <a:r>
              <a:rPr lang="en-IN" dirty="0"/>
              <a:t>Indirect </a:t>
            </a:r>
            <a:r>
              <a:rPr lang="en-IN" dirty="0" err="1"/>
              <a:t>hyperbilirubinemia</a:t>
            </a:r>
            <a:endParaRPr lang="en-IN" dirty="0"/>
          </a:p>
          <a:p>
            <a:r>
              <a:rPr lang="en-IN" dirty="0"/>
              <a:t>BODERLINE PROLONGED PT- </a:t>
            </a:r>
            <a:r>
              <a:rPr lang="en-IN" dirty="0" err="1"/>
              <a:t>INR,aPTT</a:t>
            </a:r>
            <a:r>
              <a:rPr lang="en-IN" dirty="0"/>
              <a:t>, Serum fibrinogen</a:t>
            </a:r>
          </a:p>
          <a:p>
            <a:r>
              <a:rPr lang="en-IN" dirty="0" err="1"/>
              <a:t>Reticulocytosis</a:t>
            </a:r>
            <a:endParaRPr lang="en-IN" dirty="0"/>
          </a:p>
          <a:p>
            <a:r>
              <a:rPr lang="en-IN" dirty="0" err="1"/>
              <a:t>Schistocytes</a:t>
            </a:r>
            <a:r>
              <a:rPr lang="en-IN" dirty="0"/>
              <a:t> in peripheral smear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6DC71B-FBA2-F740-BBE8-CFF85788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2" y="4722064"/>
            <a:ext cx="4172857" cy="21359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Poisonous snake bite with signs of </a:t>
            </a:r>
            <a:r>
              <a:rPr lang="en-IN" dirty="0" err="1"/>
              <a:t>envenomation</a:t>
            </a:r>
            <a:endParaRPr lang="en-IN" dirty="0"/>
          </a:p>
          <a:p>
            <a:r>
              <a:rPr lang="en-IN" dirty="0" err="1"/>
              <a:t>Rt</a:t>
            </a:r>
            <a:r>
              <a:rPr lang="en-IN" dirty="0"/>
              <a:t> lower limb </a:t>
            </a:r>
            <a:r>
              <a:rPr lang="en-IN" dirty="0" err="1"/>
              <a:t>cellulitis</a:t>
            </a:r>
            <a:endParaRPr lang="en-IN" dirty="0"/>
          </a:p>
          <a:p>
            <a:r>
              <a:rPr lang="en-IN" dirty="0"/>
              <a:t>Acute Kidney Injury</a:t>
            </a:r>
          </a:p>
          <a:p>
            <a:r>
              <a:rPr lang="en-IN" dirty="0"/>
              <a:t>TMA -MICROANGIOPATHIC </a:t>
            </a:r>
            <a:r>
              <a:rPr lang="en-IN"/>
              <a:t>HEMOLYTIC ANEMIA</a:t>
            </a:r>
            <a:endParaRPr lang="en-US"/>
          </a:p>
          <a:p>
            <a:r>
              <a:rPr lang="en-US"/>
              <a:t>Metabolic syndrome </a:t>
            </a: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31C822-E924-9C44-A945-6CC53307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4271554"/>
            <a:ext cx="5388428" cy="2586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AD13-76B3-44E3-ADAE-7B10D90B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HI-FII</a:t>
            </a:r>
            <a:r>
              <a:rPr lang="en-US" b="1" dirty="0">
                <a:solidFill>
                  <a:srgbClr val="FFFF00"/>
                </a:solidFill>
              </a:rPr>
              <a:t> HISTORY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86F08-662A-44CE-BDF6-126EEBA2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36/M</a:t>
            </a:r>
          </a:p>
          <a:p>
            <a:r>
              <a:rPr lang="en-US" dirty="0"/>
              <a:t>Admitted with complaints of snake bite over right toe at around 7.PM in his house</a:t>
            </a:r>
          </a:p>
          <a:p>
            <a:r>
              <a:rPr lang="en-US" dirty="0"/>
              <a:t>H/o pain over bite site+</a:t>
            </a:r>
          </a:p>
          <a:p>
            <a:r>
              <a:rPr lang="en-US" dirty="0"/>
              <a:t>H/o swelling over bite site+</a:t>
            </a:r>
            <a:endParaRPr lang="en-IN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68528F8-F737-4C79-A076-8F1CF57CD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22713-DCA9-47CF-BBF3-83798FBA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704" y="3909943"/>
            <a:ext cx="286247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83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57AE-014A-4B02-82AD-53CE2ACB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Management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81FE-8A2C-4D36-9CC2-713620B93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Airway breathing circulation </a:t>
            </a:r>
          </a:p>
          <a:p>
            <a:r>
              <a:rPr lang="en-US" dirty="0"/>
              <a:t>Reassurance </a:t>
            </a:r>
          </a:p>
          <a:p>
            <a:r>
              <a:rPr lang="en-US" dirty="0"/>
              <a:t>Iv fluids </a:t>
            </a:r>
          </a:p>
          <a:p>
            <a:r>
              <a:rPr lang="en-US" dirty="0"/>
              <a:t>20 vials </a:t>
            </a:r>
            <a:r>
              <a:rPr lang="en-US" dirty="0" err="1"/>
              <a:t>asv</a:t>
            </a:r>
            <a:r>
              <a:rPr lang="en-US" dirty="0"/>
              <a:t> given since WBCT was prolonged </a:t>
            </a:r>
          </a:p>
          <a:p>
            <a:r>
              <a:rPr lang="en-US" dirty="0"/>
              <a:t>Iv antibiotics </a:t>
            </a:r>
          </a:p>
          <a:p>
            <a:r>
              <a:rPr lang="en-US" dirty="0"/>
              <a:t>Limb elevation after ASV 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7E53B-59D4-429E-89EB-A4ABF294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82" y="2290148"/>
            <a:ext cx="3365792" cy="22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Why this presentation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discuss various causes of AKI in snake bite</a:t>
            </a:r>
          </a:p>
          <a:p>
            <a:r>
              <a:rPr lang="en-IN" dirty="0"/>
              <a:t>To suspect </a:t>
            </a:r>
            <a:r>
              <a:rPr lang="en-IN"/>
              <a:t>TMA MAHA in </a:t>
            </a:r>
            <a:r>
              <a:rPr lang="en-IN" dirty="0"/>
              <a:t>snake bite patients if they present with above clinical scenario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C53A65-85CD-A147-95ED-AF52AE61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7" y="3543906"/>
            <a:ext cx="5098143" cy="33987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7364"/>
            <a:ext cx="9144000" cy="5060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1ABB-6C2A-4D72-B859-82D6CAD7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 means no – </a:t>
            </a:r>
            <a:r>
              <a:rPr lang="en-US" b="1" dirty="0">
                <a:solidFill>
                  <a:srgbClr val="FFFF00"/>
                </a:solidFill>
              </a:rPr>
              <a:t>No Histories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D1ACD-EF4A-42FC-A938-60EE698F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H/o vomiting , abdominal pain </a:t>
            </a:r>
          </a:p>
          <a:p>
            <a:r>
              <a:rPr lang="en-US" dirty="0"/>
              <a:t>No H/o malaise, drowsiness </a:t>
            </a:r>
          </a:p>
          <a:p>
            <a:r>
              <a:rPr lang="en-US" dirty="0"/>
              <a:t>No H/o double vision , restricted eye movements , drooping of eyelids</a:t>
            </a:r>
          </a:p>
          <a:p>
            <a:r>
              <a:rPr lang="en-US" dirty="0"/>
              <a:t>No H/o chest pain, dizziness ,</a:t>
            </a:r>
            <a:r>
              <a:rPr lang="en-US" dirty="0" err="1"/>
              <a:t>faintness,altered</a:t>
            </a:r>
            <a:r>
              <a:rPr lang="en-US" dirty="0"/>
              <a:t> sensorium </a:t>
            </a:r>
          </a:p>
          <a:p>
            <a:r>
              <a:rPr lang="en-US" dirty="0"/>
              <a:t>No H/o head drop, shortness of breath </a:t>
            </a:r>
          </a:p>
          <a:p>
            <a:r>
              <a:rPr lang="en-US" dirty="0"/>
              <a:t>No H/o numbness, difficulty in swallowing , aphonia, difficulty in using limbs</a:t>
            </a:r>
          </a:p>
          <a:p>
            <a:endParaRPr lang="en-IN" dirty="0"/>
          </a:p>
        </p:txBody>
      </p:sp>
      <p:pic>
        <p:nvPicPr>
          <p:cNvPr id="4" name="Picture 1" descr="/storage/emulated/0/.polaris_temp/fImage154201133616.jpeg">
            <a:extLst>
              <a:ext uri="{FF2B5EF4-FFF2-40B4-BE49-F238E27FC236}">
                <a16:creationId xmlns:a16="http://schemas.microsoft.com/office/drawing/2014/main" id="{328500F9-528C-4B16-AFC5-5457B014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5029200"/>
            <a:ext cx="30480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76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B7BB-DB81-437B-BFAA-9AFDDE94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927D-5114-4AAA-AC8C-C1EE9CD41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H/o prolonged bleeding from bite site</a:t>
            </a:r>
          </a:p>
          <a:p>
            <a:r>
              <a:rPr lang="en-US" dirty="0"/>
              <a:t>No H/o sub conjunctival bleeding </a:t>
            </a:r>
          </a:p>
          <a:p>
            <a:r>
              <a:rPr lang="en-US" dirty="0"/>
              <a:t>No H/o muscle pain , stiffness</a:t>
            </a:r>
          </a:p>
          <a:p>
            <a:r>
              <a:rPr lang="en-US" dirty="0"/>
              <a:t>No H/o oliguria, high colored urine</a:t>
            </a:r>
          </a:p>
          <a:p>
            <a:r>
              <a:rPr lang="en-US" dirty="0"/>
              <a:t>No H/o loin pain ,uremia </a:t>
            </a:r>
          </a:p>
          <a:p>
            <a:r>
              <a:rPr lang="en-US" dirty="0"/>
              <a:t>No H/o symptoms of hypoglycemia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A31F0-06FC-4F3B-A1A8-55899CB89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72" y="2603500"/>
            <a:ext cx="3714760" cy="372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1E62-5B29-44D6-89A3-A8F599C6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Past is not always past- its is the present and future too….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DC89-1436-43CB-907A-450EDB3E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has no similar complaints in past </a:t>
            </a:r>
          </a:p>
          <a:p>
            <a:r>
              <a:rPr lang="en-US" dirty="0"/>
              <a:t>Not a diagnosed case of diabetes , systemic hypertension , bronchial asthma , CAD,CVA,PTB</a:t>
            </a:r>
          </a:p>
          <a:p>
            <a:r>
              <a:rPr lang="en-US" dirty="0"/>
              <a:t>No h/o jaundice in past </a:t>
            </a:r>
          </a:p>
          <a:p>
            <a:r>
              <a:rPr lang="en-US" dirty="0"/>
              <a:t>No H/o recurrent fever, childhood malignancies </a:t>
            </a:r>
          </a:p>
          <a:p>
            <a:r>
              <a:rPr lang="en-US" dirty="0"/>
              <a:t>Not a k/c/o renal failure, nephrotic syndrome </a:t>
            </a:r>
          </a:p>
          <a:p>
            <a:r>
              <a:rPr lang="en-US" dirty="0"/>
              <a:t>Not a k/c/o renal tubular dysfunction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4FC90-ED23-45B5-B063-BA20593C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0031" t="8488" r="12226" b="17241"/>
          <a:stretch>
            <a:fillRect/>
          </a:stretch>
        </p:blipFill>
        <p:spPr bwMode="auto">
          <a:xfrm>
            <a:off x="9980613" y="3336235"/>
            <a:ext cx="140349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45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BBE-B43C-41A0-847A-0EFF994F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Personal history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F22C-B50C-46B2-A2E2-3CA6115A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diet </a:t>
            </a:r>
          </a:p>
          <a:p>
            <a:r>
              <a:rPr lang="en-US" dirty="0"/>
              <a:t>Sleep and appetite normal </a:t>
            </a:r>
          </a:p>
          <a:p>
            <a:r>
              <a:rPr lang="en-US" dirty="0"/>
              <a:t>Normal bowel and bladder habits </a:t>
            </a:r>
          </a:p>
          <a:p>
            <a:r>
              <a:rPr lang="en-US" dirty="0"/>
              <a:t>No h/o blood transfusions </a:t>
            </a:r>
          </a:p>
          <a:p>
            <a:r>
              <a:rPr lang="en-US" dirty="0"/>
              <a:t>Non smoker, non alcoholic </a:t>
            </a:r>
          </a:p>
          <a:p>
            <a:r>
              <a:rPr lang="en-US" dirty="0"/>
              <a:t>No sexual </a:t>
            </a:r>
            <a:r>
              <a:rPr lang="en-US" dirty="0" err="1"/>
              <a:t>promisquity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4" name="Picture 1" descr="/storage/emulated/0/.polaris_temp/fImage301351034439.jpeg">
            <a:extLst>
              <a:ext uri="{FF2B5EF4-FFF2-40B4-BE49-F238E27FC236}">
                <a16:creationId xmlns:a16="http://schemas.microsoft.com/office/drawing/2014/main" id="{4B3E485A-DD92-4A22-BE78-7E61C94C5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8" y="2603499"/>
            <a:ext cx="2033747" cy="1743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5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3DEE-FADE-414F-8C88-D9553DBC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8" y="973668"/>
            <a:ext cx="9267010" cy="706964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ON EXAMINATION- </a:t>
            </a:r>
            <a:r>
              <a:rPr lang="en-IN" b="1" dirty="0">
                <a:solidFill>
                  <a:srgbClr val="00B0F0"/>
                </a:solidFill>
              </a:rPr>
              <a:t>WHAT U SEE IS MORE IMPORTANT THAN WHAT OTHERS SAY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C1EC-433B-4B0A-A148-60E00E33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Conscious, oriented, afebrile </a:t>
            </a:r>
          </a:p>
          <a:p>
            <a:r>
              <a:rPr lang="en-US" dirty="0"/>
              <a:t>Moves all 4 limbs </a:t>
            </a:r>
          </a:p>
          <a:p>
            <a:r>
              <a:rPr lang="en-US" dirty="0"/>
              <a:t>Bite mark on right toe +</a:t>
            </a:r>
          </a:p>
          <a:p>
            <a:r>
              <a:rPr lang="en-US" dirty="0"/>
              <a:t>No bleeding from bite site</a:t>
            </a:r>
          </a:p>
          <a:p>
            <a:r>
              <a:rPr lang="en-US" dirty="0"/>
              <a:t>No pallor, no icterus, no cyanosis, no clubbing ,</a:t>
            </a:r>
          </a:p>
          <a:p>
            <a:r>
              <a:rPr lang="en-US" dirty="0"/>
              <a:t>Popliteal </a:t>
            </a:r>
            <a:r>
              <a:rPr lang="en-US" dirty="0" err="1"/>
              <a:t>lymphnodes</a:t>
            </a:r>
            <a:r>
              <a:rPr lang="en-US" dirty="0"/>
              <a:t> + in right leg </a:t>
            </a:r>
          </a:p>
          <a:p>
            <a:r>
              <a:rPr lang="en-US" dirty="0"/>
              <a:t>Swelling over bite site + with pain </a:t>
            </a:r>
          </a:p>
          <a:p>
            <a:r>
              <a:rPr lang="en-US" dirty="0"/>
              <a:t>Obesity + centripetal type – </a:t>
            </a:r>
            <a:r>
              <a:rPr lang="en-US" dirty="0" err="1"/>
              <a:t>acrocordans</a:t>
            </a:r>
            <a:r>
              <a:rPr lang="en-US" dirty="0"/>
              <a:t> +, acanthosis +</a:t>
            </a:r>
          </a:p>
          <a:p>
            <a:r>
              <a:rPr lang="en-US" dirty="0"/>
              <a:t>Frank sign -, hairy pinna +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0341-B2C5-473A-88B1-7FB76ED8C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679" y="4311650"/>
            <a:ext cx="2057400" cy="20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ECCC-2765-4F4F-9A14-EE1B1364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Vitals</a:t>
            </a:r>
            <a:r>
              <a:rPr lang="en-US" b="1" dirty="0">
                <a:solidFill>
                  <a:srgbClr val="FFFF00"/>
                </a:solidFill>
              </a:rPr>
              <a:t> -vitality of life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C9BE-BE0F-401D-8BAE-E6BCA25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51526"/>
          </a:xfrm>
        </p:spPr>
        <p:txBody>
          <a:bodyPr>
            <a:normAutofit/>
          </a:bodyPr>
          <a:lstStyle/>
          <a:p>
            <a:r>
              <a:rPr lang="en-US" dirty="0"/>
              <a:t>Pulse 104 /min regular , normal volume , vessel wall normal , </a:t>
            </a:r>
            <a:r>
              <a:rPr lang="en-US" dirty="0" err="1"/>
              <a:t>nodelay</a:t>
            </a:r>
            <a:r>
              <a:rPr lang="en-US" dirty="0"/>
              <a:t> </a:t>
            </a:r>
          </a:p>
          <a:p>
            <a:r>
              <a:rPr lang="en-US" dirty="0"/>
              <a:t>BP- 140/80 mmHg on right upper limb . No postural hypotension </a:t>
            </a:r>
          </a:p>
          <a:p>
            <a:r>
              <a:rPr lang="en-US" dirty="0"/>
              <a:t>RR- 15/ min ,not dyspneic / tachypneic </a:t>
            </a:r>
          </a:p>
          <a:p>
            <a:r>
              <a:rPr lang="en-US" dirty="0"/>
              <a:t>Afebrile </a:t>
            </a:r>
          </a:p>
          <a:p>
            <a:r>
              <a:rPr lang="en-US" dirty="0"/>
              <a:t>SBC – 24</a:t>
            </a:r>
          </a:p>
          <a:p>
            <a:r>
              <a:rPr lang="en-US" dirty="0"/>
              <a:t>sPO2 -99% in room air </a:t>
            </a:r>
          </a:p>
          <a:p>
            <a:endParaRPr lang="en-US" dirty="0"/>
          </a:p>
        </p:txBody>
      </p:sp>
      <p:pic>
        <p:nvPicPr>
          <p:cNvPr id="4" name="Picture 1" descr="/storage/emulated/0/.polaris_temp/fImage100271085924.jpeg">
            <a:extLst>
              <a:ext uri="{FF2B5EF4-FFF2-40B4-BE49-F238E27FC236}">
                <a16:creationId xmlns:a16="http://schemas.microsoft.com/office/drawing/2014/main" id="{5F7AF2E4-249D-434F-8916-D5DE98A1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829282"/>
            <a:ext cx="5625548" cy="995735"/>
          </a:xfrm>
          <a:prstGeom prst="rect">
            <a:avLst/>
          </a:prstGeom>
          <a:noFill/>
        </p:spPr>
      </p:pic>
      <p:pic>
        <p:nvPicPr>
          <p:cNvPr id="5" name="Picture 1" descr="/storage/emulated/0/.polaris_temp/fImage275261119539.jpeg">
            <a:extLst>
              <a:ext uri="{FF2B5EF4-FFF2-40B4-BE49-F238E27FC236}">
                <a16:creationId xmlns:a16="http://schemas.microsoft.com/office/drawing/2014/main" id="{A344FDD7-B473-48DF-A806-544F910EF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34" y="3638998"/>
            <a:ext cx="19812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719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2C5-A81F-41FA-BC00-2E19E998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Evaluating for his extra inch !!!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9D9E-DC6B-4963-B03B-6576824DC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Height – 172cm</a:t>
            </a:r>
            <a:endParaRPr lang="en-US" dirty="0"/>
          </a:p>
          <a:p>
            <a:r>
              <a:rPr lang="en-US" dirty="0"/>
              <a:t>Weight </a:t>
            </a:r>
            <a:r>
              <a:rPr lang="en-US"/>
              <a:t>– 96kg </a:t>
            </a:r>
            <a:endParaRPr lang="en-US" dirty="0"/>
          </a:p>
          <a:p>
            <a:r>
              <a:rPr lang="en-US"/>
              <a:t>BMI –32.44</a:t>
            </a:r>
            <a:endParaRPr lang="en-US" dirty="0"/>
          </a:p>
          <a:p>
            <a:r>
              <a:rPr lang="en-US" dirty="0"/>
              <a:t>ABDOMINAL </a:t>
            </a:r>
            <a:r>
              <a:rPr lang="en-US"/>
              <a:t>CIRCUMFRENCE -104 cm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071D73-D626-B640-938E-5E251C32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70" y="4459263"/>
            <a:ext cx="3344598" cy="238577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E5047D-9A95-5E41-8488-E516B8395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40" y="4459263"/>
            <a:ext cx="3344597" cy="22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8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152</TotalTime>
  <Words>893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 Boardroom</vt:lpstr>
      <vt:lpstr>A CASE OF MAHA SNAKE BITE</vt:lpstr>
      <vt:lpstr>HI-FII HISTORY</vt:lpstr>
      <vt:lpstr>No means no – No Histories</vt:lpstr>
      <vt:lpstr>PowerPoint Presentation</vt:lpstr>
      <vt:lpstr>Past is not always past- its is the present and future too….</vt:lpstr>
      <vt:lpstr>Personal history </vt:lpstr>
      <vt:lpstr>ON EXAMINATION- WHAT U SEE IS MORE IMPORTANT THAN WHAT OTHERS SAY </vt:lpstr>
      <vt:lpstr>Vitals -vitality of life</vt:lpstr>
      <vt:lpstr>Evaluating for his extra inch !!!</vt:lpstr>
      <vt:lpstr>Systematic examinations of systems …</vt:lpstr>
      <vt:lpstr>Investigations – Better Investment for a Better life </vt:lpstr>
      <vt:lpstr>URINALYSIS – POOR MANS RENAL BIOPSY</vt:lpstr>
      <vt:lpstr>CBC- The Flow Of Life </vt:lpstr>
      <vt:lpstr>LFT- The Metabolic Memory RFT- The Metabolic &amp;  Mental Stress Reliever  </vt:lpstr>
      <vt:lpstr>ECG- The Engine , Clutch &amp; Gear of life….</vt:lpstr>
      <vt:lpstr>Metabolic Memory of Metabolic Disease</vt:lpstr>
      <vt:lpstr>Peripheral smear- peripheral investigation for core central diagnosis !!!</vt:lpstr>
      <vt:lpstr>Problems</vt:lpstr>
      <vt:lpstr>Diagnosis</vt:lpstr>
      <vt:lpstr>Management </vt:lpstr>
      <vt:lpstr>Why this presentation 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gothanda</dc:creator>
  <cp:lastModifiedBy>Unknown User</cp:lastModifiedBy>
  <cp:revision>31</cp:revision>
  <dcterms:created xsi:type="dcterms:W3CDTF">2021-08-16T11:47:44Z</dcterms:created>
  <dcterms:modified xsi:type="dcterms:W3CDTF">2021-08-17T07:40:14Z</dcterms:modified>
</cp:coreProperties>
</file>