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82" r:id="rId15"/>
    <p:sldId id="268" r:id="rId16"/>
    <p:sldId id="269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B09A-F127-6759-0DE2-7BA557D08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1173" y="3612369"/>
            <a:ext cx="8915989" cy="4498653"/>
          </a:xfrm>
        </p:spPr>
        <p:txBody>
          <a:bodyPr>
            <a:normAutofit/>
          </a:bodyPr>
          <a:lstStyle/>
          <a:p>
            <a:pPr algn="l"/>
            <a:r>
              <a:rPr lang="en-IN" sz="3200" dirty="0"/>
              <a:t>Chief: </a:t>
            </a:r>
            <a:r>
              <a:rPr lang="en-IN" sz="3200" dirty="0" err="1"/>
              <a:t>Dr.</a:t>
            </a:r>
            <a:r>
              <a:rPr lang="en-IN" sz="3200" dirty="0"/>
              <a:t> A. </a:t>
            </a:r>
            <a:r>
              <a:rPr lang="en-IN" sz="3200" dirty="0" err="1"/>
              <a:t>Senthamarai</a:t>
            </a:r>
            <a:r>
              <a:rPr lang="en-IN" sz="3200" dirty="0"/>
              <a:t> MD</a:t>
            </a:r>
            <a:br>
              <a:rPr lang="en-IN" sz="3200" dirty="0"/>
            </a:br>
            <a:r>
              <a:rPr lang="en-IN" sz="3200" dirty="0" err="1"/>
              <a:t>Asst</a:t>
            </a:r>
            <a:r>
              <a:rPr lang="en-IN" sz="3200" dirty="0"/>
              <a:t> professor</a:t>
            </a:r>
            <a:br>
              <a:rPr lang="en-IN" sz="3200" dirty="0"/>
            </a:br>
            <a:r>
              <a:rPr lang="en-IN" sz="3200" dirty="0"/>
              <a:t>          Dr P. </a:t>
            </a:r>
            <a:r>
              <a:rPr lang="en-IN" sz="3200" dirty="0" err="1"/>
              <a:t>Sudha</a:t>
            </a:r>
            <a:r>
              <a:rPr lang="en-IN" sz="3200" dirty="0"/>
              <a:t> MD       </a:t>
            </a:r>
            <a:br>
              <a:rPr lang="en-IN" sz="3200" dirty="0"/>
            </a:br>
            <a:r>
              <a:rPr lang="en-IN" sz="3200" dirty="0"/>
              <a:t>          </a:t>
            </a:r>
            <a:r>
              <a:rPr lang="en-IN" sz="3200" dirty="0" err="1"/>
              <a:t>Dr.</a:t>
            </a:r>
            <a:r>
              <a:rPr lang="en-IN" sz="3200" dirty="0"/>
              <a:t> MJ. </a:t>
            </a:r>
            <a:r>
              <a:rPr lang="en-IN" sz="3200" dirty="0" err="1"/>
              <a:t>Senthil</a:t>
            </a:r>
            <a:r>
              <a:rPr lang="en-IN" sz="3200" dirty="0"/>
              <a:t> </a:t>
            </a:r>
            <a:r>
              <a:rPr lang="en-IN" sz="3200" dirty="0" err="1"/>
              <a:t>kumar</a:t>
            </a:r>
            <a:r>
              <a:rPr lang="en-IN" sz="3200" dirty="0"/>
              <a:t> MD      </a:t>
            </a:r>
            <a:br>
              <a:rPr lang="en-IN" sz="3200" dirty="0"/>
            </a:br>
            <a:r>
              <a:rPr lang="en-IN" sz="3200" dirty="0"/>
              <a:t>          </a:t>
            </a:r>
            <a:r>
              <a:rPr lang="en-IN" sz="3200" dirty="0" err="1"/>
              <a:t>Dr.</a:t>
            </a:r>
            <a:r>
              <a:rPr lang="en-IN" sz="3200" dirty="0"/>
              <a:t> S. </a:t>
            </a:r>
            <a:r>
              <a:rPr lang="en-IN" sz="3200" dirty="0" err="1"/>
              <a:t>Sugadev</a:t>
            </a:r>
            <a:r>
              <a:rPr lang="en-IN" sz="3200" dirty="0"/>
              <a:t> MD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41487-DB48-E41E-C9EA-CFBD41BFC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396" y="519545"/>
            <a:ext cx="7017435" cy="2909455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/>
              <a:t>Clinico</a:t>
            </a:r>
            <a:r>
              <a:rPr lang="en-IN" sz="3600" b="1" dirty="0"/>
              <a:t> pathological conference</a:t>
            </a:r>
          </a:p>
          <a:p>
            <a:pPr algn="ctr"/>
            <a:r>
              <a:rPr lang="en-IN" sz="3600" b="1" dirty="0"/>
              <a:t>Vth Medical Unit</a:t>
            </a: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985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E6F3-FE01-44BF-85F4-7727CBE3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AE47-8C06-7D30-6E4A-7244711E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2 Whole blood, 2 Packed cell, 4 platelets, 2FFP transfused in </a:t>
            </a:r>
            <a:r>
              <a:rPr lang="en-IN" sz="2400" dirty="0" err="1"/>
              <a:t>virudhunagar</a:t>
            </a:r>
            <a:r>
              <a:rPr lang="en-IN" sz="2400" dirty="0"/>
              <a:t> GH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984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825C-65EE-5739-DB1B-189ED9E6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 examination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A9A99-2A00-0079-7352-30113EAB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219" y="3019476"/>
            <a:ext cx="4952348" cy="4277378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Patient conscious</a:t>
            </a:r>
          </a:p>
          <a:p>
            <a:r>
              <a:rPr lang="en-IN" dirty="0"/>
              <a:t>Oriented</a:t>
            </a:r>
          </a:p>
          <a:p>
            <a:r>
              <a:rPr lang="en-IN" dirty="0"/>
              <a:t>Comfortable at rest</a:t>
            </a:r>
          </a:p>
          <a:p>
            <a:r>
              <a:rPr lang="en-IN" dirty="0"/>
              <a:t>Afebrile</a:t>
            </a:r>
          </a:p>
          <a:p>
            <a:r>
              <a:rPr lang="en-IN" dirty="0"/>
              <a:t>Pallor+ </a:t>
            </a:r>
          </a:p>
          <a:p>
            <a:r>
              <a:rPr lang="en-IN" dirty="0"/>
              <a:t>No clubbing</a:t>
            </a:r>
          </a:p>
          <a:p>
            <a:r>
              <a:rPr lang="en-IN" dirty="0"/>
              <a:t>Not cyanosed</a:t>
            </a:r>
          </a:p>
          <a:p>
            <a:r>
              <a:rPr lang="en-IN" dirty="0"/>
              <a:t>Not icterus</a:t>
            </a:r>
          </a:p>
          <a:p>
            <a:r>
              <a:rPr lang="en-IN" dirty="0"/>
              <a:t>No pedal </a:t>
            </a:r>
            <a:r>
              <a:rPr lang="en-IN" dirty="0" err="1"/>
              <a:t>edema</a:t>
            </a:r>
            <a:endParaRPr lang="en-IN" dirty="0"/>
          </a:p>
          <a:p>
            <a:r>
              <a:rPr lang="en-IN" dirty="0"/>
              <a:t>No generalized lymphadenopathy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2E1A9-D79F-C29D-7991-98D6E30CE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285" y="1"/>
            <a:ext cx="3896467" cy="1433450"/>
          </a:xfrm>
        </p:spPr>
        <p:txBody>
          <a:bodyPr/>
          <a:lstStyle/>
          <a:p>
            <a:r>
              <a:rPr lang="en-IN" dirty="0"/>
              <a:t>Vitals signs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3E8F-653A-BB21-93CB-1D3AD2840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8805" y="2146885"/>
            <a:ext cx="3893623" cy="3071434"/>
          </a:xfrm>
        </p:spPr>
        <p:txBody>
          <a:bodyPr>
            <a:normAutofit/>
          </a:bodyPr>
          <a:lstStyle/>
          <a:p>
            <a:r>
              <a:rPr lang="en-IN" sz="2400" dirty="0"/>
              <a:t>BP- 150/90 </a:t>
            </a:r>
            <a:r>
              <a:rPr lang="en-IN" sz="2400" dirty="0" err="1"/>
              <a:t>mmhg</a:t>
            </a:r>
            <a:r>
              <a:rPr lang="en-IN" sz="2400" dirty="0"/>
              <a:t> </a:t>
            </a:r>
          </a:p>
          <a:p>
            <a:r>
              <a:rPr lang="en-IN" sz="2400" dirty="0"/>
              <a:t>PR- 84/min</a:t>
            </a:r>
          </a:p>
          <a:p>
            <a:r>
              <a:rPr lang="en-IN" sz="2400" dirty="0"/>
              <a:t>SPO2 – 98% in RA</a:t>
            </a:r>
          </a:p>
          <a:p>
            <a:endParaRPr lang="en-IN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C7111-CD50-F580-5B5E-CB45C2B0C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4431" y="719633"/>
            <a:ext cx="3899798" cy="713818"/>
          </a:xfrm>
        </p:spPr>
        <p:txBody>
          <a:bodyPr/>
          <a:lstStyle/>
          <a:p>
            <a:r>
              <a:rPr lang="en-IN" dirty="0"/>
              <a:t>Systemic examination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DBB64-23F9-298D-B733-F3B26EDA7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6384" y="1932986"/>
            <a:ext cx="3899798" cy="4908123"/>
          </a:xfrm>
        </p:spPr>
        <p:txBody>
          <a:bodyPr>
            <a:normAutofit/>
          </a:bodyPr>
          <a:lstStyle/>
          <a:p>
            <a:r>
              <a:rPr lang="en-IN" sz="2400" dirty="0"/>
              <a:t>CVS- S1S2 +</a:t>
            </a:r>
          </a:p>
          <a:p>
            <a:r>
              <a:rPr lang="en-IN" sz="2400" dirty="0"/>
              <a:t>RS- BAE +</a:t>
            </a:r>
          </a:p>
          <a:p>
            <a:r>
              <a:rPr lang="en-IN" sz="2400" dirty="0"/>
              <a:t>P/A- soft. Not tender</a:t>
            </a:r>
          </a:p>
          <a:p>
            <a:r>
              <a:rPr lang="en-IN" sz="2400" dirty="0"/>
              <a:t>CNS- conscious, Oriented</a:t>
            </a:r>
          </a:p>
          <a:p>
            <a:r>
              <a:rPr lang="en-IN" sz="2400" dirty="0"/>
              <a:t>No motor deficit</a:t>
            </a:r>
          </a:p>
          <a:p>
            <a:r>
              <a:rPr lang="en-IN" sz="2400" dirty="0"/>
              <a:t>Right homonymous hemianopia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0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BC6B-8F1B-1275-3ADE-B2B8BE01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01A1B-C267-A66C-57B3-F104C9D12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92187"/>
              </p:ext>
            </p:extLst>
          </p:nvPr>
        </p:nvGraphicFramePr>
        <p:xfrm>
          <a:off x="1942090" y="390640"/>
          <a:ext cx="7796208" cy="607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368">
                  <a:extLst>
                    <a:ext uri="{9D8B030D-6E8A-4147-A177-3AD203B41FA5}">
                      <a16:colId xmlns:a16="http://schemas.microsoft.com/office/drawing/2014/main" val="1940078570"/>
                    </a:ext>
                  </a:extLst>
                </a:gridCol>
                <a:gridCol w="1299368">
                  <a:extLst>
                    <a:ext uri="{9D8B030D-6E8A-4147-A177-3AD203B41FA5}">
                      <a16:colId xmlns:a16="http://schemas.microsoft.com/office/drawing/2014/main" val="1282652387"/>
                    </a:ext>
                  </a:extLst>
                </a:gridCol>
                <a:gridCol w="1299368">
                  <a:extLst>
                    <a:ext uri="{9D8B030D-6E8A-4147-A177-3AD203B41FA5}">
                      <a16:colId xmlns:a16="http://schemas.microsoft.com/office/drawing/2014/main" val="992995143"/>
                    </a:ext>
                  </a:extLst>
                </a:gridCol>
                <a:gridCol w="1299368">
                  <a:extLst>
                    <a:ext uri="{9D8B030D-6E8A-4147-A177-3AD203B41FA5}">
                      <a16:colId xmlns:a16="http://schemas.microsoft.com/office/drawing/2014/main" val="653483744"/>
                    </a:ext>
                  </a:extLst>
                </a:gridCol>
                <a:gridCol w="1299368">
                  <a:extLst>
                    <a:ext uri="{9D8B030D-6E8A-4147-A177-3AD203B41FA5}">
                      <a16:colId xmlns:a16="http://schemas.microsoft.com/office/drawing/2014/main" val="988173508"/>
                    </a:ext>
                  </a:extLst>
                </a:gridCol>
                <a:gridCol w="1299368">
                  <a:extLst>
                    <a:ext uri="{9D8B030D-6E8A-4147-A177-3AD203B41FA5}">
                      <a16:colId xmlns:a16="http://schemas.microsoft.com/office/drawing/2014/main" val="1342082216"/>
                    </a:ext>
                  </a:extLst>
                </a:gridCol>
              </a:tblGrid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27/4/24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89568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2600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024165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 err="1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9.5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8.6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9.1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8.2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7.2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29511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 err="1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61000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29000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35000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19000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20000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39347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MCV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99.0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755637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MCHC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67870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Urea-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824068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 err="1"/>
                        <a:t>Creat</a:t>
                      </a:r>
                      <a:r>
                        <a:rPr lang="en-IN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18831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10689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27705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60155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/>
                        <a:t>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96432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en-IN" dirty="0" err="1"/>
                        <a:t>aPTT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6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4B4F-2A0A-E03B-0D54-34159FD6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4069AA-A847-7B78-D409-E4B09C6E1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245685"/>
              </p:ext>
            </p:extLst>
          </p:nvPr>
        </p:nvGraphicFramePr>
        <p:xfrm>
          <a:off x="2197891" y="500114"/>
          <a:ext cx="519747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9">
                  <a:extLst>
                    <a:ext uri="{9D8B030D-6E8A-4147-A177-3AD203B41FA5}">
                      <a16:colId xmlns:a16="http://schemas.microsoft.com/office/drawing/2014/main" val="3005838643"/>
                    </a:ext>
                  </a:extLst>
                </a:gridCol>
                <a:gridCol w="2598739">
                  <a:extLst>
                    <a:ext uri="{9D8B030D-6E8A-4147-A177-3AD203B41FA5}">
                      <a16:colId xmlns:a16="http://schemas.microsoft.com/office/drawing/2014/main" val="3375553791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12/4/24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2711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5737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D/id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0.2/0.1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6967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OT/PT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16/22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9476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442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Urine </a:t>
                      </a:r>
                      <a:r>
                        <a:rPr lang="en-IN" dirty="0" err="1"/>
                        <a:t>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5959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Urine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30590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LDH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1116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275609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D-dimer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4645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5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8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97FE-133A-D30F-50A2-4A029922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DANP opinion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A8451-C3E3-7462-38D5-29933E13D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9873" y="2052115"/>
            <a:ext cx="3891960" cy="3997828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 err="1"/>
              <a:t>lmp</a:t>
            </a:r>
            <a:r>
              <a:rPr lang="en-IN" sz="2400" dirty="0"/>
              <a:t>- G2P1/ Chronic HTN/ IUD/ Left occipital infarct</a:t>
            </a:r>
          </a:p>
          <a:p>
            <a:endParaRPr lang="en-IN" sz="2400" dirty="0"/>
          </a:p>
          <a:p>
            <a:r>
              <a:rPr lang="en-IN" sz="2400" dirty="0"/>
              <a:t>Tone Normal on both sides</a:t>
            </a:r>
          </a:p>
          <a:p>
            <a:r>
              <a:rPr lang="en-IN" sz="2400" dirty="0"/>
              <a:t>DTR- Normal on both sides</a:t>
            </a:r>
          </a:p>
          <a:p>
            <a:r>
              <a:rPr lang="en-IN" sz="2400" dirty="0"/>
              <a:t>Power normal </a:t>
            </a:r>
          </a:p>
          <a:p>
            <a:r>
              <a:rPr lang="en-IN" sz="2400" dirty="0"/>
              <a:t>Plantar </a:t>
            </a:r>
            <a:r>
              <a:rPr lang="en-IN" sz="2400" dirty="0" err="1"/>
              <a:t>b/l</a:t>
            </a:r>
            <a:r>
              <a:rPr lang="en-IN" sz="2400" dirty="0"/>
              <a:t> flexor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525AA1-F258-7C96-CF60-934212D0E0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600" dirty="0"/>
              <a:t>ANA</a:t>
            </a:r>
          </a:p>
          <a:p>
            <a:r>
              <a:rPr lang="en-IN" sz="2600" dirty="0"/>
              <a:t>APLA</a:t>
            </a:r>
          </a:p>
          <a:p>
            <a:r>
              <a:rPr lang="en-IN" sz="2600" dirty="0"/>
              <a:t>MRA &amp;MRV</a:t>
            </a:r>
          </a:p>
          <a:p>
            <a:r>
              <a:rPr lang="en-IN" sz="2600" dirty="0"/>
              <a:t>Coagulation profile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9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DC3C-DE31-C715-339A-25CBF67F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Cardiology opinion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E20870-7BDA-3D7A-B88A-A9D4F6415E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7037" y="1722848"/>
            <a:ext cx="4478433" cy="46563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AD760-E2B0-F6E7-A64A-99FEAD8DB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Stable cardiac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0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DF6F-DC8B-7F94-E70E-0683D528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73" y="354513"/>
            <a:ext cx="7950984" cy="1081705"/>
          </a:xfrm>
        </p:spPr>
        <p:txBody>
          <a:bodyPr/>
          <a:lstStyle/>
          <a:p>
            <a:r>
              <a:rPr lang="en-IN" dirty="0"/>
              <a:t>Ophthalmologist opinion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9D9BB-01CA-9414-97BE-4BDB843B1A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4826" y="973783"/>
            <a:ext cx="3735185" cy="4950844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908A6F-5283-5E7C-4BB4-5F0D9D2A0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973783"/>
            <a:ext cx="3480535" cy="5048640"/>
          </a:xfrm>
        </p:spPr>
      </p:pic>
    </p:spTree>
    <p:extLst>
      <p:ext uri="{BB962C8B-B14F-4D97-AF65-F5344CB8AC3E}">
        <p14:creationId xmlns:p14="http://schemas.microsoft.com/office/powerpoint/2010/main" val="389241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EDC2-BD5B-7CE8-DEA1-9A1256A4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82" y="353507"/>
            <a:ext cx="7950984" cy="1081705"/>
          </a:xfrm>
        </p:spPr>
        <p:txBody>
          <a:bodyPr/>
          <a:lstStyle/>
          <a:p>
            <a:r>
              <a:rPr lang="en-IN" dirty="0"/>
              <a:t>Rheumatologist opinion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929739-A1F7-0412-DC57-4B5750BB89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9561" y="1343611"/>
            <a:ext cx="5012086" cy="53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CEC9-B597-2CD3-5FFA-F132FA7F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Repeat MRI brain with MRA &amp;MRV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D19F1-0995-5760-BB14-7A68EE074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8040" y="2052638"/>
            <a:ext cx="3426646" cy="3997325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E179EB-C490-3869-F296-D606E309F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Acute infarct in left </a:t>
            </a:r>
            <a:r>
              <a:rPr lang="en-IN" dirty="0" err="1"/>
              <a:t>parieto</a:t>
            </a:r>
            <a:r>
              <a:rPr lang="en-IN" dirty="0"/>
              <a:t>-occipital lobe and medial temporal lobe</a:t>
            </a:r>
          </a:p>
          <a:p>
            <a:r>
              <a:rPr lang="en-IN" dirty="0"/>
              <a:t>No e/o </a:t>
            </a:r>
            <a:r>
              <a:rPr lang="en-IN" dirty="0" err="1"/>
              <a:t>Hemorrhage</a:t>
            </a:r>
            <a:endParaRPr lang="en-IN" dirty="0"/>
          </a:p>
          <a:p>
            <a:r>
              <a:rPr lang="en-IN" dirty="0"/>
              <a:t>MRA- Right vertebral artery severely attenuated</a:t>
            </a:r>
          </a:p>
          <a:p>
            <a:r>
              <a:rPr lang="en-IN" dirty="0"/>
              <a:t>MRV- Right Transverse and sigmoid sinus appear </a:t>
            </a:r>
            <a:r>
              <a:rPr lang="en-IN" dirty="0" err="1"/>
              <a:t>hypoplastic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9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0F4D-C5F2-CAF3-0AA6-E1821B65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808057"/>
            <a:ext cx="10032258" cy="1135654"/>
          </a:xfrm>
        </p:spPr>
        <p:txBody>
          <a:bodyPr/>
          <a:lstStyle/>
          <a:p>
            <a:r>
              <a:rPr lang="en-IN" dirty="0"/>
              <a:t>HOPI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51FB-685C-4B7E-4E88-B6D12029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465" y="3007252"/>
            <a:ext cx="9042064" cy="6282211"/>
          </a:xfrm>
        </p:spPr>
        <p:txBody>
          <a:bodyPr>
            <a:normAutofit/>
          </a:bodyPr>
          <a:lstStyle/>
          <a:p>
            <a:r>
              <a:rPr lang="en-IN" sz="2400" dirty="0"/>
              <a:t>32 year female P2L1, Chronic Hypertensive,  Previous NVD,  referred from </a:t>
            </a:r>
            <a:r>
              <a:rPr lang="en-IN" sz="2400" dirty="0" err="1"/>
              <a:t>sivakasi</a:t>
            </a:r>
            <a:r>
              <a:rPr lang="en-IN" sz="2400" dirty="0"/>
              <a:t> GH for IUD/ </a:t>
            </a:r>
            <a:r>
              <a:rPr lang="en-IN" sz="2400" dirty="0" err="1"/>
              <a:t>Abruptio</a:t>
            </a:r>
            <a:r>
              <a:rPr lang="en-IN" sz="2400" dirty="0"/>
              <a:t> placenta  </a:t>
            </a:r>
          </a:p>
          <a:p>
            <a:r>
              <a:rPr lang="en-IN" sz="2400" dirty="0"/>
              <a:t>No H/O bleeding manifestation</a:t>
            </a:r>
          </a:p>
          <a:p>
            <a:r>
              <a:rPr lang="en-IN" sz="2400" dirty="0"/>
              <a:t>No H/o Headache</a:t>
            </a:r>
          </a:p>
          <a:p>
            <a:r>
              <a:rPr lang="en-IN" sz="2400" dirty="0"/>
              <a:t>No H/o blurring of vision</a:t>
            </a:r>
          </a:p>
          <a:p>
            <a:r>
              <a:rPr lang="en-IN" sz="2400" dirty="0"/>
              <a:t>No H/o seizures</a:t>
            </a:r>
          </a:p>
          <a:p>
            <a:r>
              <a:rPr lang="en-IN" sz="2400" dirty="0"/>
              <a:t>No H/o Fever</a:t>
            </a:r>
          </a:p>
          <a:p>
            <a:r>
              <a:rPr lang="en-IN" sz="2400" dirty="0"/>
              <a:t>No H/o Abdominal pain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02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6119-0ED1-2A55-4E62-C69FD230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2929" y="267184"/>
            <a:ext cx="7950984" cy="1081705"/>
          </a:xfrm>
        </p:spPr>
        <p:txBody>
          <a:bodyPr/>
          <a:lstStyle/>
          <a:p>
            <a:r>
              <a:rPr lang="en-IN" dirty="0"/>
              <a:t>CV Doppler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EAD5B3-143F-3FAA-EF3C-AE04C382D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7901" y="915750"/>
            <a:ext cx="5776198" cy="56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B49E-B45E-0EED-5C32-ACB77632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15" y="189653"/>
            <a:ext cx="7950984" cy="1081705"/>
          </a:xfrm>
        </p:spPr>
        <p:txBody>
          <a:bodyPr/>
          <a:lstStyle/>
          <a:p>
            <a:r>
              <a:rPr lang="en-IN" dirty="0"/>
              <a:t>Peripheral smear study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2E0107-D1C1-2AFF-2A38-071CB6B8D0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2384" y="1271358"/>
            <a:ext cx="4461979" cy="5476621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32419E-B135-E5DD-A50E-D1F3C2A68C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86996" y="1271358"/>
            <a:ext cx="4330694" cy="5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DB86-FAB2-F21B-AB8B-5F25E06A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4" y="281166"/>
            <a:ext cx="7950984" cy="1332481"/>
          </a:xfrm>
        </p:spPr>
        <p:txBody>
          <a:bodyPr/>
          <a:lstStyle/>
          <a:p>
            <a:r>
              <a:rPr lang="en-IN" dirty="0"/>
              <a:t>USG abdomen and Pelvis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94A58-2993-9DE9-0642-682947981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6" y="1343280"/>
            <a:ext cx="4430144" cy="4706664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Imp- Mild hepatosplenomegaly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186C9-FE66-3D78-6408-FD3D2E13C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1122" y="1343279"/>
            <a:ext cx="4430144" cy="54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1C76-B792-8840-412C-E60E6F84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90" y="267184"/>
            <a:ext cx="7950984" cy="1081705"/>
          </a:xfrm>
        </p:spPr>
        <p:txBody>
          <a:bodyPr/>
          <a:lstStyle/>
          <a:p>
            <a:r>
              <a:rPr lang="en-IN" dirty="0"/>
              <a:t>Peripheral smear study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856D0-A98A-EB2B-698F-1A91968D93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1605" y="808036"/>
            <a:ext cx="4063373" cy="550911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E26ABE-104E-EE79-A0D1-88FA3500CE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4884" y="808036"/>
            <a:ext cx="4114454" cy="55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3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DC25-0EE1-EB13-358F-004CEBD1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98" y="383402"/>
            <a:ext cx="7950984" cy="1178495"/>
          </a:xfrm>
        </p:spPr>
        <p:txBody>
          <a:bodyPr/>
          <a:lstStyle/>
          <a:p>
            <a:r>
              <a:rPr lang="en-IN" dirty="0"/>
              <a:t>Other investigations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081B-23F9-1FC3-02E9-09A6C9F9E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7683" y="1887522"/>
            <a:ext cx="5120573" cy="3997828"/>
          </a:xfrm>
        </p:spPr>
        <p:txBody>
          <a:bodyPr/>
          <a:lstStyle/>
          <a:p>
            <a:r>
              <a:rPr lang="en-IN" sz="2400" dirty="0"/>
              <a:t>Blood C/s – No Growth</a:t>
            </a:r>
          </a:p>
          <a:p>
            <a:r>
              <a:rPr lang="en-IN" sz="2400" dirty="0"/>
              <a:t>Urine C/s – No growth</a:t>
            </a:r>
          </a:p>
          <a:p>
            <a:r>
              <a:rPr lang="en-IN" sz="2400" dirty="0"/>
              <a:t>High vaginal swab- No growth</a:t>
            </a:r>
          </a:p>
          <a:p>
            <a:r>
              <a:rPr lang="en-IN" sz="2400" dirty="0"/>
              <a:t>IgM dengue- Negative</a:t>
            </a:r>
          </a:p>
          <a:p>
            <a:r>
              <a:rPr lang="en-IN" sz="2400" dirty="0"/>
              <a:t>IgM </a:t>
            </a:r>
            <a:r>
              <a:rPr lang="en-IN" sz="2400" dirty="0" err="1"/>
              <a:t>srcub</a:t>
            </a:r>
            <a:r>
              <a:rPr lang="en-IN" sz="2400" dirty="0"/>
              <a:t> – Negative</a:t>
            </a:r>
          </a:p>
          <a:p>
            <a:r>
              <a:rPr lang="en-IN" sz="2400" dirty="0"/>
              <a:t>Anti </a:t>
            </a:r>
            <a:r>
              <a:rPr lang="en-IN" sz="2400" dirty="0" err="1"/>
              <a:t>leptospira</a:t>
            </a:r>
            <a:r>
              <a:rPr lang="en-IN" sz="2400" dirty="0"/>
              <a:t> Ab- Negative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4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FBDF-1879-0056-B1E9-542DB03A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AF85-CF55-E419-D472-5DA62342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7200" b="1" dirty="0"/>
              <a:t>What next?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9125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C36D-018D-D4E4-0B2B-E6B672AD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DC215C-DE4A-C51A-61A2-73836C24D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239250"/>
              </p:ext>
            </p:extLst>
          </p:nvPr>
        </p:nvGraphicFramePr>
        <p:xfrm>
          <a:off x="2197896" y="387067"/>
          <a:ext cx="7796208" cy="608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44">
                  <a:extLst>
                    <a:ext uri="{9D8B030D-6E8A-4147-A177-3AD203B41FA5}">
                      <a16:colId xmlns:a16="http://schemas.microsoft.com/office/drawing/2014/main" val="3651572190"/>
                    </a:ext>
                  </a:extLst>
                </a:gridCol>
                <a:gridCol w="1113744">
                  <a:extLst>
                    <a:ext uri="{9D8B030D-6E8A-4147-A177-3AD203B41FA5}">
                      <a16:colId xmlns:a16="http://schemas.microsoft.com/office/drawing/2014/main" val="4072510613"/>
                    </a:ext>
                  </a:extLst>
                </a:gridCol>
                <a:gridCol w="1113744">
                  <a:extLst>
                    <a:ext uri="{9D8B030D-6E8A-4147-A177-3AD203B41FA5}">
                      <a16:colId xmlns:a16="http://schemas.microsoft.com/office/drawing/2014/main" val="289436455"/>
                    </a:ext>
                  </a:extLst>
                </a:gridCol>
                <a:gridCol w="1113744">
                  <a:extLst>
                    <a:ext uri="{9D8B030D-6E8A-4147-A177-3AD203B41FA5}">
                      <a16:colId xmlns:a16="http://schemas.microsoft.com/office/drawing/2014/main" val="4018629331"/>
                    </a:ext>
                  </a:extLst>
                </a:gridCol>
                <a:gridCol w="1113744">
                  <a:extLst>
                    <a:ext uri="{9D8B030D-6E8A-4147-A177-3AD203B41FA5}">
                      <a16:colId xmlns:a16="http://schemas.microsoft.com/office/drawing/2014/main" val="4164830107"/>
                    </a:ext>
                  </a:extLst>
                </a:gridCol>
                <a:gridCol w="1113744">
                  <a:extLst>
                    <a:ext uri="{9D8B030D-6E8A-4147-A177-3AD203B41FA5}">
                      <a16:colId xmlns:a16="http://schemas.microsoft.com/office/drawing/2014/main" val="3339075018"/>
                    </a:ext>
                  </a:extLst>
                </a:gridCol>
                <a:gridCol w="1113744">
                  <a:extLst>
                    <a:ext uri="{9D8B030D-6E8A-4147-A177-3AD203B41FA5}">
                      <a16:colId xmlns:a16="http://schemas.microsoft.com/office/drawing/2014/main" val="4054186849"/>
                    </a:ext>
                  </a:extLst>
                </a:gridCol>
              </a:tblGrid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31/3/24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2.4.24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11/4/24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19356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94500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 err="1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9.1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8.9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9.7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10.3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10.5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9.3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04158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 err="1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22,000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38000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35000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38000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42000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45000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74003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29701"/>
                  </a:ext>
                </a:extLst>
              </a:tr>
              <a:tr h="619618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564216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10973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D/ID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0.3/0.3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0.4/0.4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80810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OT/PT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42/30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6510"/>
                  </a:ext>
                </a:extLst>
              </a:tr>
              <a:tr h="604865">
                <a:tc>
                  <a:txBody>
                    <a:bodyPr/>
                    <a:lstStyle/>
                    <a:p>
                      <a:r>
                        <a:rPr lang="en-IN" dirty="0"/>
                        <a:t>LDH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991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7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3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DFB8-D8B5-1BFD-3D8A-F2C2D4CE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77" y="624687"/>
            <a:ext cx="7643253" cy="1477944"/>
          </a:xfrm>
        </p:spPr>
        <p:txBody>
          <a:bodyPr/>
          <a:lstStyle/>
          <a:p>
            <a:r>
              <a:rPr lang="en-IN" dirty="0"/>
              <a:t>Other investigations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2578-2810-78D2-6551-B0A087455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803" y="2492202"/>
            <a:ext cx="7796540" cy="3997828"/>
          </a:xfrm>
        </p:spPr>
        <p:txBody>
          <a:bodyPr>
            <a:normAutofit fontScale="25000" lnSpcReduction="20000"/>
          </a:bodyPr>
          <a:lstStyle/>
          <a:p>
            <a:r>
              <a:rPr lang="en-IN" sz="7000" dirty="0"/>
              <a:t>Urine </a:t>
            </a:r>
            <a:r>
              <a:rPr lang="en-IN" sz="7000" dirty="0" err="1"/>
              <a:t>alb</a:t>
            </a:r>
            <a:r>
              <a:rPr lang="en-IN" sz="7000" dirty="0"/>
              <a:t>- 3+</a:t>
            </a:r>
          </a:p>
          <a:p>
            <a:r>
              <a:rPr lang="en-IN" sz="7000" dirty="0"/>
              <a:t>Sugar – Nil</a:t>
            </a:r>
          </a:p>
          <a:p>
            <a:r>
              <a:rPr lang="en-IN" sz="7000" dirty="0"/>
              <a:t>Pus cells- 0-2 cells</a:t>
            </a:r>
          </a:p>
          <a:p>
            <a:r>
              <a:rPr lang="en-IN" sz="7000" dirty="0"/>
              <a:t>PT- 13.2</a:t>
            </a:r>
          </a:p>
          <a:p>
            <a:r>
              <a:rPr lang="en-IN" sz="7000" dirty="0"/>
              <a:t>INR- 0.8</a:t>
            </a:r>
          </a:p>
          <a:p>
            <a:r>
              <a:rPr lang="en-IN" sz="7000" dirty="0" err="1"/>
              <a:t>aPTT</a:t>
            </a:r>
            <a:r>
              <a:rPr lang="en-IN" sz="7000" dirty="0"/>
              <a:t>- 23.2</a:t>
            </a:r>
          </a:p>
          <a:p>
            <a:r>
              <a:rPr lang="en-IN" sz="7000" dirty="0"/>
              <a:t>VCTC- Negative</a:t>
            </a:r>
          </a:p>
          <a:p>
            <a:r>
              <a:rPr lang="en-IN" sz="7000" dirty="0"/>
              <a:t>Viral markers- Negative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4F48-2DD6-2575-BA1A-61DE02AC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 Natal day 12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0739-CE77-AD10-520B-F944C47D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524" y="3288418"/>
            <a:ext cx="7796540" cy="4257769"/>
          </a:xfrm>
        </p:spPr>
        <p:txBody>
          <a:bodyPr/>
          <a:lstStyle/>
          <a:p>
            <a:r>
              <a:rPr lang="en-IN" sz="2400" dirty="0"/>
              <a:t>PND – 12 patient c/o blurring of vision, </a:t>
            </a:r>
          </a:p>
          <a:p>
            <a:r>
              <a:rPr lang="en-IN" sz="2400" dirty="0"/>
              <a:t>No H/o headache</a:t>
            </a:r>
          </a:p>
          <a:p>
            <a:r>
              <a:rPr lang="en-IN" sz="2400" dirty="0"/>
              <a:t>No H/o seizures</a:t>
            </a:r>
          </a:p>
          <a:p>
            <a:r>
              <a:rPr lang="en-IN" sz="2400" dirty="0"/>
              <a:t>BP- 140/90 </a:t>
            </a:r>
            <a:r>
              <a:rPr lang="en-IN" sz="2400" dirty="0" err="1"/>
              <a:t>mmhg</a:t>
            </a:r>
            <a:endParaRPr lang="en-IN" sz="2400" dirty="0"/>
          </a:p>
          <a:p>
            <a:r>
              <a:rPr lang="en-IN" sz="2400" dirty="0"/>
              <a:t>MRI brain taken suggestive of Left occipital infarct and referred to GRH </a:t>
            </a:r>
            <a:r>
              <a:rPr lang="en-IN" sz="2400" dirty="0" err="1"/>
              <a:t>madurai</a:t>
            </a:r>
            <a:r>
              <a:rPr lang="en-IN" sz="2400" dirty="0"/>
              <a:t> from </a:t>
            </a:r>
            <a:r>
              <a:rPr lang="en-IN" sz="2400" dirty="0" err="1"/>
              <a:t>virudhunagar</a:t>
            </a:r>
            <a:r>
              <a:rPr lang="en-IN" sz="2400" dirty="0"/>
              <a:t> GH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223D-8802-4D71-083C-075D0F76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9989" y="134366"/>
            <a:ext cx="7950984" cy="1081705"/>
          </a:xfrm>
        </p:spPr>
        <p:txBody>
          <a:bodyPr/>
          <a:lstStyle/>
          <a:p>
            <a:r>
              <a:rPr lang="en-IN" dirty="0"/>
              <a:t>MRI brain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5D0EA4-9E4B-E2AC-7AB2-E03CEAD7B1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4791" y="990193"/>
            <a:ext cx="4329771" cy="558052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23CEF1-F896-4A33-9815-A61D5C6C6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Acute infarct noted in left parietal and </a:t>
            </a:r>
            <a:r>
              <a:rPr lang="en-IN" dirty="0" err="1"/>
              <a:t>tempero</a:t>
            </a:r>
            <a:r>
              <a:rPr lang="en-IN" dirty="0"/>
              <a:t>-occipital lobe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324C-437D-ABF1-CA49-28C7323D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6247F-DDB8-18C6-C990-8C125E32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395" y="3066758"/>
            <a:ext cx="7796540" cy="3997828"/>
          </a:xfrm>
        </p:spPr>
        <p:txBody>
          <a:bodyPr/>
          <a:lstStyle/>
          <a:p>
            <a:r>
              <a:rPr lang="en-IN" sz="2400" dirty="0"/>
              <a:t>Known case of Chronic hypertension on Tab Labetalol 100 mg BD</a:t>
            </a:r>
          </a:p>
          <a:p>
            <a:r>
              <a:rPr lang="en-IN" sz="2400" dirty="0"/>
              <a:t>Not a K/c of T2dm/ BA/ Epilepsy/ TB / Thyroid/ CAD/ CKD</a:t>
            </a:r>
          </a:p>
          <a:p>
            <a:r>
              <a:rPr lang="en-IN" sz="2400" dirty="0"/>
              <a:t>No H/o Previous surgeries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5AD6-A8B5-2B19-66AB-AEE8D4C1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Menstrual History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F9DB8-F6A9-8367-9295-3698DFFF8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Menstrual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0037-2116-EC2B-98E9-750939CFF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sz="2400" dirty="0"/>
              <a:t>Attained menarche at 11 </a:t>
            </a:r>
            <a:r>
              <a:rPr lang="en-IN" sz="2400" dirty="0" err="1"/>
              <a:t>yrs</a:t>
            </a:r>
            <a:r>
              <a:rPr lang="en-IN" sz="2400" dirty="0"/>
              <a:t> </a:t>
            </a:r>
          </a:p>
          <a:p>
            <a:r>
              <a:rPr lang="en-IN" sz="2400" dirty="0"/>
              <a:t>Regular cycles</a:t>
            </a:r>
          </a:p>
          <a:p>
            <a:r>
              <a:rPr lang="en-IN" sz="2400" dirty="0"/>
              <a:t>4/28</a:t>
            </a:r>
          </a:p>
          <a:p>
            <a:r>
              <a:rPr lang="en-IN" sz="2400" dirty="0"/>
              <a:t>Normal flow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2AF2B-0DDF-6C55-7EEF-31BF6A338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Marital history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F25AA-D640-7EF5-2438-171E0EE25A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/>
              <a:t>Married since 4yrs</a:t>
            </a:r>
          </a:p>
          <a:p>
            <a:r>
              <a:rPr lang="en-IN" dirty="0"/>
              <a:t>Non </a:t>
            </a:r>
            <a:r>
              <a:rPr lang="en-IN" dirty="0" err="1"/>
              <a:t>consanguinous</a:t>
            </a:r>
            <a:r>
              <a:rPr lang="en-IN" dirty="0"/>
              <a:t> marriage</a:t>
            </a:r>
          </a:p>
        </p:txBody>
      </p:sp>
    </p:spTree>
    <p:extLst>
      <p:ext uri="{BB962C8B-B14F-4D97-AF65-F5344CB8AC3E}">
        <p14:creationId xmlns:p14="http://schemas.microsoft.com/office/powerpoint/2010/main" val="130065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CD92-CD25-C61A-82A7-2D39D49F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Obstetric history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686A0-8B70-EC71-04BD-C39E227C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G1- Female baby, FTNVD, wt-3.1 kg, Post natal period uneventful</a:t>
            </a:r>
          </a:p>
          <a:p>
            <a:endParaRPr lang="en-IN" sz="2400" dirty="0"/>
          </a:p>
          <a:p>
            <a:r>
              <a:rPr lang="en-IN" sz="2400" dirty="0"/>
              <a:t>G2-  IUD at 33 </a:t>
            </a:r>
            <a:r>
              <a:rPr lang="en-IN" sz="2400" dirty="0" err="1"/>
              <a:t>wks</a:t>
            </a:r>
            <a:r>
              <a:rPr lang="en-IN" sz="2400" dirty="0"/>
              <a:t> ( </a:t>
            </a:r>
            <a:r>
              <a:rPr lang="en-IN" sz="2400" dirty="0" err="1"/>
              <a:t>Abruptio</a:t>
            </a:r>
            <a:r>
              <a:rPr lang="en-IN" sz="2400" dirty="0"/>
              <a:t> Placenta) Delivered by LN.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775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Madison</vt:lpstr>
      <vt:lpstr>Chief: Dr. A. Senthamarai MD Asst professor           Dr P. Sudha MD                  Dr. MJ. Senthil kumar MD                 Dr. S. Sugadev MD</vt:lpstr>
      <vt:lpstr>HOPI</vt:lpstr>
      <vt:lpstr>PowerPoint Presentation</vt:lpstr>
      <vt:lpstr>Other investigations</vt:lpstr>
      <vt:lpstr>Post Natal day 12</vt:lpstr>
      <vt:lpstr>MRI brain</vt:lpstr>
      <vt:lpstr>Past history</vt:lpstr>
      <vt:lpstr>Menstrual History</vt:lpstr>
      <vt:lpstr>Obstetric history</vt:lpstr>
      <vt:lpstr>Treatment history</vt:lpstr>
      <vt:lpstr>On examination</vt:lpstr>
      <vt:lpstr>PowerPoint Presentation</vt:lpstr>
      <vt:lpstr>PowerPoint Presentation</vt:lpstr>
      <vt:lpstr>PowerPoint Presentation</vt:lpstr>
      <vt:lpstr>DANP opinion</vt:lpstr>
      <vt:lpstr>Cardiology opinion</vt:lpstr>
      <vt:lpstr>Ophthalmologist opinion</vt:lpstr>
      <vt:lpstr>Rheumatologist opinion</vt:lpstr>
      <vt:lpstr>Repeat MRI brain with MRA &amp;MRV</vt:lpstr>
      <vt:lpstr>CV Doppler</vt:lpstr>
      <vt:lpstr>Peripheral smear study</vt:lpstr>
      <vt:lpstr>USG abdomen and Pelvis</vt:lpstr>
      <vt:lpstr>Peripheral smear study </vt:lpstr>
      <vt:lpstr>Other investigations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rajtkmc351995@gmail.com</dc:creator>
  <cp:lastModifiedBy>rajtkmc351995@gmail.com</cp:lastModifiedBy>
  <cp:revision>5</cp:revision>
  <dcterms:created xsi:type="dcterms:W3CDTF">2024-06-12T05:48:14Z</dcterms:created>
  <dcterms:modified xsi:type="dcterms:W3CDTF">2024-06-23T15:00:43Z</dcterms:modified>
</cp:coreProperties>
</file>