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2915" y="360679"/>
            <a:ext cx="8218169" cy="1366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6080" y="2052320"/>
            <a:ext cx="8371839" cy="3277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3429" y="1482090"/>
            <a:ext cx="50558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i="0" spc="-5" dirty="0">
                <a:latin typeface="Arial Black"/>
                <a:cs typeface="Arial Black"/>
              </a:rPr>
              <a:t>HEART</a:t>
            </a:r>
            <a:r>
              <a:rPr b="0" i="0" spc="-65" dirty="0">
                <a:latin typeface="Arial Black"/>
                <a:cs typeface="Arial Black"/>
              </a:rPr>
              <a:t> </a:t>
            </a:r>
            <a:r>
              <a:rPr b="0" i="0" spc="-5" dirty="0">
                <a:latin typeface="Arial Black"/>
                <a:cs typeface="Arial Black"/>
              </a:rPr>
              <a:t>FAILURE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8920" y="869950"/>
            <a:ext cx="45002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Cellular</a:t>
            </a:r>
            <a:r>
              <a:rPr spc="-40" dirty="0"/>
              <a:t> </a:t>
            </a:r>
            <a:r>
              <a:rPr spc="-5" dirty="0"/>
              <a:t>changes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1869" y="2094135"/>
            <a:ext cx="6959600" cy="355536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402590" indent="-389890">
              <a:lnSpc>
                <a:spcPct val="100000"/>
              </a:lnSpc>
              <a:spcBef>
                <a:spcPts val="680"/>
              </a:spcBef>
              <a:buSzPct val="103571"/>
              <a:buFont typeface="Symbol"/>
              <a:buChar char=""/>
              <a:tabLst>
                <a:tab pos="401955" algn="l"/>
                <a:tab pos="402590" algn="l"/>
              </a:tabLst>
            </a:pPr>
            <a:r>
              <a:rPr sz="2800" b="1" i="1" spc="-5" dirty="0">
                <a:latin typeface="Arial"/>
                <a:cs typeface="Arial"/>
              </a:rPr>
              <a:t>Changes </a:t>
            </a:r>
            <a:r>
              <a:rPr sz="2800" b="1" i="1" dirty="0">
                <a:latin typeface="Arial"/>
                <a:cs typeface="Arial"/>
              </a:rPr>
              <a:t>in Ca</a:t>
            </a:r>
            <a:r>
              <a:rPr sz="2400" b="1" i="1" baseline="29513" dirty="0">
                <a:latin typeface="Arial"/>
                <a:cs typeface="Arial"/>
              </a:rPr>
              <a:t>+2</a:t>
            </a:r>
            <a:r>
              <a:rPr sz="2400" b="1" i="1" spc="487" baseline="29513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handling.</a:t>
            </a:r>
            <a:endParaRPr sz="2800">
              <a:latin typeface="Arial"/>
              <a:cs typeface="Arial"/>
            </a:endParaRPr>
          </a:p>
          <a:p>
            <a:pPr marL="402590" indent="-389890">
              <a:lnSpc>
                <a:spcPct val="100000"/>
              </a:lnSpc>
              <a:spcBef>
                <a:spcPts val="700"/>
              </a:spcBef>
              <a:buSzPct val="103571"/>
              <a:buFont typeface="Symbol"/>
              <a:buChar char=""/>
              <a:tabLst>
                <a:tab pos="401955" algn="l"/>
                <a:tab pos="402590" algn="l"/>
              </a:tabLst>
            </a:pPr>
            <a:r>
              <a:rPr sz="2800" b="1" i="1" spc="-5" dirty="0">
                <a:latin typeface="Arial"/>
                <a:cs typeface="Arial"/>
              </a:rPr>
              <a:t>Changes </a:t>
            </a:r>
            <a:r>
              <a:rPr sz="2800" b="1" i="1" dirty="0">
                <a:latin typeface="Arial"/>
                <a:cs typeface="Arial"/>
              </a:rPr>
              <a:t>in </a:t>
            </a:r>
            <a:r>
              <a:rPr sz="2800" b="1" i="1" spc="-5" dirty="0">
                <a:latin typeface="Arial"/>
                <a:cs typeface="Arial"/>
              </a:rPr>
              <a:t>adrenergic</a:t>
            </a:r>
            <a:r>
              <a:rPr sz="2800" b="1" i="1" spc="-10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receptors:</a:t>
            </a:r>
            <a:endParaRPr sz="2800">
              <a:latin typeface="Arial"/>
              <a:cs typeface="Arial"/>
            </a:endParaRPr>
          </a:p>
          <a:p>
            <a:pPr marL="995680" lvl="1" indent="-193040">
              <a:lnSpc>
                <a:spcPct val="100000"/>
              </a:lnSpc>
              <a:spcBef>
                <a:spcPts val="1839"/>
              </a:spcBef>
              <a:buChar char="•"/>
              <a:tabLst>
                <a:tab pos="995680" algn="l"/>
              </a:tabLst>
            </a:pPr>
            <a:r>
              <a:rPr sz="1800" spc="-10" dirty="0">
                <a:latin typeface="Arial"/>
                <a:cs typeface="Arial"/>
              </a:rPr>
              <a:t>Slight </a:t>
            </a:r>
            <a:r>
              <a:rPr sz="1800" dirty="0">
                <a:latin typeface="Symbol"/>
                <a:cs typeface="Symbol"/>
              </a:rPr>
              <a:t>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in </a:t>
            </a:r>
            <a:r>
              <a:rPr sz="1800" spc="-10" dirty="0">
                <a:latin typeface="Arial"/>
                <a:cs typeface="Arial"/>
              </a:rPr>
              <a:t>α</a:t>
            </a:r>
            <a:r>
              <a:rPr sz="1575" spc="-15" baseline="-23809" dirty="0">
                <a:latin typeface="Arial"/>
                <a:cs typeface="Arial"/>
              </a:rPr>
              <a:t>1</a:t>
            </a:r>
            <a:r>
              <a:rPr sz="1575" spc="390" baseline="-23809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receptors</a:t>
            </a:r>
            <a:endParaRPr sz="1800">
              <a:latin typeface="Arial"/>
              <a:cs typeface="Arial"/>
            </a:endParaRPr>
          </a:p>
          <a:p>
            <a:pPr marL="989330" lvl="1" indent="-144780">
              <a:lnSpc>
                <a:spcPct val="100000"/>
              </a:lnSpc>
              <a:spcBef>
                <a:spcPts val="750"/>
              </a:spcBef>
              <a:buChar char="•"/>
              <a:tabLst>
                <a:tab pos="989330" algn="l"/>
              </a:tabLst>
            </a:pPr>
            <a:r>
              <a:rPr sz="1800" spc="-10" dirty="0">
                <a:latin typeface="Arial"/>
                <a:cs typeface="Arial"/>
              </a:rPr>
              <a:t>β</a:t>
            </a:r>
            <a:r>
              <a:rPr sz="1575" spc="-15" baseline="-23809" dirty="0">
                <a:latin typeface="Arial"/>
                <a:cs typeface="Arial"/>
              </a:rPr>
              <a:t>1 </a:t>
            </a:r>
            <a:r>
              <a:rPr sz="1800" spc="-5" dirty="0">
                <a:latin typeface="Arial"/>
                <a:cs typeface="Arial"/>
              </a:rPr>
              <a:t>receptors desensitization </a:t>
            </a:r>
            <a:r>
              <a:rPr sz="1800" dirty="0">
                <a:latin typeface="Symbol"/>
                <a:cs typeface="Symbol"/>
              </a:rPr>
              <a:t>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followed by </a:t>
            </a:r>
            <a:r>
              <a:rPr sz="1800" spc="-10" dirty="0">
                <a:latin typeface="Arial"/>
                <a:cs typeface="Arial"/>
              </a:rPr>
              <a:t>down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regulation</a:t>
            </a:r>
            <a:endParaRPr sz="1800">
              <a:latin typeface="Arial"/>
              <a:cs typeface="Arial"/>
            </a:endParaRPr>
          </a:p>
          <a:p>
            <a:pPr marL="373380" indent="-261620">
              <a:lnSpc>
                <a:spcPct val="100000"/>
              </a:lnSpc>
              <a:spcBef>
                <a:spcPts val="990"/>
              </a:spcBef>
              <a:buSzPct val="103571"/>
              <a:buFont typeface="Symbol"/>
              <a:buChar char=""/>
              <a:tabLst>
                <a:tab pos="373380" algn="l"/>
              </a:tabLst>
            </a:pPr>
            <a:r>
              <a:rPr sz="2800" b="1" i="1" spc="-5" dirty="0">
                <a:latin typeface="Arial"/>
                <a:cs typeface="Arial"/>
              </a:rPr>
              <a:t>Changes </a:t>
            </a:r>
            <a:r>
              <a:rPr sz="2800" b="1" i="1" dirty="0">
                <a:latin typeface="Arial"/>
                <a:cs typeface="Arial"/>
              </a:rPr>
              <a:t>in </a:t>
            </a:r>
            <a:r>
              <a:rPr sz="2800" b="1" i="1" spc="-5" dirty="0">
                <a:latin typeface="Arial"/>
                <a:cs typeface="Arial"/>
              </a:rPr>
              <a:t>contractile</a:t>
            </a:r>
            <a:r>
              <a:rPr sz="2800" b="1" i="1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proteins</a:t>
            </a:r>
            <a:endParaRPr sz="2800">
              <a:latin typeface="Arial"/>
              <a:cs typeface="Arial"/>
            </a:endParaRPr>
          </a:p>
          <a:p>
            <a:pPr marL="373380" indent="-261620">
              <a:lnSpc>
                <a:spcPct val="100000"/>
              </a:lnSpc>
              <a:spcBef>
                <a:spcPts val="690"/>
              </a:spcBef>
              <a:buSzPct val="103571"/>
              <a:buFont typeface="Symbol"/>
              <a:buChar char=""/>
              <a:tabLst>
                <a:tab pos="373380" algn="l"/>
              </a:tabLst>
            </a:pPr>
            <a:r>
              <a:rPr sz="2800" b="1" i="1" spc="-5" dirty="0">
                <a:latin typeface="Arial"/>
                <a:cs typeface="Arial"/>
              </a:rPr>
              <a:t>Program </a:t>
            </a:r>
            <a:r>
              <a:rPr sz="2800" b="1" i="1" dirty="0">
                <a:latin typeface="Arial"/>
                <a:cs typeface="Arial"/>
              </a:rPr>
              <a:t>cell </a:t>
            </a:r>
            <a:r>
              <a:rPr sz="2800" b="1" i="1" spc="-5" dirty="0">
                <a:latin typeface="Arial"/>
                <a:cs typeface="Arial"/>
              </a:rPr>
              <a:t>death</a:t>
            </a:r>
            <a:r>
              <a:rPr sz="2800" b="1" i="1" spc="-10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(</a:t>
            </a:r>
            <a:r>
              <a:rPr sz="2400" b="1" spc="-5" dirty="0">
                <a:latin typeface="Arial"/>
                <a:cs typeface="Arial"/>
              </a:rPr>
              <a:t>Apoptosis</a:t>
            </a:r>
            <a:r>
              <a:rPr sz="2800" b="1" spc="-5" dirty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marL="416559" indent="-290830">
              <a:lnSpc>
                <a:spcPct val="100000"/>
              </a:lnSpc>
              <a:spcBef>
                <a:spcPts val="1100"/>
              </a:spcBef>
              <a:buSzPct val="103571"/>
              <a:buFont typeface="Symbol"/>
              <a:buChar char=""/>
              <a:tabLst>
                <a:tab pos="416559" algn="l"/>
              </a:tabLst>
            </a:pPr>
            <a:r>
              <a:rPr sz="2800" b="1" i="1" spc="-5" dirty="0">
                <a:latin typeface="Arial"/>
                <a:cs typeface="Arial"/>
              </a:rPr>
              <a:t>Increase amount </a:t>
            </a:r>
            <a:r>
              <a:rPr sz="2800" b="1" i="1" dirty="0">
                <a:latin typeface="Arial"/>
                <a:cs typeface="Arial"/>
              </a:rPr>
              <a:t>of </a:t>
            </a:r>
            <a:r>
              <a:rPr sz="2800" b="1" i="1" spc="-5" dirty="0">
                <a:latin typeface="Arial"/>
                <a:cs typeface="Arial"/>
              </a:rPr>
              <a:t>fibrous</a:t>
            </a:r>
            <a:r>
              <a:rPr sz="2800" b="1" i="1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tissue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5529" y="1029970"/>
            <a:ext cx="28841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Symptoms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052320"/>
            <a:ext cx="6904355" cy="3710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6220" marR="5080" indent="-236220">
              <a:lnSpc>
                <a:spcPct val="100000"/>
              </a:lnSpc>
              <a:spcBef>
                <a:spcPts val="100"/>
              </a:spcBef>
              <a:buChar char="•"/>
              <a:tabLst>
                <a:tab pos="236220" algn="l"/>
              </a:tabLst>
            </a:pPr>
            <a:r>
              <a:rPr sz="2800" b="1" spc="-10" dirty="0">
                <a:latin typeface="Arial"/>
                <a:cs typeface="Arial"/>
              </a:rPr>
              <a:t>SOB, </a:t>
            </a:r>
            <a:r>
              <a:rPr sz="2800" b="1" spc="-5" dirty="0">
                <a:latin typeface="Arial"/>
                <a:cs typeface="Arial"/>
              </a:rPr>
              <a:t>Orthopnea, paroxysmal nocturnal  dyspnea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100">
              <a:latin typeface="Times New Roman"/>
              <a:cs typeface="Times New Roman"/>
            </a:endParaRPr>
          </a:p>
          <a:p>
            <a:pPr marL="236220" indent="-236220">
              <a:lnSpc>
                <a:spcPct val="100000"/>
              </a:lnSpc>
              <a:buChar char="•"/>
              <a:tabLst>
                <a:tab pos="236220" algn="l"/>
              </a:tabLst>
            </a:pPr>
            <a:r>
              <a:rPr sz="2800" b="1" spc="-5" dirty="0">
                <a:latin typeface="Arial"/>
                <a:cs typeface="Arial"/>
              </a:rPr>
              <a:t>Low cardiac </a:t>
            </a:r>
            <a:r>
              <a:rPr sz="2800" b="1" spc="-10" dirty="0">
                <a:latin typeface="Arial"/>
                <a:cs typeface="Arial"/>
              </a:rPr>
              <a:t>output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symptoms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4300">
              <a:latin typeface="Times New Roman"/>
              <a:cs typeface="Times New Roman"/>
            </a:endParaRPr>
          </a:p>
          <a:p>
            <a:pPr marL="236220" indent="-236220">
              <a:lnSpc>
                <a:spcPct val="100000"/>
              </a:lnSpc>
              <a:buChar char="•"/>
              <a:tabLst>
                <a:tab pos="236220" algn="l"/>
              </a:tabLst>
            </a:pPr>
            <a:r>
              <a:rPr sz="2800" b="1" spc="-10" dirty="0">
                <a:latin typeface="Arial"/>
                <a:cs typeface="Arial"/>
              </a:rPr>
              <a:t>Abdominal </a:t>
            </a:r>
            <a:r>
              <a:rPr sz="2800" b="1" spc="-5" dirty="0">
                <a:latin typeface="Arial"/>
                <a:cs typeface="Arial"/>
              </a:rPr>
              <a:t>symptoms:</a:t>
            </a:r>
            <a:r>
              <a:rPr sz="2800" b="1" spc="11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Anorexia,nausea,</a:t>
            </a:r>
            <a:endParaRPr sz="2000">
              <a:latin typeface="Arial"/>
              <a:cs typeface="Arial"/>
            </a:endParaRPr>
          </a:p>
          <a:p>
            <a:pPr marL="3938270" marR="494030">
              <a:lnSpc>
                <a:spcPct val="120800"/>
              </a:lnSpc>
              <a:spcBef>
                <a:spcPts val="70"/>
              </a:spcBef>
            </a:pPr>
            <a:r>
              <a:rPr sz="2000" i="1" dirty="0">
                <a:latin typeface="Arial"/>
                <a:cs typeface="Arial"/>
              </a:rPr>
              <a:t>abdominal fullness,  Rt hypochondrial</a:t>
            </a:r>
            <a:r>
              <a:rPr sz="2000" i="1" spc="-60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pain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0"/>
            <a:ext cx="7087234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81300" marR="5080" indent="-2768600">
              <a:lnSpc>
                <a:spcPct val="100000"/>
              </a:lnSpc>
              <a:spcBef>
                <a:spcPts val="100"/>
              </a:spcBef>
              <a:tabLst>
                <a:tab pos="5178425" algn="l"/>
              </a:tabLst>
            </a:pPr>
            <a:r>
              <a:rPr b="0" i="0" dirty="0">
                <a:latin typeface="Arial"/>
                <a:cs typeface="Arial"/>
              </a:rPr>
              <a:t>NYHA</a:t>
            </a:r>
            <a:r>
              <a:rPr b="0" i="0" spc="15" dirty="0">
                <a:latin typeface="Arial"/>
                <a:cs typeface="Arial"/>
              </a:rPr>
              <a:t> </a:t>
            </a:r>
            <a:r>
              <a:rPr b="0" i="0" dirty="0">
                <a:latin typeface="Arial"/>
                <a:cs typeface="Arial"/>
              </a:rPr>
              <a:t>Classification	of</a:t>
            </a:r>
            <a:r>
              <a:rPr b="0" i="0" spc="-85" dirty="0">
                <a:latin typeface="Arial"/>
                <a:cs typeface="Arial"/>
              </a:rPr>
              <a:t> </a:t>
            </a:r>
            <a:r>
              <a:rPr b="0" i="0" spc="-5" dirty="0">
                <a:latin typeface="Arial"/>
                <a:cs typeface="Arial"/>
              </a:rPr>
              <a:t>heart  </a:t>
            </a:r>
            <a:r>
              <a:rPr b="0" i="0" dirty="0">
                <a:latin typeface="Arial"/>
                <a:cs typeface="Arial"/>
              </a:rPr>
              <a:t>failure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8360" y="1151890"/>
            <a:ext cx="8331200" cy="286893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Class I: </a:t>
            </a:r>
            <a:r>
              <a:rPr sz="3200" spc="-5" dirty="0">
                <a:latin typeface="Arial"/>
                <a:cs typeface="Arial"/>
              </a:rPr>
              <a:t>No limitation </a:t>
            </a:r>
            <a:r>
              <a:rPr sz="3200" dirty="0">
                <a:latin typeface="Arial"/>
                <a:cs typeface="Arial"/>
              </a:rPr>
              <a:t>of physical</a:t>
            </a:r>
            <a:r>
              <a:rPr sz="3200" spc="-5" dirty="0">
                <a:latin typeface="Arial"/>
                <a:cs typeface="Arial"/>
              </a:rPr>
              <a:t> activity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Class II: </a:t>
            </a:r>
            <a:r>
              <a:rPr sz="3200" spc="-5" dirty="0">
                <a:latin typeface="Arial"/>
                <a:cs typeface="Arial"/>
              </a:rPr>
              <a:t>Slight limitation of </a:t>
            </a:r>
            <a:r>
              <a:rPr sz="3200" dirty="0">
                <a:latin typeface="Arial"/>
                <a:cs typeface="Arial"/>
              </a:rPr>
              <a:t>physical </a:t>
            </a:r>
            <a:r>
              <a:rPr sz="3200" spc="-5" dirty="0">
                <a:latin typeface="Arial"/>
                <a:cs typeface="Arial"/>
              </a:rPr>
              <a:t>activity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Class III: </a:t>
            </a:r>
            <a:r>
              <a:rPr sz="3200" spc="-5" dirty="0">
                <a:latin typeface="Arial"/>
                <a:cs typeface="Arial"/>
              </a:rPr>
              <a:t>Marked limitation </a:t>
            </a:r>
            <a:r>
              <a:rPr sz="3200" dirty="0">
                <a:latin typeface="Arial"/>
                <a:cs typeface="Arial"/>
              </a:rPr>
              <a:t>of physical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activit</a:t>
            </a:r>
            <a:endParaRPr sz="3200">
              <a:latin typeface="Arial"/>
              <a:cs typeface="Arial"/>
            </a:endParaRPr>
          </a:p>
          <a:p>
            <a:pPr marL="355600" marR="43815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Class IV: </a:t>
            </a:r>
            <a:r>
              <a:rPr sz="3200" spc="-5" dirty="0">
                <a:latin typeface="Arial"/>
                <a:cs typeface="Arial"/>
              </a:rPr>
              <a:t>Unable </a:t>
            </a:r>
            <a:r>
              <a:rPr sz="3200" dirty="0">
                <a:latin typeface="Arial"/>
                <a:cs typeface="Arial"/>
              </a:rPr>
              <a:t>to carry out physical </a:t>
            </a:r>
            <a:r>
              <a:rPr sz="3200" spc="-5" dirty="0">
                <a:latin typeface="Arial"/>
                <a:cs typeface="Arial"/>
              </a:rPr>
              <a:t>activit  without </a:t>
            </a:r>
            <a:r>
              <a:rPr sz="3200" dirty="0">
                <a:latin typeface="Arial"/>
                <a:cs typeface="Arial"/>
              </a:rPr>
              <a:t>discomfort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3170" y="185420"/>
            <a:ext cx="52806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i="0" spc="-5" dirty="0">
                <a:latin typeface="Arial"/>
                <a:cs typeface="Arial"/>
              </a:rPr>
              <a:t>Types </a:t>
            </a:r>
            <a:r>
              <a:rPr b="0" i="0" dirty="0">
                <a:latin typeface="Arial"/>
                <a:cs typeface="Arial"/>
              </a:rPr>
              <a:t>of </a:t>
            </a:r>
            <a:r>
              <a:rPr b="0" i="0" spc="-5" dirty="0">
                <a:latin typeface="Arial"/>
                <a:cs typeface="Arial"/>
              </a:rPr>
              <a:t>heart</a:t>
            </a:r>
            <a:r>
              <a:rPr b="0" i="0" spc="-20" dirty="0">
                <a:latin typeface="Arial"/>
                <a:cs typeface="Arial"/>
              </a:rPr>
              <a:t> </a:t>
            </a:r>
            <a:r>
              <a:rPr b="0" i="0" spc="-5" dirty="0">
                <a:latin typeface="Arial"/>
                <a:cs typeface="Arial"/>
              </a:rPr>
              <a:t>failure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8360" y="1742440"/>
            <a:ext cx="8404860" cy="120142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Diastolic </a:t>
            </a:r>
            <a:r>
              <a:rPr sz="3200" dirty="0">
                <a:latin typeface="Arial"/>
                <a:cs typeface="Arial"/>
              </a:rPr>
              <a:t>dysfunction or </a:t>
            </a:r>
            <a:r>
              <a:rPr sz="3200" spc="-5" dirty="0">
                <a:latin typeface="Arial"/>
                <a:cs typeface="Arial"/>
              </a:rPr>
              <a:t>diastolic </a:t>
            </a:r>
            <a:r>
              <a:rPr sz="3200" dirty="0">
                <a:latin typeface="Arial"/>
                <a:cs typeface="Arial"/>
              </a:rPr>
              <a:t>heart</a:t>
            </a:r>
            <a:r>
              <a:rPr sz="3200" spc="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failure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Systolic </a:t>
            </a:r>
            <a:r>
              <a:rPr sz="3200" dirty="0">
                <a:latin typeface="Arial"/>
                <a:cs typeface="Arial"/>
              </a:rPr>
              <a:t>dysfunction or systolic heart </a:t>
            </a:r>
            <a:r>
              <a:rPr sz="3200" spc="-5" dirty="0">
                <a:latin typeface="Arial"/>
                <a:cs typeface="Arial"/>
              </a:rPr>
              <a:t>failure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4900" y="185420"/>
            <a:ext cx="80791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i="0" spc="-5" dirty="0">
                <a:latin typeface="Arial"/>
                <a:cs typeface="Arial"/>
              </a:rPr>
              <a:t>Factors aggravating heart</a:t>
            </a:r>
            <a:r>
              <a:rPr b="0" i="0" spc="25" dirty="0">
                <a:latin typeface="Arial"/>
                <a:cs typeface="Arial"/>
              </a:rPr>
              <a:t> </a:t>
            </a:r>
            <a:r>
              <a:rPr b="0" i="0" spc="-5" dirty="0">
                <a:latin typeface="Arial"/>
                <a:cs typeface="Arial"/>
              </a:rPr>
              <a:t>failure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8360" y="1165860"/>
            <a:ext cx="128270" cy="273812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2300" dirty="0">
                <a:latin typeface="Arial"/>
                <a:cs typeface="Arial"/>
              </a:rPr>
              <a:t>•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300" dirty="0">
                <a:latin typeface="Arial"/>
                <a:cs typeface="Arial"/>
              </a:rPr>
              <a:t>•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300" dirty="0">
                <a:latin typeface="Arial"/>
                <a:cs typeface="Arial"/>
              </a:rPr>
              <a:t>•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300" dirty="0">
                <a:latin typeface="Arial"/>
                <a:cs typeface="Arial"/>
              </a:rPr>
              <a:t>•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2300" dirty="0">
                <a:latin typeface="Arial"/>
                <a:cs typeface="Arial"/>
              </a:rPr>
              <a:t>•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300" dirty="0">
                <a:latin typeface="Arial"/>
                <a:cs typeface="Arial"/>
              </a:rPr>
              <a:t>•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300" dirty="0">
                <a:latin typeface="Arial"/>
                <a:cs typeface="Arial"/>
              </a:rPr>
              <a:t>•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91260" y="1181099"/>
            <a:ext cx="7827645" cy="3054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931285">
              <a:lnSpc>
                <a:spcPct val="110600"/>
              </a:lnSpc>
              <a:spcBef>
                <a:spcPts val="95"/>
              </a:spcBef>
            </a:pPr>
            <a:r>
              <a:rPr sz="2300" dirty="0">
                <a:latin typeface="Arial"/>
                <a:cs typeface="Arial"/>
              </a:rPr>
              <a:t>Myocardial ischemia or</a:t>
            </a:r>
            <a:r>
              <a:rPr sz="2300" spc="-6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infarct  Dietary sodium excess  Excess fluid intake  Medication noncompliance  Arrhythmias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2300" dirty="0">
                <a:latin typeface="Arial"/>
                <a:cs typeface="Arial"/>
              </a:rPr>
              <a:t>Intercurrent illness (eg</a:t>
            </a:r>
            <a:r>
              <a:rPr sz="2300" spc="-1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infection)</a:t>
            </a:r>
            <a:endParaRPr sz="2300">
              <a:latin typeface="Arial"/>
              <a:cs typeface="Arial"/>
            </a:endParaRPr>
          </a:p>
          <a:p>
            <a:pPr marL="12700" marR="5080">
              <a:lnSpc>
                <a:spcPts val="2480"/>
              </a:lnSpc>
              <a:spcBef>
                <a:spcPts val="605"/>
              </a:spcBef>
            </a:pPr>
            <a:r>
              <a:rPr sz="2300" dirty="0">
                <a:latin typeface="Arial"/>
                <a:cs typeface="Arial"/>
              </a:rPr>
              <a:t>Conditions associated with increased metabolic demand (eg  pregnancy, thyrotoxicosis, excessive physical</a:t>
            </a:r>
            <a:r>
              <a:rPr sz="2300" spc="-1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activity)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8360" y="4231640"/>
            <a:ext cx="12827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latin typeface="Arial"/>
                <a:cs typeface="Arial"/>
              </a:rPr>
              <a:t>•</a:t>
            </a:r>
            <a:endParaRPr sz="2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1436" y="4381056"/>
            <a:ext cx="7970520" cy="720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latin typeface="Arial"/>
                <a:cs typeface="Arial"/>
              </a:rPr>
              <a:t>Administration </a:t>
            </a:r>
            <a:r>
              <a:rPr sz="2300" spc="5" dirty="0">
                <a:latin typeface="Arial"/>
                <a:cs typeface="Arial"/>
              </a:rPr>
              <a:t>of </a:t>
            </a:r>
            <a:r>
              <a:rPr sz="2300" dirty="0">
                <a:latin typeface="Arial"/>
                <a:cs typeface="Arial"/>
              </a:rPr>
              <a:t>drug with negative inotropic </a:t>
            </a:r>
            <a:r>
              <a:rPr sz="2300" dirty="0" err="1" smtClean="0">
                <a:latin typeface="Arial"/>
                <a:cs typeface="Arial"/>
              </a:rPr>
              <a:t>pr</a:t>
            </a:r>
            <a:r>
              <a:rPr lang="en-IN" sz="2300" dirty="0" err="1" smtClean="0">
                <a:latin typeface="Arial"/>
                <a:cs typeface="Arial"/>
              </a:rPr>
              <a:t>operties</a:t>
            </a:r>
            <a:r>
              <a:rPr lang="en-IN" sz="2300" dirty="0" smtClean="0">
                <a:latin typeface="Arial"/>
                <a:cs typeface="Arial"/>
              </a:rPr>
              <a:t> and </a:t>
            </a:r>
            <a:r>
              <a:rPr lang="en-IN" sz="2300" dirty="0" err="1" smtClean="0">
                <a:latin typeface="Arial"/>
                <a:cs typeface="Arial"/>
              </a:rPr>
              <a:t>fliud</a:t>
            </a:r>
            <a:r>
              <a:rPr lang="en-IN" sz="2300" dirty="0" smtClean="0">
                <a:latin typeface="Arial"/>
                <a:cs typeface="Arial"/>
              </a:rPr>
              <a:t> retaining properties[</a:t>
            </a:r>
            <a:r>
              <a:rPr lang="en-IN" sz="2300" dirty="0" err="1" smtClean="0">
                <a:latin typeface="Arial"/>
                <a:cs typeface="Arial"/>
              </a:rPr>
              <a:t>NSAID,corticosteroids</a:t>
            </a:r>
            <a:r>
              <a:rPr lang="en-IN" sz="2300" dirty="0" smtClean="0">
                <a:latin typeface="Arial"/>
                <a:cs typeface="Arial"/>
              </a:rPr>
              <a:t>]</a:t>
            </a:r>
            <a:endParaRPr sz="23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5860" y="0"/>
            <a:ext cx="795655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15640" marR="5080" indent="-3202940">
              <a:lnSpc>
                <a:spcPct val="100000"/>
              </a:lnSpc>
              <a:spcBef>
                <a:spcPts val="100"/>
              </a:spcBef>
            </a:pPr>
            <a:r>
              <a:rPr b="0" i="0" spc="-5" dirty="0">
                <a:latin typeface="Arial"/>
                <a:cs typeface="Arial"/>
              </a:rPr>
              <a:t>Compensatory changes </a:t>
            </a:r>
            <a:r>
              <a:rPr b="0" i="0" spc="5" dirty="0">
                <a:latin typeface="Arial"/>
                <a:cs typeface="Arial"/>
              </a:rPr>
              <a:t>in </a:t>
            </a:r>
            <a:r>
              <a:rPr b="0" i="0" spc="-5" dirty="0">
                <a:latin typeface="Arial"/>
                <a:cs typeface="Arial"/>
              </a:rPr>
              <a:t>heart  </a:t>
            </a:r>
            <a:r>
              <a:rPr b="0" i="0" dirty="0">
                <a:latin typeface="Arial"/>
                <a:cs typeface="Arial"/>
              </a:rPr>
              <a:t>failure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8360" y="1164590"/>
            <a:ext cx="5875655" cy="363220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Activation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SNS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Activation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RAS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Increased heart </a:t>
            </a:r>
            <a:r>
              <a:rPr sz="2800" spc="-5" dirty="0">
                <a:latin typeface="Arial"/>
                <a:cs typeface="Arial"/>
              </a:rPr>
              <a:t>rate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Release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ADH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Release </a:t>
            </a:r>
            <a:r>
              <a:rPr sz="2800" dirty="0">
                <a:latin typeface="Arial"/>
                <a:cs typeface="Arial"/>
              </a:rPr>
              <a:t>of atrial natriuretic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peptide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Chamber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enlargement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Myocardial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hypertrophy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6290" y="497840"/>
            <a:ext cx="7553959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60270" marR="5080" indent="-2147570">
              <a:lnSpc>
                <a:spcPct val="100000"/>
              </a:lnSpc>
              <a:spcBef>
                <a:spcPts val="100"/>
              </a:spcBef>
            </a:pPr>
            <a:r>
              <a:rPr b="0" i="0" spc="-5" dirty="0">
                <a:latin typeface="Arial"/>
                <a:cs typeface="Arial"/>
              </a:rPr>
              <a:t>Compensatory </a:t>
            </a:r>
            <a:r>
              <a:rPr b="0" i="0" dirty="0">
                <a:latin typeface="Arial"/>
                <a:cs typeface="Arial"/>
              </a:rPr>
              <a:t>Mechanisms in  </a:t>
            </a:r>
            <a:r>
              <a:rPr b="0" i="0" spc="-5" dirty="0">
                <a:latin typeface="Arial"/>
                <a:cs typeface="Arial"/>
              </a:rPr>
              <a:t>Heart Failure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971040"/>
            <a:ext cx="2607310" cy="399542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34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Mechanisms  </a:t>
            </a:r>
            <a:r>
              <a:rPr sz="2800" dirty="0">
                <a:latin typeface="Arial"/>
                <a:cs typeface="Arial"/>
              </a:rPr>
              <a:t>designed for  acute loss in  cardiac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output</a:t>
            </a:r>
            <a:endParaRPr sz="2800">
              <a:latin typeface="Arial"/>
              <a:cs typeface="Arial"/>
            </a:endParaRPr>
          </a:p>
          <a:p>
            <a:pPr marL="355600" marR="6985" indent="-342900">
              <a:lnSpc>
                <a:spcPct val="899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Chronic  </a:t>
            </a:r>
            <a:r>
              <a:rPr sz="2800" dirty="0">
                <a:latin typeface="Arial"/>
                <a:cs typeface="Arial"/>
              </a:rPr>
              <a:t>activation </a:t>
            </a:r>
            <a:r>
              <a:rPr sz="2800" spc="-5" dirty="0">
                <a:latin typeface="Arial"/>
                <a:cs typeface="Arial"/>
              </a:rPr>
              <a:t>of  </a:t>
            </a:r>
            <a:r>
              <a:rPr sz="2800" dirty="0">
                <a:latin typeface="Arial"/>
                <a:cs typeface="Arial"/>
              </a:rPr>
              <a:t>these  </a:t>
            </a:r>
            <a:r>
              <a:rPr sz="2800" spc="-5" dirty="0">
                <a:latin typeface="Arial"/>
                <a:cs typeface="Arial"/>
              </a:rPr>
              <a:t>mechanisms  </a:t>
            </a:r>
            <a:r>
              <a:rPr sz="2800" dirty="0">
                <a:latin typeface="Arial"/>
                <a:cs typeface="Arial"/>
              </a:rPr>
              <a:t>worsens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heart  failure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38600" y="1918970"/>
            <a:ext cx="4648200" cy="4206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1970" y="1029970"/>
            <a:ext cx="39712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Physical</a:t>
            </a:r>
            <a:r>
              <a:rPr spc="-50" dirty="0"/>
              <a:t> </a:t>
            </a:r>
            <a:r>
              <a:rPr spc="-5" dirty="0"/>
              <a:t>Signs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052320"/>
            <a:ext cx="7118984" cy="3636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High diastolic BP </a:t>
            </a:r>
            <a:r>
              <a:rPr sz="2800" dirty="0">
                <a:latin typeface="Arial"/>
                <a:cs typeface="Arial"/>
              </a:rPr>
              <a:t>&amp; occasional decrease in  systolic </a:t>
            </a:r>
            <a:r>
              <a:rPr sz="2800" spc="-5" dirty="0">
                <a:latin typeface="Arial"/>
                <a:cs typeface="Arial"/>
              </a:rPr>
              <a:t>BP </a:t>
            </a:r>
            <a:r>
              <a:rPr sz="2800" dirty="0">
                <a:latin typeface="Arial"/>
                <a:cs typeface="Arial"/>
              </a:rPr>
              <a:t>(decapitated</a:t>
            </a:r>
            <a:r>
              <a:rPr sz="2800" spc="-10" dirty="0">
                <a:latin typeface="Arial"/>
                <a:cs typeface="Arial"/>
              </a:rPr>
              <a:t> BP)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JVD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9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Rales</a:t>
            </a:r>
            <a:r>
              <a:rPr sz="2800" spc="105" dirty="0">
                <a:latin typeface="Arial"/>
                <a:cs typeface="Arial"/>
              </a:rPr>
              <a:t> </a:t>
            </a:r>
            <a:r>
              <a:rPr sz="2400" i="1" spc="-5" dirty="0">
                <a:latin typeface="Arial"/>
                <a:cs typeface="Arial"/>
              </a:rPr>
              <a:t>(Inspiratory)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8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Displaced </a:t>
            </a:r>
            <a:r>
              <a:rPr sz="2800" dirty="0">
                <a:latin typeface="Arial"/>
                <a:cs typeface="Arial"/>
              </a:rPr>
              <a:t>and sustained apical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impulses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Third </a:t>
            </a:r>
            <a:r>
              <a:rPr sz="2800" dirty="0">
                <a:latin typeface="Arial"/>
                <a:cs typeface="Arial"/>
              </a:rPr>
              <a:t>heart sound – </a:t>
            </a:r>
            <a:r>
              <a:rPr sz="2000" i="1" dirty="0">
                <a:latin typeface="Arial"/>
                <a:cs typeface="Arial"/>
              </a:rPr>
              <a:t>low pitched sound </a:t>
            </a:r>
            <a:r>
              <a:rPr sz="2000" i="1" spc="-5" dirty="0">
                <a:latin typeface="Arial"/>
                <a:cs typeface="Arial"/>
              </a:rPr>
              <a:t>that is</a:t>
            </a:r>
            <a:r>
              <a:rPr sz="2000" i="1" spc="-2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heard</a:t>
            </a:r>
            <a:endParaRPr sz="2000">
              <a:latin typeface="Arial"/>
              <a:cs typeface="Arial"/>
            </a:endParaRPr>
          </a:p>
          <a:p>
            <a:pPr marL="3167380">
              <a:lnSpc>
                <a:spcPct val="100000"/>
              </a:lnSpc>
              <a:spcBef>
                <a:spcPts val="2900"/>
              </a:spcBef>
            </a:pPr>
            <a:r>
              <a:rPr sz="2000" i="1" dirty="0">
                <a:latin typeface="Arial"/>
                <a:cs typeface="Arial"/>
              </a:rPr>
              <a:t>during rapid </a:t>
            </a:r>
            <a:r>
              <a:rPr sz="2000" i="1" spc="-5" dirty="0">
                <a:latin typeface="Arial"/>
                <a:cs typeface="Arial"/>
              </a:rPr>
              <a:t>filling </a:t>
            </a:r>
            <a:r>
              <a:rPr sz="2000" i="1" dirty="0">
                <a:latin typeface="Arial"/>
                <a:cs typeface="Arial"/>
              </a:rPr>
              <a:t>of</a:t>
            </a:r>
            <a:r>
              <a:rPr sz="2000" i="1" spc="-3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ventricle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1539" y="1029970"/>
            <a:ext cx="57734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52570" algn="l"/>
              </a:tabLst>
            </a:pPr>
            <a:r>
              <a:rPr spc="-5" dirty="0"/>
              <a:t>Physical</a:t>
            </a:r>
            <a:r>
              <a:rPr spc="25" dirty="0"/>
              <a:t> </a:t>
            </a:r>
            <a:r>
              <a:rPr spc="-5" dirty="0"/>
              <a:t>signs	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014220"/>
            <a:ext cx="6697980" cy="458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113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4200" baseline="1984" dirty="0">
                <a:latin typeface="Arial"/>
                <a:cs typeface="Arial"/>
              </a:rPr>
              <a:t>Mechanism of S</a:t>
            </a:r>
            <a:r>
              <a:rPr sz="2400" baseline="-20833" dirty="0">
                <a:latin typeface="Arial"/>
                <a:cs typeface="Arial"/>
              </a:rPr>
              <a:t>3 </a:t>
            </a:r>
            <a:r>
              <a:rPr sz="4200" baseline="1984" dirty="0">
                <a:latin typeface="Arial"/>
                <a:cs typeface="Arial"/>
              </a:rPr>
              <a:t>sudden </a:t>
            </a:r>
            <a:r>
              <a:rPr sz="4200" spc="-7" baseline="1984" dirty="0">
                <a:latin typeface="Arial"/>
                <a:cs typeface="Arial"/>
              </a:rPr>
              <a:t>deceleration </a:t>
            </a:r>
            <a:r>
              <a:rPr sz="4200" baseline="1984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blood</a:t>
            </a:r>
            <a:endParaRPr sz="2800">
              <a:latin typeface="Arial"/>
              <a:cs typeface="Arial"/>
            </a:endParaRPr>
          </a:p>
          <a:p>
            <a:pPr marL="507365" marR="574675">
              <a:lnSpc>
                <a:spcPct val="120800"/>
              </a:lnSpc>
            </a:pPr>
            <a:r>
              <a:rPr sz="2800" dirty="0">
                <a:latin typeface="Arial"/>
                <a:cs typeface="Arial"/>
              </a:rPr>
              <a:t>as elastic </a:t>
            </a:r>
            <a:r>
              <a:rPr sz="2800" spc="-5" dirty="0">
                <a:latin typeface="Arial"/>
                <a:cs typeface="Arial"/>
              </a:rPr>
              <a:t>limits of the </a:t>
            </a:r>
            <a:r>
              <a:rPr sz="2800" dirty="0">
                <a:latin typeface="Arial"/>
                <a:cs typeface="Arial"/>
              </a:rPr>
              <a:t>ventricles are  reached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500">
              <a:latin typeface="Times New Roman"/>
              <a:cs typeface="Times New Roman"/>
            </a:endParaRPr>
          </a:p>
          <a:p>
            <a:pPr marL="354965" marR="37465" indent="-354965">
              <a:lnSpc>
                <a:spcPct val="1208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Vibration </a:t>
            </a:r>
            <a:r>
              <a:rPr sz="2800" dirty="0">
                <a:latin typeface="Arial"/>
                <a:cs typeface="Arial"/>
              </a:rPr>
              <a:t>of the ventricular </a:t>
            </a:r>
            <a:r>
              <a:rPr sz="2800" spc="-5" dirty="0">
                <a:latin typeface="Arial"/>
                <a:cs typeface="Arial"/>
              </a:rPr>
              <a:t>wall by blood  </a:t>
            </a:r>
            <a:r>
              <a:rPr sz="2800" dirty="0">
                <a:latin typeface="Arial"/>
                <a:cs typeface="Arial"/>
              </a:rPr>
              <a:t>filling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Common in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children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1539" y="1029970"/>
            <a:ext cx="57734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52570" algn="l"/>
              </a:tabLst>
            </a:pPr>
            <a:r>
              <a:rPr spc="-5" dirty="0"/>
              <a:t>Physical</a:t>
            </a:r>
            <a:r>
              <a:rPr spc="25" dirty="0"/>
              <a:t> </a:t>
            </a:r>
            <a:r>
              <a:rPr spc="-5" dirty="0"/>
              <a:t>signs	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1953577"/>
            <a:ext cx="6616065" cy="3562350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4200" b="1" spc="-7" baseline="1984" dirty="0">
                <a:latin typeface="Arial"/>
                <a:cs typeface="Arial"/>
              </a:rPr>
              <a:t>Fourth heart </a:t>
            </a:r>
            <a:r>
              <a:rPr sz="4200" b="1" spc="-15" baseline="1984" dirty="0">
                <a:latin typeface="Arial"/>
                <a:cs typeface="Arial"/>
              </a:rPr>
              <a:t>Sound</a:t>
            </a:r>
            <a:r>
              <a:rPr sz="4200" b="1" spc="-22" baseline="1984" dirty="0">
                <a:latin typeface="Arial"/>
                <a:cs typeface="Arial"/>
              </a:rPr>
              <a:t> </a:t>
            </a:r>
            <a:r>
              <a:rPr sz="4200" b="1" baseline="1984" dirty="0">
                <a:latin typeface="Arial"/>
                <a:cs typeface="Arial"/>
              </a:rPr>
              <a:t>(S</a:t>
            </a:r>
            <a:r>
              <a:rPr sz="2400" b="1" baseline="-20833" dirty="0">
                <a:latin typeface="Arial"/>
                <a:cs typeface="Arial"/>
              </a:rPr>
              <a:t>4</a:t>
            </a:r>
            <a:r>
              <a:rPr sz="4200" b="1" baseline="1984" dirty="0">
                <a:latin typeface="Arial"/>
                <a:cs typeface="Arial"/>
              </a:rPr>
              <a:t>)</a:t>
            </a:r>
            <a:endParaRPr sz="4200" baseline="1984">
              <a:latin typeface="Arial"/>
              <a:cs typeface="Arial"/>
            </a:endParaRPr>
          </a:p>
          <a:p>
            <a:pPr marL="2317750" lvl="1" indent="-162560">
              <a:lnSpc>
                <a:spcPct val="100000"/>
              </a:lnSpc>
              <a:spcBef>
                <a:spcPts val="980"/>
              </a:spcBef>
              <a:buSzPct val="133333"/>
              <a:buChar char="-"/>
              <a:tabLst>
                <a:tab pos="2404110" algn="l"/>
              </a:tabLst>
            </a:pPr>
            <a:r>
              <a:rPr sz="2400" spc="-5" dirty="0">
                <a:latin typeface="Arial"/>
                <a:cs typeface="Arial"/>
              </a:rPr>
              <a:t>Usually at the end of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diastole</a:t>
            </a:r>
            <a:endParaRPr sz="2400">
              <a:latin typeface="Arial"/>
              <a:cs typeface="Arial"/>
            </a:endParaRPr>
          </a:p>
          <a:p>
            <a:pPr marL="2317750" marR="5080" lvl="1" indent="-86360">
              <a:lnSpc>
                <a:spcPct val="120700"/>
              </a:lnSpc>
              <a:spcBef>
                <a:spcPts val="5"/>
              </a:spcBef>
              <a:buChar char="-"/>
              <a:tabLst>
                <a:tab pos="2419985" algn="l"/>
              </a:tabLst>
            </a:pPr>
            <a:r>
              <a:rPr sz="2400" spc="-5" dirty="0">
                <a:latin typeface="Arial"/>
                <a:cs typeface="Arial"/>
              </a:rPr>
              <a:t>Exact mechanism </a:t>
            </a:r>
            <a:r>
              <a:rPr sz="2400" spc="-10" dirty="0">
                <a:latin typeface="Arial"/>
                <a:cs typeface="Arial"/>
              </a:rPr>
              <a:t>is not </a:t>
            </a:r>
            <a:r>
              <a:rPr sz="2400" spc="-5" dirty="0">
                <a:latin typeface="Arial"/>
                <a:cs typeface="Arial"/>
              </a:rPr>
              <a:t>known  </a:t>
            </a:r>
            <a:r>
              <a:rPr sz="2400" spc="-10" dirty="0">
                <a:latin typeface="Arial"/>
                <a:cs typeface="Arial"/>
              </a:rPr>
              <a:t>Could </a:t>
            </a:r>
            <a:r>
              <a:rPr sz="2400" spc="-5" dirty="0">
                <a:latin typeface="Arial"/>
                <a:cs typeface="Arial"/>
              </a:rPr>
              <a:t>be </a:t>
            </a:r>
            <a:r>
              <a:rPr sz="2400" spc="-10" dirty="0">
                <a:latin typeface="Arial"/>
                <a:cs typeface="Arial"/>
              </a:rPr>
              <a:t>due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contraction of  atrium against stiff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ventricle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Times New Roman"/>
              <a:cs typeface="Times New Roman"/>
            </a:endParaRPr>
          </a:p>
          <a:p>
            <a:pPr marL="403860" indent="-270510">
              <a:lnSpc>
                <a:spcPct val="100000"/>
              </a:lnSpc>
              <a:spcBef>
                <a:spcPts val="1914"/>
              </a:spcBef>
              <a:buClr>
                <a:srgbClr val="98CC00"/>
              </a:buClr>
              <a:buSzPct val="58928"/>
              <a:buFont typeface="Wingdings"/>
              <a:buChar char=""/>
              <a:tabLst>
                <a:tab pos="403860" algn="l"/>
              </a:tabLst>
            </a:pPr>
            <a:r>
              <a:rPr sz="2800" b="1" spc="-5" dirty="0">
                <a:latin typeface="Tahoma"/>
                <a:cs typeface="Tahoma"/>
              </a:rPr>
              <a:t>Pale, cold </a:t>
            </a:r>
            <a:r>
              <a:rPr sz="2800" b="1" spc="-10" dirty="0">
                <a:latin typeface="Tahoma"/>
                <a:cs typeface="Tahoma"/>
              </a:rPr>
              <a:t>sweaty</a:t>
            </a:r>
            <a:r>
              <a:rPr sz="2800" b="1" spc="-15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skin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29329" y="970279"/>
            <a:ext cx="30384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/>
              <a:t>Definition: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1259839" y="2002790"/>
            <a:ext cx="7452995" cy="378587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46355" indent="-342900">
              <a:lnSpc>
                <a:spcPct val="9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i="1" dirty="0">
                <a:latin typeface="Arial"/>
                <a:cs typeface="Arial"/>
              </a:rPr>
              <a:t>A state </a:t>
            </a:r>
            <a:r>
              <a:rPr sz="3200" i="1" spc="-5" dirty="0">
                <a:latin typeface="Arial"/>
                <a:cs typeface="Arial"/>
              </a:rPr>
              <a:t>in </a:t>
            </a:r>
            <a:r>
              <a:rPr sz="3200" i="1" dirty="0">
                <a:latin typeface="Arial"/>
                <a:cs typeface="Arial"/>
              </a:rPr>
              <a:t>which the heart cannot  provide </a:t>
            </a:r>
            <a:r>
              <a:rPr sz="3200" i="1" spc="-5" dirty="0">
                <a:latin typeface="Arial"/>
                <a:cs typeface="Arial"/>
              </a:rPr>
              <a:t>sufficient </a:t>
            </a:r>
            <a:r>
              <a:rPr sz="3200" i="1" dirty="0">
                <a:latin typeface="Arial"/>
                <a:cs typeface="Arial"/>
              </a:rPr>
              <a:t>cardiac output to  satisfy the metabolic needs of the</a:t>
            </a:r>
            <a:r>
              <a:rPr sz="3200" i="1" spc="-70" dirty="0">
                <a:latin typeface="Arial"/>
                <a:cs typeface="Arial"/>
              </a:rPr>
              <a:t> </a:t>
            </a:r>
            <a:r>
              <a:rPr sz="3200" i="1" dirty="0">
                <a:latin typeface="Arial"/>
                <a:cs typeface="Arial"/>
              </a:rPr>
              <a:t>body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43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899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It </a:t>
            </a:r>
            <a:r>
              <a:rPr sz="3200" spc="-5" dirty="0">
                <a:latin typeface="Arial"/>
                <a:cs typeface="Arial"/>
              </a:rPr>
              <a:t>is commonly </a:t>
            </a:r>
            <a:r>
              <a:rPr sz="3200" dirty="0">
                <a:latin typeface="Arial"/>
                <a:cs typeface="Arial"/>
              </a:rPr>
              <a:t>termed congestive heart  </a:t>
            </a:r>
            <a:r>
              <a:rPr sz="3200" spc="-5" dirty="0">
                <a:latin typeface="Arial"/>
                <a:cs typeface="Arial"/>
              </a:rPr>
              <a:t>failure </a:t>
            </a:r>
            <a:r>
              <a:rPr sz="3200" dirty="0">
                <a:latin typeface="Arial"/>
                <a:cs typeface="Arial"/>
              </a:rPr>
              <a:t>(CHF) since symptoms </a:t>
            </a:r>
            <a:r>
              <a:rPr sz="3200" spc="-5" dirty="0">
                <a:latin typeface="Arial"/>
                <a:cs typeface="Arial"/>
              </a:rPr>
              <a:t>of  </a:t>
            </a:r>
            <a:r>
              <a:rPr sz="3200" dirty="0">
                <a:latin typeface="Arial"/>
                <a:cs typeface="Arial"/>
              </a:rPr>
              <a:t>increase venous pressure </a:t>
            </a:r>
            <a:r>
              <a:rPr sz="3200" spc="-5" dirty="0">
                <a:latin typeface="Arial"/>
                <a:cs typeface="Arial"/>
              </a:rPr>
              <a:t>are often  </a:t>
            </a:r>
            <a:r>
              <a:rPr sz="3200" dirty="0">
                <a:latin typeface="Arial"/>
                <a:cs typeface="Arial"/>
              </a:rPr>
              <a:t>prominent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34285" marR="5080" indent="-156845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Framingham Criteria for </a:t>
            </a:r>
            <a:r>
              <a:rPr dirty="0"/>
              <a:t>Dx  </a:t>
            </a:r>
            <a:r>
              <a:rPr i="1" dirty="0"/>
              <a:t>of </a:t>
            </a:r>
            <a:r>
              <a:rPr i="1" spc="-5" dirty="0"/>
              <a:t>Heart</a:t>
            </a:r>
            <a:r>
              <a:rPr i="1" spc="-15" dirty="0"/>
              <a:t> </a:t>
            </a:r>
            <a:r>
              <a:rPr i="1" spc="-5" dirty="0"/>
              <a:t>Failure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1963420"/>
            <a:ext cx="5078730" cy="4132579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Major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Criteria:</a:t>
            </a:r>
            <a:endParaRPr sz="2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PND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JVD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90"/>
              </a:spcBef>
              <a:buChar char="–"/>
              <a:tabLst>
                <a:tab pos="755650" algn="l"/>
              </a:tabLst>
            </a:pPr>
            <a:r>
              <a:rPr sz="2400" spc="-10" dirty="0">
                <a:latin typeface="Arial"/>
                <a:cs typeface="Arial"/>
              </a:rPr>
              <a:t>Rales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Cardiomegaly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Acute Pulmonary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Edema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60"/>
              </a:spcBef>
              <a:buChar char="–"/>
              <a:tabLst>
                <a:tab pos="755650" algn="l"/>
              </a:tabLst>
            </a:pPr>
            <a:r>
              <a:rPr sz="3600" spc="-22" baseline="1157" dirty="0">
                <a:latin typeface="Arial"/>
                <a:cs typeface="Arial"/>
              </a:rPr>
              <a:t>S</a:t>
            </a:r>
            <a:r>
              <a:rPr sz="2100" spc="-22" baseline="-21825" dirty="0">
                <a:latin typeface="Arial"/>
                <a:cs typeface="Arial"/>
              </a:rPr>
              <a:t>3</a:t>
            </a:r>
            <a:r>
              <a:rPr sz="2100" spc="7" baseline="-21825" dirty="0">
                <a:latin typeface="Arial"/>
                <a:cs typeface="Arial"/>
              </a:rPr>
              <a:t> </a:t>
            </a:r>
            <a:r>
              <a:rPr sz="3600" spc="-7" baseline="1157" dirty="0">
                <a:latin typeface="Arial"/>
                <a:cs typeface="Arial"/>
              </a:rPr>
              <a:t>Gallop</a:t>
            </a:r>
            <a:endParaRPr sz="3600" baseline="1157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93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Positive hepatic Jugular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reflex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60"/>
              </a:spcBef>
              <a:buChar char="–"/>
              <a:tabLst>
                <a:tab pos="755650" algn="l"/>
              </a:tabLst>
            </a:pPr>
            <a:r>
              <a:rPr sz="3600" baseline="1157" dirty="0">
                <a:latin typeface="Arial"/>
                <a:cs typeface="Arial"/>
              </a:rPr>
              <a:t>↑ </a:t>
            </a:r>
            <a:r>
              <a:rPr sz="3600" spc="-7" baseline="1157" dirty="0">
                <a:latin typeface="Arial"/>
                <a:cs typeface="Arial"/>
              </a:rPr>
              <a:t>venous pressure </a:t>
            </a:r>
            <a:r>
              <a:rPr sz="3600" baseline="1157" dirty="0">
                <a:latin typeface="Arial"/>
                <a:cs typeface="Arial"/>
              </a:rPr>
              <a:t>&gt; </a:t>
            </a:r>
            <a:r>
              <a:rPr sz="3600" spc="-7" baseline="1157" dirty="0">
                <a:latin typeface="Arial"/>
                <a:cs typeface="Arial"/>
              </a:rPr>
              <a:t>16 </a:t>
            </a:r>
            <a:r>
              <a:rPr sz="3600" baseline="1157" dirty="0">
                <a:latin typeface="Arial"/>
                <a:cs typeface="Arial"/>
              </a:rPr>
              <a:t>cm</a:t>
            </a:r>
            <a:r>
              <a:rPr sz="3600" spc="-44" baseline="1157" dirty="0">
                <a:latin typeface="Arial"/>
                <a:cs typeface="Arial"/>
              </a:rPr>
              <a:t> </a:t>
            </a:r>
            <a:r>
              <a:rPr sz="3600" spc="-7" baseline="1157" dirty="0">
                <a:latin typeface="Arial"/>
                <a:cs typeface="Arial"/>
              </a:rPr>
              <a:t>H</a:t>
            </a:r>
            <a:r>
              <a:rPr sz="2100" spc="-7" baseline="-21825" dirty="0">
                <a:latin typeface="Arial"/>
                <a:cs typeface="Arial"/>
              </a:rPr>
              <a:t>2</a:t>
            </a:r>
            <a:r>
              <a:rPr sz="3600" spc="-7" baseline="1157" dirty="0">
                <a:latin typeface="Arial"/>
                <a:cs typeface="Arial"/>
              </a:rPr>
              <a:t>O</a:t>
            </a:r>
            <a:endParaRPr sz="3600" baseline="1157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7980" y="1029970"/>
            <a:ext cx="68611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82650" algn="l"/>
                <a:tab pos="3150235" algn="l"/>
              </a:tabLst>
            </a:pPr>
            <a:r>
              <a:rPr dirty="0"/>
              <a:t>Dx	of</a:t>
            </a:r>
            <a:r>
              <a:rPr spc="10" dirty="0"/>
              <a:t> </a:t>
            </a:r>
            <a:r>
              <a:rPr spc="-5" dirty="0"/>
              <a:t>Heart	Failure</a:t>
            </a:r>
            <a:r>
              <a:rPr spc="-40" dirty="0"/>
              <a:t> </a:t>
            </a:r>
            <a:r>
              <a:rPr spc="-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1821179"/>
            <a:ext cx="6106160" cy="3897629"/>
          </a:xfrm>
          <a:prstGeom prst="rect">
            <a:avLst/>
          </a:prstGeom>
        </p:spPr>
        <p:txBody>
          <a:bodyPr vert="horz" wrap="square" lIns="0" tIns="24384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9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Minor Criteria</a:t>
            </a:r>
            <a:endParaRPr sz="2800">
              <a:latin typeface="Arial"/>
              <a:cs typeface="Arial"/>
            </a:endParaRPr>
          </a:p>
          <a:p>
            <a:pPr marL="1101090" marR="3637279" indent="-36830">
              <a:lnSpc>
                <a:spcPct val="127499"/>
              </a:lnSpc>
              <a:spcBef>
                <a:spcPts val="640"/>
              </a:spcBef>
            </a:pPr>
            <a:r>
              <a:rPr sz="2000" dirty="0">
                <a:latin typeface="Arial"/>
                <a:cs typeface="Arial"/>
              </a:rPr>
              <a:t>LL edema,  Night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cough</a:t>
            </a:r>
            <a:endParaRPr sz="2000">
              <a:latin typeface="Arial"/>
              <a:cs typeface="Arial"/>
            </a:endParaRPr>
          </a:p>
          <a:p>
            <a:pPr marL="110109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Arial"/>
                <a:cs typeface="Arial"/>
              </a:rPr>
              <a:t>Dyspnea on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exertion</a:t>
            </a:r>
            <a:endParaRPr sz="2000">
              <a:latin typeface="Arial"/>
              <a:cs typeface="Arial"/>
            </a:endParaRPr>
          </a:p>
          <a:p>
            <a:pPr marL="1066165" marR="2932430" indent="34290">
              <a:lnSpc>
                <a:spcPct val="120500"/>
              </a:lnSpc>
              <a:spcBef>
                <a:spcPts val="10"/>
              </a:spcBef>
            </a:pPr>
            <a:r>
              <a:rPr sz="2400" spc="-5" dirty="0">
                <a:latin typeface="Arial"/>
                <a:cs typeface="Arial"/>
              </a:rPr>
              <a:t>Hepatomegaly  Pleural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effusion</a:t>
            </a:r>
            <a:endParaRPr sz="2400">
              <a:latin typeface="Arial"/>
              <a:cs typeface="Arial"/>
            </a:endParaRPr>
          </a:p>
          <a:p>
            <a:pPr marL="1066165" marR="1479550">
              <a:lnSpc>
                <a:spcPct val="120800"/>
              </a:lnSpc>
            </a:pPr>
            <a:r>
              <a:rPr sz="2000" dirty="0">
                <a:latin typeface="Arial"/>
                <a:cs typeface="Arial"/>
              </a:rPr>
              <a:t>↓ vital capacity by </a:t>
            </a:r>
            <a:r>
              <a:rPr sz="2000" spc="-5" dirty="0">
                <a:latin typeface="Arial"/>
                <a:cs typeface="Arial"/>
              </a:rPr>
              <a:t>1/3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normal  Tachycardia 120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bpm</a:t>
            </a:r>
            <a:endParaRPr sz="2000">
              <a:latin typeface="Arial"/>
              <a:cs typeface="Arial"/>
            </a:endParaRPr>
          </a:p>
          <a:p>
            <a:pPr marL="1066165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Arial"/>
                <a:cs typeface="Arial"/>
              </a:rPr>
              <a:t>Weight loss </a:t>
            </a:r>
            <a:r>
              <a:rPr sz="2000" spc="-5" dirty="0">
                <a:latin typeface="Arial"/>
                <a:cs typeface="Arial"/>
              </a:rPr>
              <a:t>4.5 </a:t>
            </a:r>
            <a:r>
              <a:rPr sz="2000" spc="5" dirty="0">
                <a:latin typeface="Arial"/>
                <a:cs typeface="Arial"/>
              </a:rPr>
              <a:t>kg </a:t>
            </a:r>
            <a:r>
              <a:rPr sz="2000" dirty="0">
                <a:latin typeface="Arial"/>
                <a:cs typeface="Arial"/>
              </a:rPr>
              <a:t>over 5 days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management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51710" y="580390"/>
            <a:ext cx="59905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75155" algn="l"/>
                <a:tab pos="4143375" algn="l"/>
              </a:tabLst>
            </a:pPr>
            <a:r>
              <a:rPr spc="-5" dirty="0"/>
              <a:t>Forms	</a:t>
            </a:r>
            <a:r>
              <a:rPr dirty="0"/>
              <a:t>of</a:t>
            </a:r>
            <a:r>
              <a:rPr spc="10" dirty="0"/>
              <a:t> </a:t>
            </a:r>
            <a:r>
              <a:rPr spc="-5" dirty="0"/>
              <a:t>Heart	Failure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1949450"/>
            <a:ext cx="6714490" cy="393319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Arial"/>
                <a:cs typeface="Arial"/>
              </a:rPr>
              <a:t>Systolic &amp;</a:t>
            </a:r>
            <a:r>
              <a:rPr sz="3200" b="1" spc="-5" dirty="0">
                <a:latin typeface="Arial"/>
                <a:cs typeface="Arial"/>
              </a:rPr>
              <a:t> Diastolic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354965" algn="l"/>
                <a:tab pos="355600" algn="l"/>
                <a:tab pos="1484630" algn="l"/>
              </a:tabLst>
            </a:pPr>
            <a:r>
              <a:rPr sz="3200" b="1" dirty="0">
                <a:latin typeface="Arial"/>
                <a:cs typeface="Arial"/>
              </a:rPr>
              <a:t>High	</a:t>
            </a:r>
            <a:r>
              <a:rPr sz="3200" b="1" spc="-5" dirty="0">
                <a:latin typeface="Arial"/>
                <a:cs typeface="Arial"/>
              </a:rPr>
              <a:t>Output Failure</a:t>
            </a:r>
            <a:endParaRPr sz="3200">
              <a:latin typeface="Arial"/>
              <a:cs typeface="Arial"/>
            </a:endParaRPr>
          </a:p>
          <a:p>
            <a:pPr marL="755650" marR="5080" lvl="1" indent="-285750">
              <a:lnSpc>
                <a:spcPts val="2590"/>
              </a:lnSpc>
              <a:spcBef>
                <a:spcPts val="625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Pregnancy, anemia, thyrotoxisis, </a:t>
            </a:r>
            <a:r>
              <a:rPr sz="2400" dirty="0">
                <a:latin typeface="Arial"/>
                <a:cs typeface="Arial"/>
              </a:rPr>
              <a:t>A/V </a:t>
            </a:r>
            <a:r>
              <a:rPr sz="2400" spc="-5" dirty="0">
                <a:latin typeface="Arial"/>
                <a:cs typeface="Arial"/>
              </a:rPr>
              <a:t>fistula,  Beriberi, Pagets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disease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Arial"/>
                <a:cs typeface="Arial"/>
              </a:rPr>
              <a:t>Low </a:t>
            </a:r>
            <a:r>
              <a:rPr sz="3200" b="1" dirty="0">
                <a:latin typeface="Arial"/>
                <a:cs typeface="Arial"/>
              </a:rPr>
              <a:t>Output</a:t>
            </a:r>
            <a:r>
              <a:rPr sz="3200" b="1" spc="-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Failure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Arial"/>
                <a:cs typeface="Arial"/>
              </a:rPr>
              <a:t>Acute</a:t>
            </a:r>
            <a:endParaRPr sz="32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359"/>
              </a:spcBef>
              <a:buChar char="–"/>
              <a:tabLst>
                <a:tab pos="755650" algn="l"/>
              </a:tabLst>
            </a:pPr>
            <a:r>
              <a:rPr sz="2800" dirty="0">
                <a:latin typeface="Arial"/>
                <a:cs typeface="Arial"/>
              </a:rPr>
              <a:t>large </a:t>
            </a:r>
            <a:r>
              <a:rPr sz="2800" spc="-5" dirty="0">
                <a:latin typeface="Arial"/>
                <a:cs typeface="Arial"/>
              </a:rPr>
              <a:t>MI, </a:t>
            </a:r>
            <a:r>
              <a:rPr sz="2800" dirty="0">
                <a:latin typeface="Arial"/>
                <a:cs typeface="Arial"/>
              </a:rPr>
              <a:t>aortic valve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dysfunction---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Arial"/>
                <a:cs typeface="Arial"/>
              </a:rPr>
              <a:t>Chronic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4070" y="360679"/>
            <a:ext cx="5772785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75155" algn="l"/>
              </a:tabLst>
            </a:pPr>
            <a:r>
              <a:rPr spc="-5" dirty="0"/>
              <a:t>Forms	</a:t>
            </a:r>
            <a:r>
              <a:rPr dirty="0"/>
              <a:t>of </a:t>
            </a:r>
            <a:r>
              <a:rPr spc="-5" dirty="0"/>
              <a:t>heart</a:t>
            </a:r>
            <a:r>
              <a:rPr spc="-45" dirty="0"/>
              <a:t> </a:t>
            </a:r>
            <a:r>
              <a:rPr spc="-5" dirty="0"/>
              <a:t>failure</a:t>
            </a:r>
          </a:p>
          <a:p>
            <a:pPr marL="2032000">
              <a:lnSpc>
                <a:spcPct val="100000"/>
              </a:lnSpc>
            </a:pPr>
            <a:r>
              <a:rPr dirty="0"/>
              <a:t>(</a:t>
            </a:r>
            <a:r>
              <a:rPr spc="-5" dirty="0"/>
              <a:t> 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1904153"/>
            <a:ext cx="6739255" cy="3752850"/>
          </a:xfrm>
          <a:prstGeom prst="rect">
            <a:avLst/>
          </a:prstGeom>
        </p:spPr>
        <p:txBody>
          <a:bodyPr vert="horz" wrap="square" lIns="0" tIns="1606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Arial"/>
                <a:cs typeface="Arial"/>
              </a:rPr>
              <a:t>Right </a:t>
            </a:r>
            <a:r>
              <a:rPr sz="2800" b="1" dirty="0">
                <a:latin typeface="Arial"/>
                <a:cs typeface="Arial"/>
              </a:rPr>
              <a:t>vs </a:t>
            </a:r>
            <a:r>
              <a:rPr sz="2800" b="1" spc="-5" dirty="0">
                <a:latin typeface="Arial"/>
                <a:cs typeface="Arial"/>
              </a:rPr>
              <a:t>Left sided heart</a:t>
            </a:r>
            <a:r>
              <a:rPr sz="2800" b="1" spc="3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failure:</a:t>
            </a:r>
            <a:endParaRPr sz="2800">
              <a:latin typeface="Arial"/>
              <a:cs typeface="Arial"/>
            </a:endParaRPr>
          </a:p>
          <a:p>
            <a:pPr marL="111125">
              <a:lnSpc>
                <a:spcPct val="100000"/>
              </a:lnSpc>
              <a:spcBef>
                <a:spcPts val="1000"/>
              </a:spcBef>
            </a:pPr>
            <a:r>
              <a:rPr sz="2400" b="1" spc="-5" dirty="0">
                <a:latin typeface="Arial"/>
                <a:cs typeface="Arial"/>
              </a:rPr>
              <a:t>Right sided heart failure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R="147955" algn="ctr">
              <a:lnSpc>
                <a:spcPct val="100000"/>
              </a:lnSpc>
              <a:spcBef>
                <a:spcPts val="520"/>
              </a:spcBef>
            </a:pPr>
            <a:r>
              <a:rPr sz="1800" i="1" dirty="0">
                <a:latin typeface="Arial"/>
                <a:cs typeface="Arial"/>
              </a:rPr>
              <a:t>Most </a:t>
            </a:r>
            <a:r>
              <a:rPr sz="1800" i="1" spc="-10" dirty="0">
                <a:latin typeface="Arial"/>
                <a:cs typeface="Arial"/>
              </a:rPr>
              <a:t>common </a:t>
            </a:r>
            <a:r>
              <a:rPr sz="1800" i="1" spc="-5" dirty="0">
                <a:latin typeface="Arial"/>
                <a:cs typeface="Arial"/>
              </a:rPr>
              <a:t>cause is left sided</a:t>
            </a:r>
            <a:r>
              <a:rPr sz="1800" i="1" spc="2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failure</a:t>
            </a:r>
            <a:endParaRPr sz="1800">
              <a:latin typeface="Arial"/>
              <a:cs typeface="Arial"/>
            </a:endParaRPr>
          </a:p>
          <a:p>
            <a:pPr marL="295910" algn="ctr">
              <a:lnSpc>
                <a:spcPct val="100000"/>
              </a:lnSpc>
              <a:spcBef>
                <a:spcPts val="450"/>
              </a:spcBef>
            </a:pPr>
            <a:r>
              <a:rPr sz="1800" spc="-5" dirty="0">
                <a:latin typeface="Arial"/>
                <a:cs typeface="Arial"/>
              </a:rPr>
              <a:t>Other causes </a:t>
            </a:r>
            <a:r>
              <a:rPr sz="1800" spc="-10" dirty="0">
                <a:latin typeface="Arial"/>
                <a:cs typeface="Arial"/>
              </a:rPr>
              <a:t>included </a:t>
            </a:r>
            <a:r>
              <a:rPr sz="1800" dirty="0">
                <a:latin typeface="Arial"/>
                <a:cs typeface="Arial"/>
              </a:rPr>
              <a:t>: </a:t>
            </a:r>
            <a:r>
              <a:rPr sz="1800" spc="-5" dirty="0">
                <a:latin typeface="Arial"/>
                <a:cs typeface="Arial"/>
              </a:rPr>
              <a:t>Pulmonary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embolisms</a:t>
            </a:r>
            <a:endParaRPr sz="1800">
              <a:latin typeface="Arial"/>
              <a:cs typeface="Arial"/>
            </a:endParaRPr>
          </a:p>
          <a:p>
            <a:pPr marL="3341370" marR="203835">
              <a:lnSpc>
                <a:spcPct val="120800"/>
              </a:lnSpc>
            </a:pPr>
            <a:r>
              <a:rPr sz="1800" spc="-5" dirty="0">
                <a:latin typeface="Arial"/>
                <a:cs typeface="Arial"/>
              </a:rPr>
              <a:t>Other causes </a:t>
            </a:r>
            <a:r>
              <a:rPr sz="1800" spc="-10" dirty="0">
                <a:latin typeface="Arial"/>
                <a:cs typeface="Arial"/>
              </a:rPr>
              <a:t>of pulmonary </a:t>
            </a:r>
            <a:r>
              <a:rPr sz="1800" spc="-5" dirty="0">
                <a:latin typeface="Arial"/>
                <a:cs typeface="Arial"/>
              </a:rPr>
              <a:t>htn.  RV infarction</a:t>
            </a:r>
            <a:endParaRPr sz="1800">
              <a:latin typeface="Arial"/>
              <a:cs typeface="Arial"/>
            </a:endParaRPr>
          </a:p>
          <a:p>
            <a:pPr marL="286385" algn="ctr">
              <a:lnSpc>
                <a:spcPct val="100000"/>
              </a:lnSpc>
              <a:spcBef>
                <a:spcPts val="450"/>
              </a:spcBef>
            </a:pPr>
            <a:r>
              <a:rPr sz="1800" dirty="0">
                <a:latin typeface="Arial"/>
                <a:cs typeface="Arial"/>
              </a:rPr>
              <a:t>MS</a:t>
            </a:r>
            <a:endParaRPr sz="1800">
              <a:latin typeface="Arial"/>
              <a:cs typeface="Arial"/>
            </a:endParaRPr>
          </a:p>
          <a:p>
            <a:pPr marR="74295" algn="ctr">
              <a:lnSpc>
                <a:spcPct val="100000"/>
              </a:lnSpc>
              <a:spcBef>
                <a:spcPts val="440"/>
              </a:spcBef>
              <a:tabLst>
                <a:tab pos="2345055" algn="l"/>
              </a:tabLst>
            </a:pPr>
            <a:r>
              <a:rPr sz="1800" spc="-5" dirty="0">
                <a:latin typeface="Arial"/>
                <a:cs typeface="Arial"/>
              </a:rPr>
              <a:t>Usually presents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with:	LL edema,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ascites</a:t>
            </a:r>
            <a:endParaRPr sz="1800">
              <a:latin typeface="Arial"/>
              <a:cs typeface="Arial"/>
            </a:endParaRPr>
          </a:p>
          <a:p>
            <a:pPr marL="3341370">
              <a:lnSpc>
                <a:spcPct val="100000"/>
              </a:lnSpc>
              <a:spcBef>
                <a:spcPts val="450"/>
              </a:spcBef>
            </a:pPr>
            <a:r>
              <a:rPr sz="1800" spc="-10" dirty="0">
                <a:latin typeface="Arial"/>
                <a:cs typeface="Arial"/>
              </a:rPr>
              <a:t>hepatic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congestion</a:t>
            </a:r>
            <a:endParaRPr sz="1800">
              <a:latin typeface="Arial"/>
              <a:cs typeface="Arial"/>
            </a:endParaRPr>
          </a:p>
          <a:p>
            <a:pPr marL="3341370">
              <a:lnSpc>
                <a:spcPct val="100000"/>
              </a:lnSpc>
              <a:spcBef>
                <a:spcPts val="450"/>
              </a:spcBef>
            </a:pPr>
            <a:r>
              <a:rPr sz="1800" spc="-5" dirty="0">
                <a:latin typeface="Arial"/>
                <a:cs typeface="Arial"/>
              </a:rPr>
              <a:t>cardiac cirrhosis (on the </a:t>
            </a:r>
            <a:r>
              <a:rPr sz="1800" spc="-10" dirty="0">
                <a:latin typeface="Arial"/>
                <a:cs typeface="Arial"/>
              </a:rPr>
              <a:t>long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run)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4550" y="1029970"/>
            <a:ext cx="571055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Differential</a:t>
            </a:r>
            <a:r>
              <a:rPr spc="-25" dirty="0"/>
              <a:t> </a:t>
            </a:r>
            <a:r>
              <a:rPr spc="-5" dirty="0"/>
              <a:t>diagnosis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480310"/>
            <a:ext cx="4507865" cy="2085339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Pericardial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diseases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Liver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diseases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Nephrotic</a:t>
            </a:r>
            <a:r>
              <a:rPr sz="2800" dirty="0">
                <a:latin typeface="Arial"/>
                <a:cs typeface="Arial"/>
              </a:rPr>
              <a:t> syndrome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Protein </a:t>
            </a:r>
            <a:r>
              <a:rPr sz="2800" dirty="0">
                <a:latin typeface="Arial"/>
                <a:cs typeface="Arial"/>
              </a:rPr>
              <a:t>losing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enteropathy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2060" y="1090929"/>
            <a:ext cx="492950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Laboratory</a:t>
            </a:r>
            <a:r>
              <a:rPr sz="4000" spc="-90" dirty="0"/>
              <a:t> </a:t>
            </a:r>
            <a:r>
              <a:rPr sz="4000" spc="-5" dirty="0"/>
              <a:t>Findings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259839" y="1963420"/>
            <a:ext cx="6271260" cy="302768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Anemia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Hyperthyroid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Chronic renal </a:t>
            </a:r>
            <a:r>
              <a:rPr sz="2800" dirty="0">
                <a:latin typeface="Arial"/>
                <a:cs typeface="Arial"/>
              </a:rPr>
              <a:t>insuffiency, electrolytes  </a:t>
            </a:r>
            <a:r>
              <a:rPr sz="2800" spc="-5" dirty="0">
                <a:latin typeface="Arial"/>
                <a:cs typeface="Arial"/>
              </a:rPr>
              <a:t>abnormality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Pre-renal </a:t>
            </a:r>
            <a:r>
              <a:rPr sz="2800" dirty="0">
                <a:latin typeface="Arial"/>
                <a:cs typeface="Arial"/>
              </a:rPr>
              <a:t>azotemia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Hemochromatosis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4129" y="1031240"/>
            <a:ext cx="49682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Electrocardiogram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1963420"/>
            <a:ext cx="5987415" cy="248793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Old </a:t>
            </a:r>
            <a:r>
              <a:rPr sz="2800" spc="-10" dirty="0">
                <a:latin typeface="Arial"/>
                <a:cs typeface="Arial"/>
              </a:rPr>
              <a:t>MI </a:t>
            </a:r>
            <a:r>
              <a:rPr sz="2800" dirty="0">
                <a:latin typeface="Arial"/>
                <a:cs typeface="Arial"/>
              </a:rPr>
              <a:t>or recent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MI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Arrhythmia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Some forms of Cardiomyopathy are  </a:t>
            </a:r>
            <a:r>
              <a:rPr sz="2800" dirty="0">
                <a:latin typeface="Arial"/>
                <a:cs typeface="Arial"/>
              </a:rPr>
              <a:t>tachycardia related</a:t>
            </a:r>
          </a:p>
          <a:p>
            <a:pPr marL="355600" indent="-342900">
              <a:lnSpc>
                <a:spcPct val="100000"/>
              </a:lnSpc>
              <a:spcBef>
                <a:spcPts val="5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 smtClean="0">
                <a:latin typeface="Arial"/>
                <a:cs typeface="Arial"/>
              </a:rPr>
              <a:t>LBBB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81070" y="1029970"/>
            <a:ext cx="31330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Chest</a:t>
            </a:r>
            <a:r>
              <a:rPr spc="-60" dirty="0"/>
              <a:t> </a:t>
            </a:r>
            <a:r>
              <a:rPr spc="-5" dirty="0"/>
              <a:t>X-ray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480310"/>
            <a:ext cx="7141209" cy="242316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Size </a:t>
            </a:r>
            <a:r>
              <a:rPr sz="2800" dirty="0">
                <a:latin typeface="Arial"/>
                <a:cs typeface="Arial"/>
              </a:rPr>
              <a:t>and shape of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heart</a:t>
            </a:r>
            <a:endParaRPr sz="2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90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Evidence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pulmonary </a:t>
            </a:r>
            <a:r>
              <a:rPr sz="2800" dirty="0">
                <a:latin typeface="Arial"/>
                <a:cs typeface="Arial"/>
              </a:rPr>
              <a:t>venous congestion  </a:t>
            </a:r>
            <a:r>
              <a:rPr sz="2800" spc="-5" dirty="0">
                <a:latin typeface="Arial"/>
                <a:cs typeface="Arial"/>
              </a:rPr>
              <a:t>(dilated </a:t>
            </a:r>
            <a:r>
              <a:rPr sz="2800" dirty="0">
                <a:latin typeface="Arial"/>
                <a:cs typeface="Arial"/>
              </a:rPr>
              <a:t>or upper </a:t>
            </a:r>
            <a:r>
              <a:rPr sz="2800" spc="-5" dirty="0">
                <a:latin typeface="Arial"/>
                <a:cs typeface="Arial"/>
              </a:rPr>
              <a:t>lobe </a:t>
            </a:r>
            <a:r>
              <a:rPr sz="2800" dirty="0">
                <a:latin typeface="Arial"/>
                <a:cs typeface="Arial"/>
              </a:rPr>
              <a:t>veins → perivascular  </a:t>
            </a:r>
            <a:r>
              <a:rPr sz="2800" spc="-5" dirty="0">
                <a:latin typeface="Arial"/>
                <a:cs typeface="Arial"/>
              </a:rPr>
              <a:t>edema)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Pleural </a:t>
            </a:r>
            <a:r>
              <a:rPr sz="2800" dirty="0">
                <a:latin typeface="Arial"/>
                <a:cs typeface="Arial"/>
              </a:rPr>
              <a:t>effusion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8289" y="1029970"/>
            <a:ext cx="44380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Echocardiogram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480310"/>
            <a:ext cx="7590790" cy="2085339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Function </a:t>
            </a:r>
            <a:r>
              <a:rPr sz="2800" dirty="0">
                <a:latin typeface="Arial"/>
                <a:cs typeface="Arial"/>
              </a:rPr>
              <a:t>of both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ventricles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Wall motion abnormality </a:t>
            </a:r>
            <a:r>
              <a:rPr sz="2800" dirty="0">
                <a:latin typeface="Arial"/>
                <a:cs typeface="Arial"/>
              </a:rPr>
              <a:t>that </a:t>
            </a:r>
            <a:r>
              <a:rPr sz="2800" spc="-5" dirty="0">
                <a:latin typeface="Arial"/>
                <a:cs typeface="Arial"/>
              </a:rPr>
              <a:t>may </a:t>
            </a:r>
            <a:r>
              <a:rPr sz="2800" dirty="0">
                <a:latin typeface="Arial"/>
                <a:cs typeface="Arial"/>
              </a:rPr>
              <a:t>signify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CAD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Valvular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abnormality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Intra-cardiac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shunts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2620" y="1029970"/>
            <a:ext cx="62712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18055" algn="l"/>
              </a:tabLst>
            </a:pPr>
            <a:r>
              <a:rPr spc="-5" dirty="0"/>
              <a:t>Cardiac	Catheterization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567940"/>
            <a:ext cx="5969635" cy="1482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When CAD </a:t>
            </a:r>
            <a:r>
              <a:rPr sz="2800" dirty="0">
                <a:latin typeface="Arial"/>
                <a:cs typeface="Arial"/>
              </a:rPr>
              <a:t>or valvular </a:t>
            </a:r>
            <a:r>
              <a:rPr sz="2800" spc="-5" dirty="0">
                <a:latin typeface="Arial"/>
                <a:cs typeface="Arial"/>
              </a:rPr>
              <a:t>is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suspected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If heart transplant </a:t>
            </a:r>
            <a:r>
              <a:rPr sz="2800" spc="-5" dirty="0">
                <a:latin typeface="Arial"/>
                <a:cs typeface="Arial"/>
              </a:rPr>
              <a:t>is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indicated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0620" y="970279"/>
            <a:ext cx="24301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Etiology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1259839" y="2052320"/>
            <a:ext cx="7335520" cy="3839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600" i="1" spc="-10" dirty="0">
                <a:latin typeface="Arial"/>
                <a:cs typeface="Arial"/>
              </a:rPr>
              <a:t>It </a:t>
            </a:r>
            <a:r>
              <a:rPr sz="3600" i="1" spc="-5" dirty="0">
                <a:latin typeface="Arial"/>
                <a:cs typeface="Arial"/>
              </a:rPr>
              <a:t>is </a:t>
            </a:r>
            <a:r>
              <a:rPr sz="3600" i="1" dirty="0">
                <a:latin typeface="Arial"/>
                <a:cs typeface="Arial"/>
              </a:rPr>
              <a:t>a common end point </a:t>
            </a:r>
            <a:r>
              <a:rPr sz="3600" i="1" spc="-5" dirty="0">
                <a:latin typeface="Arial"/>
                <a:cs typeface="Arial"/>
              </a:rPr>
              <a:t>for many  </a:t>
            </a:r>
            <a:r>
              <a:rPr sz="3600" i="1" dirty="0">
                <a:latin typeface="Arial"/>
                <a:cs typeface="Arial"/>
              </a:rPr>
              <a:t>diseases </a:t>
            </a:r>
            <a:r>
              <a:rPr sz="3600" i="1" spc="-5" dirty="0">
                <a:latin typeface="Arial"/>
                <a:cs typeface="Arial"/>
              </a:rPr>
              <a:t>of </a:t>
            </a:r>
            <a:r>
              <a:rPr sz="3600" i="1" dirty="0">
                <a:latin typeface="Arial"/>
                <a:cs typeface="Arial"/>
              </a:rPr>
              <a:t>cardiovascular</a:t>
            </a:r>
            <a:r>
              <a:rPr sz="3600" i="1" spc="-55" dirty="0">
                <a:latin typeface="Arial"/>
                <a:cs typeface="Arial"/>
              </a:rPr>
              <a:t> </a:t>
            </a:r>
            <a:r>
              <a:rPr sz="3600" i="1" spc="-5" dirty="0">
                <a:latin typeface="Arial"/>
                <a:cs typeface="Arial"/>
              </a:rPr>
              <a:t>system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900"/>
              </a:spcBef>
              <a:buChar char="•"/>
              <a:tabLst>
                <a:tab pos="355600" algn="l"/>
              </a:tabLst>
            </a:pPr>
            <a:r>
              <a:rPr sz="3600" spc="-10" dirty="0">
                <a:latin typeface="Arial"/>
                <a:cs typeface="Arial"/>
              </a:rPr>
              <a:t>It </a:t>
            </a:r>
            <a:r>
              <a:rPr sz="3600" dirty="0">
                <a:latin typeface="Arial"/>
                <a:cs typeface="Arial"/>
              </a:rPr>
              <a:t>can </a:t>
            </a:r>
            <a:r>
              <a:rPr sz="3600" spc="-5" dirty="0">
                <a:latin typeface="Arial"/>
                <a:cs typeface="Arial"/>
              </a:rPr>
              <a:t>be </a:t>
            </a:r>
            <a:r>
              <a:rPr sz="3600" dirty="0">
                <a:latin typeface="Arial"/>
                <a:cs typeface="Arial"/>
              </a:rPr>
              <a:t>caused </a:t>
            </a:r>
            <a:r>
              <a:rPr sz="3600" spc="-5" dirty="0">
                <a:latin typeface="Arial"/>
                <a:cs typeface="Arial"/>
              </a:rPr>
              <a:t>by </a:t>
            </a:r>
            <a:r>
              <a:rPr sz="3600" dirty="0">
                <a:latin typeface="Arial"/>
                <a:cs typeface="Arial"/>
              </a:rPr>
              <a:t>:</a:t>
            </a:r>
            <a:endParaRPr sz="3600">
              <a:latin typeface="Arial"/>
              <a:cs typeface="Arial"/>
            </a:endParaRPr>
          </a:p>
          <a:p>
            <a:pPr marL="462915">
              <a:lnSpc>
                <a:spcPct val="100000"/>
              </a:lnSpc>
              <a:spcBef>
                <a:spcPts val="450"/>
              </a:spcBef>
            </a:pPr>
            <a:r>
              <a:rPr sz="3200" dirty="0">
                <a:latin typeface="Arial"/>
                <a:cs typeface="Arial"/>
              </a:rPr>
              <a:t>-Inappropriate work load </a:t>
            </a:r>
            <a:r>
              <a:rPr sz="2000" spc="-5" dirty="0">
                <a:latin typeface="Arial"/>
                <a:cs typeface="Arial"/>
              </a:rPr>
              <a:t>(</a:t>
            </a:r>
            <a:r>
              <a:rPr sz="1800" spc="-5" dirty="0">
                <a:latin typeface="Arial"/>
                <a:cs typeface="Arial"/>
              </a:rPr>
              <a:t>volume or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pressure</a:t>
            </a:r>
            <a:endParaRPr sz="1800">
              <a:latin typeface="Arial"/>
              <a:cs typeface="Arial"/>
            </a:endParaRPr>
          </a:p>
          <a:p>
            <a:pPr marL="4813300">
              <a:lnSpc>
                <a:spcPct val="100000"/>
              </a:lnSpc>
              <a:spcBef>
                <a:spcPts val="439"/>
              </a:spcBef>
            </a:pPr>
            <a:r>
              <a:rPr sz="1800" spc="-10" dirty="0">
                <a:latin typeface="Arial"/>
                <a:cs typeface="Arial"/>
              </a:rPr>
              <a:t>overload)</a:t>
            </a:r>
            <a:endParaRPr sz="1800">
              <a:latin typeface="Arial"/>
              <a:cs typeface="Arial"/>
            </a:endParaRPr>
          </a:p>
          <a:p>
            <a:pPr marL="462915">
              <a:lnSpc>
                <a:spcPct val="100000"/>
              </a:lnSpc>
              <a:spcBef>
                <a:spcPts val="800"/>
              </a:spcBef>
            </a:pPr>
            <a:r>
              <a:rPr sz="3200" dirty="0">
                <a:latin typeface="Arial"/>
                <a:cs typeface="Arial"/>
              </a:rPr>
              <a:t>-Restricted </a:t>
            </a:r>
            <a:r>
              <a:rPr sz="3200" spc="-10" dirty="0">
                <a:latin typeface="Arial"/>
                <a:cs typeface="Arial"/>
              </a:rPr>
              <a:t>filling</a:t>
            </a:r>
            <a:endParaRPr sz="3200">
              <a:latin typeface="Arial"/>
              <a:cs typeface="Arial"/>
            </a:endParaRPr>
          </a:p>
          <a:p>
            <a:pPr marL="462915">
              <a:lnSpc>
                <a:spcPct val="100000"/>
              </a:lnSpc>
              <a:spcBef>
                <a:spcPts val="800"/>
              </a:spcBef>
            </a:pPr>
            <a:r>
              <a:rPr sz="3200" dirty="0">
                <a:latin typeface="Arial"/>
                <a:cs typeface="Arial"/>
              </a:rPr>
              <a:t>-Myocyte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loss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0269" y="497840"/>
            <a:ext cx="736600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2910" marR="5080" indent="-1680210">
              <a:lnSpc>
                <a:spcPct val="100000"/>
              </a:lnSpc>
              <a:spcBef>
                <a:spcPts val="100"/>
              </a:spcBef>
            </a:pPr>
            <a:r>
              <a:rPr b="0" i="0" dirty="0">
                <a:latin typeface="Arial"/>
                <a:cs typeface="Arial"/>
              </a:rPr>
              <a:t>Potential </a:t>
            </a:r>
            <a:r>
              <a:rPr b="0" i="0" spc="-5" dirty="0">
                <a:latin typeface="Arial"/>
                <a:cs typeface="Arial"/>
              </a:rPr>
              <a:t>Therapeutic Targets  </a:t>
            </a:r>
            <a:r>
              <a:rPr b="0" i="0" spc="5" dirty="0">
                <a:latin typeface="Arial"/>
                <a:cs typeface="Arial"/>
              </a:rPr>
              <a:t>in </a:t>
            </a:r>
            <a:r>
              <a:rPr b="0" i="0" spc="-5" dirty="0">
                <a:latin typeface="Arial"/>
                <a:cs typeface="Arial"/>
              </a:rPr>
              <a:t>Heart</a:t>
            </a:r>
            <a:r>
              <a:rPr b="0" i="0" spc="-15" dirty="0">
                <a:latin typeface="Arial"/>
                <a:cs typeface="Arial"/>
              </a:rPr>
              <a:t> </a:t>
            </a:r>
            <a:r>
              <a:rPr b="0" i="0" spc="-5" dirty="0">
                <a:latin typeface="Arial"/>
                <a:cs typeface="Arial"/>
              </a:rPr>
              <a:t>Failure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2369820"/>
            <a:ext cx="2494280" cy="179197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Preload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Afterload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Contractility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24529" y="2362200"/>
            <a:ext cx="5919470" cy="3797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3360" y="185420"/>
            <a:ext cx="46253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i="0" spc="-5" dirty="0">
                <a:latin typeface="Arial"/>
                <a:cs typeface="Arial"/>
              </a:rPr>
              <a:t>Goals </a:t>
            </a:r>
            <a:r>
              <a:rPr b="0" i="0" dirty="0">
                <a:latin typeface="Arial"/>
                <a:cs typeface="Arial"/>
              </a:rPr>
              <a:t>of</a:t>
            </a:r>
            <a:r>
              <a:rPr b="0" i="0" spc="-45" dirty="0">
                <a:latin typeface="Arial"/>
                <a:cs typeface="Arial"/>
              </a:rPr>
              <a:t> </a:t>
            </a:r>
            <a:r>
              <a:rPr b="0" i="0" spc="-5" dirty="0">
                <a:latin typeface="Arial"/>
                <a:cs typeface="Arial"/>
              </a:rPr>
              <a:t>treatment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8360" y="1151890"/>
            <a:ext cx="7616825" cy="276733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To improve </a:t>
            </a:r>
            <a:r>
              <a:rPr sz="3200" dirty="0">
                <a:latin typeface="Arial"/>
                <a:cs typeface="Arial"/>
              </a:rPr>
              <a:t>symptoms and </a:t>
            </a:r>
            <a:r>
              <a:rPr sz="3200" spc="-5" dirty="0">
                <a:latin typeface="Arial"/>
                <a:cs typeface="Arial"/>
              </a:rPr>
              <a:t>quality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life</a:t>
            </a:r>
            <a:endParaRPr sz="3200">
              <a:latin typeface="Arial"/>
              <a:cs typeface="Arial"/>
            </a:endParaRPr>
          </a:p>
          <a:p>
            <a:pPr marL="355600" marR="1205865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To </a:t>
            </a:r>
            <a:r>
              <a:rPr sz="3200" dirty="0">
                <a:latin typeface="Arial"/>
                <a:cs typeface="Arial"/>
              </a:rPr>
              <a:t>decrease </a:t>
            </a:r>
            <a:r>
              <a:rPr sz="3200" spc="-5" dirty="0">
                <a:latin typeface="Arial"/>
                <a:cs typeface="Arial"/>
              </a:rPr>
              <a:t>likelihood </a:t>
            </a:r>
            <a:r>
              <a:rPr sz="3200" dirty="0">
                <a:latin typeface="Arial"/>
                <a:cs typeface="Arial"/>
              </a:rPr>
              <a:t>of disease  progression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To </a:t>
            </a:r>
            <a:r>
              <a:rPr sz="3200" dirty="0">
                <a:latin typeface="Arial"/>
                <a:cs typeface="Arial"/>
              </a:rPr>
              <a:t>reduce </a:t>
            </a:r>
            <a:r>
              <a:rPr sz="3200" spc="-5" dirty="0">
                <a:latin typeface="Arial"/>
                <a:cs typeface="Arial"/>
              </a:rPr>
              <a:t>the risk </a:t>
            </a:r>
            <a:r>
              <a:rPr sz="3200" dirty="0">
                <a:latin typeface="Arial"/>
                <a:cs typeface="Arial"/>
              </a:rPr>
              <a:t>of death and need for  </a:t>
            </a:r>
            <a:r>
              <a:rPr sz="3200" spc="-5" dirty="0">
                <a:latin typeface="Arial"/>
                <a:cs typeface="Arial"/>
              </a:rPr>
              <a:t>hospitalisation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0890" y="1029970"/>
            <a:ext cx="34740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T</a:t>
            </a:r>
            <a:r>
              <a:rPr dirty="0"/>
              <a:t>REAT</a:t>
            </a:r>
            <a:r>
              <a:rPr spc="10" dirty="0"/>
              <a:t>M</a:t>
            </a:r>
            <a:r>
              <a:rPr spc="-5" dirty="0"/>
              <a:t>E</a:t>
            </a:r>
            <a:r>
              <a:rPr spc="5" dirty="0"/>
              <a:t>N</a:t>
            </a:r>
            <a:r>
              <a:rPr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1963420"/>
            <a:ext cx="6577330" cy="392811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Correction of </a:t>
            </a:r>
            <a:r>
              <a:rPr sz="2800" dirty="0">
                <a:latin typeface="Arial"/>
                <a:cs typeface="Arial"/>
              </a:rPr>
              <a:t>reversible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causes</a:t>
            </a:r>
          </a:p>
          <a:p>
            <a:pPr marL="75565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Ischemia</a:t>
            </a:r>
            <a:endParaRPr sz="2400" dirty="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10" dirty="0">
                <a:latin typeface="Arial"/>
                <a:cs typeface="Arial"/>
              </a:rPr>
              <a:t>Valvular </a:t>
            </a:r>
            <a:r>
              <a:rPr sz="2400" spc="-5" dirty="0">
                <a:latin typeface="Arial"/>
                <a:cs typeface="Arial"/>
              </a:rPr>
              <a:t>heart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disease</a:t>
            </a:r>
            <a:endParaRPr sz="2400" dirty="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9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Thyrotoxicosis and other </a:t>
            </a:r>
            <a:r>
              <a:rPr sz="2400" spc="-10" dirty="0">
                <a:latin typeface="Arial"/>
                <a:cs typeface="Arial"/>
              </a:rPr>
              <a:t>high </a:t>
            </a:r>
            <a:r>
              <a:rPr sz="2400" spc="-5" dirty="0">
                <a:latin typeface="Arial"/>
                <a:cs typeface="Arial"/>
              </a:rPr>
              <a:t>output status</a:t>
            </a:r>
            <a:endParaRPr sz="2400" dirty="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Shunts</a:t>
            </a:r>
            <a:endParaRPr sz="2400" dirty="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Arrhythmia</a:t>
            </a:r>
            <a:endParaRPr sz="2400" dirty="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500"/>
              </a:spcBef>
              <a:buChar char="•"/>
              <a:tabLst>
                <a:tab pos="1155065" algn="l"/>
                <a:tab pos="1155700" algn="l"/>
                <a:tab pos="2648585" algn="l"/>
              </a:tabLst>
            </a:pPr>
            <a:r>
              <a:rPr sz="2000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fib,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flutter,	</a:t>
            </a:r>
            <a:endParaRPr sz="2000" dirty="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Medications</a:t>
            </a:r>
            <a:endParaRPr sz="2400" dirty="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500"/>
              </a:spcBef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Ca channel blockers, some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antiarrhythmics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7019" y="0"/>
            <a:ext cx="7172325" cy="115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0" marR="5080" indent="-2857500">
              <a:lnSpc>
                <a:spcPct val="100000"/>
              </a:lnSpc>
              <a:spcBef>
                <a:spcPts val="100"/>
              </a:spcBef>
            </a:pPr>
            <a:r>
              <a:rPr sz="3700" b="0" i="0" spc="-10" dirty="0">
                <a:latin typeface="Arial"/>
                <a:cs typeface="Arial"/>
              </a:rPr>
              <a:t>Approach </a:t>
            </a:r>
            <a:r>
              <a:rPr sz="3700" b="0" i="0" dirty="0">
                <a:latin typeface="Arial"/>
                <a:cs typeface="Arial"/>
              </a:rPr>
              <a:t>to the </a:t>
            </a:r>
            <a:r>
              <a:rPr sz="3700" b="0" i="0" spc="-5" dirty="0">
                <a:latin typeface="Arial"/>
                <a:cs typeface="Arial"/>
              </a:rPr>
              <a:t>Patient with </a:t>
            </a:r>
            <a:r>
              <a:rPr sz="3700" b="0" i="0" spc="-10" dirty="0">
                <a:latin typeface="Arial"/>
                <a:cs typeface="Arial"/>
              </a:rPr>
              <a:t>Heart  </a:t>
            </a:r>
            <a:r>
              <a:rPr sz="3700" b="0" i="0" spc="-5" dirty="0">
                <a:latin typeface="Arial"/>
                <a:cs typeface="Arial"/>
              </a:rPr>
              <a:t>Failure</a:t>
            </a:r>
            <a:endParaRPr sz="3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05000" y="1219200"/>
            <a:ext cx="6248400" cy="685800"/>
          </a:xfrm>
          <a:custGeom>
            <a:avLst/>
            <a:gdLst/>
            <a:ahLst/>
            <a:cxnLst/>
            <a:rect l="l" t="t" r="r" b="b"/>
            <a:pathLst>
              <a:path w="6248400" h="685800">
                <a:moveTo>
                  <a:pt x="31242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6248400" y="0"/>
                </a:lnTo>
                <a:lnTo>
                  <a:pt x="6248400" y="685800"/>
                </a:lnTo>
                <a:lnTo>
                  <a:pt x="3124200" y="6858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019550" y="2198370"/>
            <a:ext cx="1405890" cy="427990"/>
          </a:xfrm>
          <a:custGeom>
            <a:avLst/>
            <a:gdLst/>
            <a:ahLst/>
            <a:cxnLst/>
            <a:rect l="l" t="t" r="r" b="b"/>
            <a:pathLst>
              <a:path w="1405889" h="427989">
                <a:moveTo>
                  <a:pt x="702310" y="427989"/>
                </a:moveTo>
                <a:lnTo>
                  <a:pt x="0" y="427989"/>
                </a:lnTo>
                <a:lnTo>
                  <a:pt x="0" y="0"/>
                </a:lnTo>
                <a:lnTo>
                  <a:pt x="1405889" y="0"/>
                </a:lnTo>
                <a:lnTo>
                  <a:pt x="1405889" y="427989"/>
                </a:lnTo>
                <a:lnTo>
                  <a:pt x="702310" y="427989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415539" y="1224279"/>
            <a:ext cx="5230495" cy="132334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951230" marR="5080" indent="-938530">
              <a:lnSpc>
                <a:spcPts val="2050"/>
              </a:lnSpc>
              <a:spcBef>
                <a:spcPts val="360"/>
              </a:spcBef>
            </a:pPr>
            <a:r>
              <a:rPr sz="1900" b="1" spc="-5" dirty="0">
                <a:latin typeface="Arial"/>
                <a:cs typeface="Arial"/>
              </a:rPr>
              <a:t>Assessment </a:t>
            </a:r>
            <a:r>
              <a:rPr sz="1900" b="1" dirty="0">
                <a:latin typeface="Arial"/>
                <a:cs typeface="Arial"/>
              </a:rPr>
              <a:t>of LV function </a:t>
            </a:r>
            <a:r>
              <a:rPr sz="1900" b="1" spc="-5" dirty="0">
                <a:latin typeface="Arial"/>
                <a:cs typeface="Arial"/>
              </a:rPr>
              <a:t>(echocardiogram,  radionuclide</a:t>
            </a:r>
            <a:r>
              <a:rPr sz="1900" b="1" spc="-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ventriculogram)</a:t>
            </a:r>
            <a:endParaRPr sz="1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100">
              <a:latin typeface="Times New Roman"/>
              <a:cs typeface="Times New Roman"/>
            </a:endParaRPr>
          </a:p>
          <a:p>
            <a:pPr marR="608330" algn="ctr">
              <a:lnSpc>
                <a:spcPct val="100000"/>
              </a:lnSpc>
            </a:pPr>
            <a:r>
              <a:rPr sz="1900" b="1" spc="-5" dirty="0">
                <a:latin typeface="Arial"/>
                <a:cs typeface="Arial"/>
              </a:rPr>
              <a:t>EF </a:t>
            </a:r>
            <a:r>
              <a:rPr sz="1900" b="1" dirty="0">
                <a:latin typeface="Arial"/>
                <a:cs typeface="Arial"/>
              </a:rPr>
              <a:t>&lt;</a:t>
            </a:r>
            <a:r>
              <a:rPr sz="1900" b="1" spc="-15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40%</a:t>
            </a:r>
            <a:endParaRPr sz="1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93159" y="2905760"/>
            <a:ext cx="2057400" cy="736600"/>
          </a:xfrm>
          <a:prstGeom prst="rect">
            <a:avLst/>
          </a:prstGeom>
          <a:solidFill>
            <a:srgbClr val="009898"/>
          </a:solidFill>
          <a:ln w="9344">
            <a:solidFill>
              <a:srgbClr val="FFFFFF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216535" marR="162560" indent="-46990">
              <a:lnSpc>
                <a:spcPct val="100000"/>
              </a:lnSpc>
              <a:spcBef>
                <a:spcPts val="359"/>
              </a:spcBef>
            </a:pPr>
            <a:r>
              <a:rPr sz="1900" b="1" spc="-5" dirty="0">
                <a:latin typeface="Arial"/>
                <a:cs typeface="Arial"/>
              </a:rPr>
              <a:t>Assessment</a:t>
            </a:r>
            <a:r>
              <a:rPr sz="1900" b="1" spc="-75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of  </a:t>
            </a:r>
            <a:r>
              <a:rPr sz="1900" b="1" spc="-5" dirty="0">
                <a:latin typeface="Arial"/>
                <a:cs typeface="Arial"/>
              </a:rPr>
              <a:t>volume</a:t>
            </a:r>
            <a:r>
              <a:rPr sz="1900" b="1" spc="-3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status</a:t>
            </a:r>
            <a:endParaRPr sz="19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89989" y="3956050"/>
            <a:ext cx="2785110" cy="736600"/>
          </a:xfrm>
          <a:custGeom>
            <a:avLst/>
            <a:gdLst/>
            <a:ahLst/>
            <a:cxnLst/>
            <a:rect l="l" t="t" r="r" b="b"/>
            <a:pathLst>
              <a:path w="2785110" h="736600">
                <a:moveTo>
                  <a:pt x="1391920" y="736600"/>
                </a:moveTo>
                <a:lnTo>
                  <a:pt x="0" y="736600"/>
                </a:lnTo>
                <a:lnTo>
                  <a:pt x="0" y="0"/>
                </a:lnTo>
                <a:lnTo>
                  <a:pt x="2785110" y="0"/>
                </a:lnTo>
                <a:lnTo>
                  <a:pt x="2785110" y="736600"/>
                </a:lnTo>
                <a:lnTo>
                  <a:pt x="1391920" y="7366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56360" y="3990340"/>
            <a:ext cx="245300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3050" marR="5080" indent="-260350">
              <a:lnSpc>
                <a:spcPct val="100000"/>
              </a:lnSpc>
              <a:spcBef>
                <a:spcPts val="100"/>
              </a:spcBef>
            </a:pPr>
            <a:r>
              <a:rPr sz="1900" b="1" spc="-5" dirty="0">
                <a:latin typeface="Arial"/>
                <a:cs typeface="Arial"/>
              </a:rPr>
              <a:t>Signs </a:t>
            </a:r>
            <a:r>
              <a:rPr sz="1900" b="1" dirty="0">
                <a:latin typeface="Arial"/>
                <a:cs typeface="Arial"/>
              </a:rPr>
              <a:t>and</a:t>
            </a:r>
            <a:r>
              <a:rPr sz="1900" b="1" spc="-5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symptoms  </a:t>
            </a:r>
            <a:r>
              <a:rPr sz="1900" b="1" dirty="0">
                <a:latin typeface="Arial"/>
                <a:cs typeface="Arial"/>
              </a:rPr>
              <a:t>of </a:t>
            </a:r>
            <a:r>
              <a:rPr sz="1900" b="1" spc="-5" dirty="0">
                <a:latin typeface="Arial"/>
                <a:cs typeface="Arial"/>
              </a:rPr>
              <a:t>fluid</a:t>
            </a:r>
            <a:r>
              <a:rPr sz="1900" b="1" spc="-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retention</a:t>
            </a:r>
            <a:endParaRPr sz="19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132070" y="3956050"/>
            <a:ext cx="3437890" cy="736600"/>
          </a:xfrm>
          <a:custGeom>
            <a:avLst/>
            <a:gdLst/>
            <a:ahLst/>
            <a:cxnLst/>
            <a:rect l="l" t="t" r="r" b="b"/>
            <a:pathLst>
              <a:path w="3437890" h="736600">
                <a:moveTo>
                  <a:pt x="1719579" y="736600"/>
                </a:moveTo>
                <a:lnTo>
                  <a:pt x="0" y="736600"/>
                </a:lnTo>
                <a:lnTo>
                  <a:pt x="0" y="0"/>
                </a:lnTo>
                <a:lnTo>
                  <a:pt x="3437889" y="0"/>
                </a:lnTo>
                <a:lnTo>
                  <a:pt x="3437889" y="736600"/>
                </a:lnTo>
                <a:lnTo>
                  <a:pt x="1719579" y="7366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297170" y="3990340"/>
            <a:ext cx="311086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9300" marR="5080" indent="-736600">
              <a:lnSpc>
                <a:spcPct val="100000"/>
              </a:lnSpc>
              <a:spcBef>
                <a:spcPts val="100"/>
              </a:spcBef>
            </a:pPr>
            <a:r>
              <a:rPr sz="1900" b="1" spc="-10" dirty="0">
                <a:latin typeface="Arial"/>
                <a:cs typeface="Arial"/>
              </a:rPr>
              <a:t>No </a:t>
            </a:r>
            <a:r>
              <a:rPr sz="1900" b="1" spc="-5" dirty="0">
                <a:latin typeface="Arial"/>
                <a:cs typeface="Arial"/>
              </a:rPr>
              <a:t>signs </a:t>
            </a:r>
            <a:r>
              <a:rPr sz="1900" b="1" dirty="0">
                <a:latin typeface="Arial"/>
                <a:cs typeface="Arial"/>
              </a:rPr>
              <a:t>and </a:t>
            </a:r>
            <a:r>
              <a:rPr sz="1900" b="1" spc="-5" dirty="0">
                <a:latin typeface="Arial"/>
                <a:cs typeface="Arial"/>
              </a:rPr>
              <a:t>symptoms </a:t>
            </a:r>
            <a:r>
              <a:rPr sz="1900" b="1" dirty="0">
                <a:latin typeface="Arial"/>
                <a:cs typeface="Arial"/>
              </a:rPr>
              <a:t>of  </a:t>
            </a:r>
            <a:r>
              <a:rPr sz="1900" b="1" spc="-5" dirty="0">
                <a:latin typeface="Arial"/>
                <a:cs typeface="Arial"/>
              </a:rPr>
              <a:t>fluid retention</a:t>
            </a:r>
            <a:endParaRPr sz="1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6139" y="4963159"/>
            <a:ext cx="3413760" cy="736600"/>
          </a:xfrm>
          <a:prstGeom prst="rect">
            <a:avLst/>
          </a:prstGeom>
          <a:solidFill>
            <a:srgbClr val="009898"/>
          </a:solidFill>
          <a:ln w="9344">
            <a:solidFill>
              <a:srgbClr val="FFFFFF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1900" b="1" spc="-5" dirty="0">
                <a:latin typeface="Arial"/>
                <a:cs typeface="Arial"/>
              </a:rPr>
              <a:t>Diuretic</a:t>
            </a:r>
            <a:endParaRPr sz="190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</a:pPr>
            <a:r>
              <a:rPr sz="1900" b="1" spc="-5" dirty="0">
                <a:latin typeface="Arial"/>
                <a:cs typeface="Arial"/>
              </a:rPr>
              <a:t>(titrate </a:t>
            </a:r>
            <a:r>
              <a:rPr sz="1900" b="1" dirty="0">
                <a:latin typeface="Arial"/>
                <a:cs typeface="Arial"/>
              </a:rPr>
              <a:t>to </a:t>
            </a:r>
            <a:r>
              <a:rPr sz="1900" b="1" spc="-5" dirty="0">
                <a:latin typeface="Arial"/>
                <a:cs typeface="Arial"/>
              </a:rPr>
              <a:t>euvolemic</a:t>
            </a:r>
            <a:r>
              <a:rPr sz="1900" b="1" spc="-30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state)</a:t>
            </a:r>
            <a:endParaRPr sz="19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736590" y="4963159"/>
            <a:ext cx="2095500" cy="527050"/>
          </a:xfrm>
          <a:custGeom>
            <a:avLst/>
            <a:gdLst/>
            <a:ahLst/>
            <a:cxnLst/>
            <a:rect l="l" t="t" r="r" b="b"/>
            <a:pathLst>
              <a:path w="2095500" h="527050">
                <a:moveTo>
                  <a:pt x="1047750" y="527049"/>
                </a:moveTo>
                <a:lnTo>
                  <a:pt x="0" y="527049"/>
                </a:lnTo>
                <a:lnTo>
                  <a:pt x="0" y="0"/>
                </a:lnTo>
                <a:lnTo>
                  <a:pt x="2095500" y="0"/>
                </a:lnTo>
                <a:lnTo>
                  <a:pt x="2095500" y="527049"/>
                </a:lnTo>
                <a:lnTo>
                  <a:pt x="1047750" y="527049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002020" y="4996179"/>
            <a:ext cx="156781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spc="-10" dirty="0">
                <a:latin typeface="Arial"/>
                <a:cs typeface="Arial"/>
              </a:rPr>
              <a:t>ACE</a:t>
            </a:r>
            <a:r>
              <a:rPr sz="1900" b="1" spc="-85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Inhibitor</a:t>
            </a:r>
            <a:endParaRPr sz="1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46470" y="5885179"/>
            <a:ext cx="1591310" cy="436880"/>
          </a:xfrm>
          <a:prstGeom prst="rect">
            <a:avLst/>
          </a:prstGeom>
          <a:solidFill>
            <a:srgbClr val="009898"/>
          </a:solidFill>
          <a:ln w="9344">
            <a:solidFill>
              <a:srgbClr val="FFFFFF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249554">
              <a:lnSpc>
                <a:spcPct val="100000"/>
              </a:lnSpc>
              <a:spcBef>
                <a:spcPts val="359"/>
              </a:spcBef>
            </a:pPr>
            <a:r>
              <a:rPr sz="1900" spc="15" dirty="0">
                <a:latin typeface="Symbol"/>
                <a:cs typeface="Symbol"/>
              </a:rPr>
              <a:t></a:t>
            </a:r>
            <a:r>
              <a:rPr sz="1900" b="1" spc="15" dirty="0">
                <a:latin typeface="Arial"/>
                <a:cs typeface="Arial"/>
              </a:rPr>
              <a:t>-blocker</a:t>
            </a:r>
            <a:endParaRPr sz="19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397240" y="5633720"/>
            <a:ext cx="746760" cy="438150"/>
          </a:xfrm>
          <a:custGeom>
            <a:avLst/>
            <a:gdLst/>
            <a:ahLst/>
            <a:cxnLst/>
            <a:rect l="l" t="t" r="r" b="b"/>
            <a:pathLst>
              <a:path w="746759" h="438150">
                <a:moveTo>
                  <a:pt x="651509" y="438149"/>
                </a:moveTo>
                <a:lnTo>
                  <a:pt x="0" y="438149"/>
                </a:lnTo>
                <a:lnTo>
                  <a:pt x="0" y="0"/>
                </a:lnTo>
                <a:lnTo>
                  <a:pt x="746759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48750" y="6071870"/>
            <a:ext cx="95250" cy="0"/>
          </a:xfrm>
          <a:custGeom>
            <a:avLst/>
            <a:gdLst/>
            <a:ahLst/>
            <a:cxnLst/>
            <a:rect l="l" t="t" r="r" b="b"/>
            <a:pathLst>
              <a:path w="95250">
                <a:moveTo>
                  <a:pt x="9525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592819" y="5668009"/>
            <a:ext cx="56197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spc="-5" dirty="0">
                <a:latin typeface="Arial"/>
                <a:cs typeface="Arial"/>
              </a:rPr>
              <a:t>D</a:t>
            </a:r>
            <a:r>
              <a:rPr sz="1900" b="1" dirty="0">
                <a:latin typeface="Arial"/>
                <a:cs typeface="Arial"/>
              </a:rPr>
              <a:t>igo</a:t>
            </a:r>
            <a:endParaRPr sz="19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636770" y="213867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57150" y="0"/>
                </a:moveTo>
                <a:lnTo>
                  <a:pt x="0" y="0"/>
                </a:lnTo>
                <a:lnTo>
                  <a:pt x="29209" y="57150"/>
                </a:lnTo>
                <a:lnTo>
                  <a:pt x="57150" y="0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665979" y="1968500"/>
            <a:ext cx="0" cy="181610"/>
          </a:xfrm>
          <a:custGeom>
            <a:avLst/>
            <a:gdLst/>
            <a:ahLst/>
            <a:cxnLst/>
            <a:rect l="l" t="t" r="r" b="b"/>
            <a:pathLst>
              <a:path h="181610">
                <a:moveTo>
                  <a:pt x="0" y="0"/>
                </a:moveTo>
                <a:lnTo>
                  <a:pt x="0" y="181610"/>
                </a:lnTo>
              </a:path>
            </a:pathLst>
          </a:custGeom>
          <a:ln w="27939">
            <a:solidFill>
              <a:srgbClr val="66FF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636770" y="2827020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57150" y="0"/>
                </a:moveTo>
                <a:lnTo>
                  <a:pt x="0" y="0"/>
                </a:lnTo>
                <a:lnTo>
                  <a:pt x="29209" y="57150"/>
                </a:lnTo>
                <a:lnTo>
                  <a:pt x="57150" y="0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65979" y="2658110"/>
            <a:ext cx="0" cy="180340"/>
          </a:xfrm>
          <a:custGeom>
            <a:avLst/>
            <a:gdLst/>
            <a:ahLst/>
            <a:cxnLst/>
            <a:rect l="l" t="t" r="r" b="b"/>
            <a:pathLst>
              <a:path h="180339">
                <a:moveTo>
                  <a:pt x="0" y="0"/>
                </a:moveTo>
                <a:lnTo>
                  <a:pt x="0" y="180339"/>
                </a:lnTo>
              </a:path>
            </a:pathLst>
          </a:custGeom>
          <a:ln w="27939">
            <a:solidFill>
              <a:srgbClr val="66FF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867150" y="3876040"/>
            <a:ext cx="62230" cy="54610"/>
          </a:xfrm>
          <a:custGeom>
            <a:avLst/>
            <a:gdLst/>
            <a:ahLst/>
            <a:cxnLst/>
            <a:rect l="l" t="t" r="r" b="b"/>
            <a:pathLst>
              <a:path w="62229" h="54610">
                <a:moveTo>
                  <a:pt x="45720" y="0"/>
                </a:moveTo>
                <a:lnTo>
                  <a:pt x="0" y="43180"/>
                </a:lnTo>
                <a:lnTo>
                  <a:pt x="62229" y="54610"/>
                </a:lnTo>
                <a:lnTo>
                  <a:pt x="45720" y="0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906520" y="3660140"/>
            <a:ext cx="763270" cy="259079"/>
          </a:xfrm>
          <a:custGeom>
            <a:avLst/>
            <a:gdLst/>
            <a:ahLst/>
            <a:cxnLst/>
            <a:rect l="l" t="t" r="r" b="b"/>
            <a:pathLst>
              <a:path w="763270" h="259079">
                <a:moveTo>
                  <a:pt x="754379" y="0"/>
                </a:moveTo>
                <a:lnTo>
                  <a:pt x="0" y="232410"/>
                </a:lnTo>
                <a:lnTo>
                  <a:pt x="7619" y="259080"/>
                </a:lnTo>
                <a:lnTo>
                  <a:pt x="763269" y="26670"/>
                </a:lnTo>
                <a:lnTo>
                  <a:pt x="754379" y="0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00979" y="3906520"/>
            <a:ext cx="63500" cy="53340"/>
          </a:xfrm>
          <a:custGeom>
            <a:avLst/>
            <a:gdLst/>
            <a:ahLst/>
            <a:cxnLst/>
            <a:rect l="l" t="t" r="r" b="b"/>
            <a:pathLst>
              <a:path w="63500" h="53339">
                <a:moveTo>
                  <a:pt x="20320" y="0"/>
                </a:moveTo>
                <a:lnTo>
                  <a:pt x="0" y="53339"/>
                </a:lnTo>
                <a:lnTo>
                  <a:pt x="63500" y="48259"/>
                </a:lnTo>
                <a:lnTo>
                  <a:pt x="20320" y="0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659629" y="3660140"/>
            <a:ext cx="666750" cy="290830"/>
          </a:xfrm>
          <a:custGeom>
            <a:avLst/>
            <a:gdLst/>
            <a:ahLst/>
            <a:cxnLst/>
            <a:rect l="l" t="t" r="r" b="b"/>
            <a:pathLst>
              <a:path w="666750" h="290829">
                <a:moveTo>
                  <a:pt x="11430" y="0"/>
                </a:moveTo>
                <a:lnTo>
                  <a:pt x="0" y="26670"/>
                </a:lnTo>
                <a:lnTo>
                  <a:pt x="656590" y="290830"/>
                </a:lnTo>
                <a:lnTo>
                  <a:pt x="666750" y="264160"/>
                </a:lnTo>
                <a:lnTo>
                  <a:pt x="11430" y="0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495550" y="488695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57150" y="0"/>
                </a:moveTo>
                <a:lnTo>
                  <a:pt x="0" y="0"/>
                </a:lnTo>
                <a:lnTo>
                  <a:pt x="27939" y="57150"/>
                </a:lnTo>
                <a:lnTo>
                  <a:pt x="57150" y="0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24125" y="4716779"/>
            <a:ext cx="0" cy="181610"/>
          </a:xfrm>
          <a:custGeom>
            <a:avLst/>
            <a:gdLst/>
            <a:ahLst/>
            <a:cxnLst/>
            <a:rect l="l" t="t" r="r" b="b"/>
            <a:pathLst>
              <a:path h="181610">
                <a:moveTo>
                  <a:pt x="0" y="0"/>
                </a:moveTo>
                <a:lnTo>
                  <a:pt x="0" y="181610"/>
                </a:lnTo>
              </a:path>
            </a:pathLst>
          </a:custGeom>
          <a:ln w="29210">
            <a:solidFill>
              <a:srgbClr val="66FF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760209" y="4886959"/>
            <a:ext cx="55880" cy="57150"/>
          </a:xfrm>
          <a:custGeom>
            <a:avLst/>
            <a:gdLst/>
            <a:ahLst/>
            <a:cxnLst/>
            <a:rect l="l" t="t" r="r" b="b"/>
            <a:pathLst>
              <a:path w="55879" h="57150">
                <a:moveTo>
                  <a:pt x="55880" y="0"/>
                </a:moveTo>
                <a:lnTo>
                  <a:pt x="0" y="0"/>
                </a:lnTo>
                <a:lnTo>
                  <a:pt x="27940" y="57150"/>
                </a:lnTo>
                <a:lnTo>
                  <a:pt x="55880" y="0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88150" y="4716779"/>
            <a:ext cx="0" cy="181610"/>
          </a:xfrm>
          <a:custGeom>
            <a:avLst/>
            <a:gdLst/>
            <a:ahLst/>
            <a:cxnLst/>
            <a:rect l="l" t="t" r="r" b="b"/>
            <a:pathLst>
              <a:path h="181610">
                <a:moveTo>
                  <a:pt x="0" y="0"/>
                </a:moveTo>
                <a:lnTo>
                  <a:pt x="0" y="181610"/>
                </a:lnTo>
              </a:path>
            </a:pathLst>
          </a:custGeom>
          <a:ln w="27940">
            <a:solidFill>
              <a:srgbClr val="66FF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760209" y="5829300"/>
            <a:ext cx="55880" cy="57150"/>
          </a:xfrm>
          <a:custGeom>
            <a:avLst/>
            <a:gdLst/>
            <a:ahLst/>
            <a:cxnLst/>
            <a:rect l="l" t="t" r="r" b="b"/>
            <a:pathLst>
              <a:path w="55879" h="57150">
                <a:moveTo>
                  <a:pt x="55880" y="0"/>
                </a:moveTo>
                <a:lnTo>
                  <a:pt x="0" y="0"/>
                </a:lnTo>
                <a:lnTo>
                  <a:pt x="27940" y="57150"/>
                </a:lnTo>
                <a:lnTo>
                  <a:pt x="55880" y="0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788150" y="5505450"/>
            <a:ext cx="0" cy="335280"/>
          </a:xfrm>
          <a:custGeom>
            <a:avLst/>
            <a:gdLst/>
            <a:ahLst/>
            <a:cxnLst/>
            <a:rect l="l" t="t" r="r" b="b"/>
            <a:pathLst>
              <a:path h="335279">
                <a:moveTo>
                  <a:pt x="0" y="0"/>
                </a:moveTo>
                <a:lnTo>
                  <a:pt x="0" y="335280"/>
                </a:lnTo>
              </a:path>
            </a:pathLst>
          </a:custGeom>
          <a:ln w="27940">
            <a:solidFill>
              <a:srgbClr val="66FF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830819" y="5179059"/>
            <a:ext cx="58419" cy="62230"/>
          </a:xfrm>
          <a:custGeom>
            <a:avLst/>
            <a:gdLst/>
            <a:ahLst/>
            <a:cxnLst/>
            <a:rect l="l" t="t" r="r" b="b"/>
            <a:pathLst>
              <a:path w="58420" h="62229">
                <a:moveTo>
                  <a:pt x="0" y="0"/>
                </a:moveTo>
                <a:lnTo>
                  <a:pt x="15239" y="62229"/>
                </a:lnTo>
                <a:lnTo>
                  <a:pt x="58420" y="25400"/>
                </a:lnTo>
                <a:lnTo>
                  <a:pt x="0" y="0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849869" y="5205729"/>
            <a:ext cx="556260" cy="654050"/>
          </a:xfrm>
          <a:custGeom>
            <a:avLst/>
            <a:gdLst/>
            <a:ahLst/>
            <a:cxnLst/>
            <a:rect l="l" t="t" r="r" b="b"/>
            <a:pathLst>
              <a:path w="556259" h="654050">
                <a:moveTo>
                  <a:pt x="21589" y="0"/>
                </a:moveTo>
                <a:lnTo>
                  <a:pt x="0" y="17780"/>
                </a:lnTo>
                <a:lnTo>
                  <a:pt x="534670" y="654050"/>
                </a:lnTo>
                <a:lnTo>
                  <a:pt x="556259" y="636270"/>
                </a:lnTo>
                <a:lnTo>
                  <a:pt x="21589" y="0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640319" y="6033770"/>
            <a:ext cx="62230" cy="54610"/>
          </a:xfrm>
          <a:custGeom>
            <a:avLst/>
            <a:gdLst/>
            <a:ahLst/>
            <a:cxnLst/>
            <a:rect l="l" t="t" r="r" b="b"/>
            <a:pathLst>
              <a:path w="62229" h="54610">
                <a:moveTo>
                  <a:pt x="45720" y="0"/>
                </a:moveTo>
                <a:lnTo>
                  <a:pt x="0" y="44449"/>
                </a:lnTo>
                <a:lnTo>
                  <a:pt x="62229" y="54609"/>
                </a:lnTo>
                <a:lnTo>
                  <a:pt x="45720" y="0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679690" y="5828029"/>
            <a:ext cx="711200" cy="250190"/>
          </a:xfrm>
          <a:custGeom>
            <a:avLst/>
            <a:gdLst/>
            <a:ahLst/>
            <a:cxnLst/>
            <a:rect l="l" t="t" r="r" b="b"/>
            <a:pathLst>
              <a:path w="711200" h="250189">
                <a:moveTo>
                  <a:pt x="702309" y="0"/>
                </a:moveTo>
                <a:lnTo>
                  <a:pt x="0" y="223520"/>
                </a:lnTo>
                <a:lnTo>
                  <a:pt x="7619" y="250190"/>
                </a:lnTo>
                <a:lnTo>
                  <a:pt x="711200" y="27940"/>
                </a:lnTo>
                <a:lnTo>
                  <a:pt x="702309" y="0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675629" y="5226050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0" y="0"/>
                </a:moveTo>
                <a:lnTo>
                  <a:pt x="0" y="57150"/>
                </a:lnTo>
                <a:lnTo>
                  <a:pt x="57150" y="27940"/>
                </a:lnTo>
                <a:lnTo>
                  <a:pt x="0" y="0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272279" y="5259070"/>
            <a:ext cx="1414780" cy="0"/>
          </a:xfrm>
          <a:custGeom>
            <a:avLst/>
            <a:gdLst/>
            <a:ahLst/>
            <a:cxnLst/>
            <a:rect l="l" t="t" r="r" b="b"/>
            <a:pathLst>
              <a:path w="1414779">
                <a:moveTo>
                  <a:pt x="0" y="0"/>
                </a:moveTo>
                <a:lnTo>
                  <a:pt x="1414780" y="0"/>
                </a:lnTo>
              </a:path>
            </a:pathLst>
          </a:custGeom>
          <a:ln w="38100">
            <a:solidFill>
              <a:srgbClr val="66FF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4800" y="1029970"/>
            <a:ext cx="44056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Diet and</a:t>
            </a:r>
            <a:r>
              <a:rPr spc="-40" dirty="0"/>
              <a:t> </a:t>
            </a:r>
            <a:r>
              <a:rPr spc="-5" dirty="0"/>
              <a:t>Activity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541269"/>
            <a:ext cx="5302885" cy="237998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Salt restriction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Fluid restriction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Daily weight (tailor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therapy)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Gradual exertion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programs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8289" y="1029970"/>
            <a:ext cx="44392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51075" algn="l"/>
              </a:tabLst>
            </a:pPr>
            <a:r>
              <a:rPr dirty="0"/>
              <a:t>Diuretic	</a:t>
            </a:r>
            <a:r>
              <a:rPr spc="-5" dirty="0"/>
              <a:t>Therapy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1963420"/>
            <a:ext cx="7303134" cy="3630929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most effective </a:t>
            </a:r>
            <a:r>
              <a:rPr sz="2800" spc="-5" dirty="0">
                <a:latin typeface="Arial"/>
                <a:cs typeface="Arial"/>
              </a:rPr>
              <a:t>symptomatic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relief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Mild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symptoms</a:t>
            </a:r>
            <a:endParaRPr sz="2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9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HCTZ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10" dirty="0">
                <a:latin typeface="Arial"/>
                <a:cs typeface="Arial"/>
              </a:rPr>
              <a:t>Chlorthalidone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Metolazone</a:t>
            </a:r>
            <a:endParaRPr sz="2400">
              <a:latin typeface="Arial"/>
              <a:cs typeface="Arial"/>
            </a:endParaRPr>
          </a:p>
          <a:p>
            <a:pPr marL="755650" marR="508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Block Na reabsorbtion in loop of </a:t>
            </a:r>
            <a:r>
              <a:rPr sz="2400" spc="-10" dirty="0">
                <a:latin typeface="Arial"/>
                <a:cs typeface="Arial"/>
              </a:rPr>
              <a:t>henle </a:t>
            </a:r>
            <a:r>
              <a:rPr sz="2400" spc="-5" dirty="0">
                <a:latin typeface="Arial"/>
                <a:cs typeface="Arial"/>
              </a:rPr>
              <a:t>and distal  convoluted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tubules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10" dirty="0">
                <a:latin typeface="Arial"/>
                <a:cs typeface="Arial"/>
              </a:rPr>
              <a:t>Thiazides </a:t>
            </a:r>
            <a:r>
              <a:rPr sz="2400" spc="-5" dirty="0">
                <a:latin typeface="Arial"/>
                <a:cs typeface="Arial"/>
              </a:rPr>
              <a:t>are ineffective with </a:t>
            </a:r>
            <a:r>
              <a:rPr sz="2400" dirty="0">
                <a:latin typeface="Arial"/>
                <a:cs typeface="Arial"/>
              </a:rPr>
              <a:t>GFR &lt; </a:t>
            </a:r>
            <a:r>
              <a:rPr sz="2400" spc="-5" dirty="0">
                <a:latin typeface="Arial"/>
                <a:cs typeface="Arial"/>
              </a:rPr>
              <a:t>30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--/min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7029" y="1029970"/>
            <a:ext cx="42818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Diuretics</a:t>
            </a:r>
            <a:r>
              <a:rPr spc="-40" dirty="0"/>
              <a:t> </a:t>
            </a:r>
            <a:r>
              <a:rPr spc="-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1950538"/>
            <a:ext cx="3878579" cy="387286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Arial"/>
                <a:cs typeface="Arial"/>
              </a:rPr>
              <a:t>Side</a:t>
            </a:r>
            <a:r>
              <a:rPr sz="3200" b="1" spc="-5" dirty="0">
                <a:latin typeface="Arial"/>
                <a:cs typeface="Arial"/>
              </a:rPr>
              <a:t> Effects</a:t>
            </a:r>
            <a:endParaRPr sz="32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360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"/>
                <a:cs typeface="Arial"/>
              </a:rPr>
              <a:t>Pre-renal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azotemia</a:t>
            </a:r>
            <a:endParaRPr sz="2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360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"/>
                <a:cs typeface="Arial"/>
              </a:rPr>
              <a:t>Skin </a:t>
            </a:r>
            <a:r>
              <a:rPr sz="2800" dirty="0">
                <a:latin typeface="Arial"/>
                <a:cs typeface="Arial"/>
              </a:rPr>
              <a:t>rashes</a:t>
            </a:r>
            <a:endParaRPr sz="2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360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"/>
                <a:cs typeface="Arial"/>
              </a:rPr>
              <a:t>Neutropenia</a:t>
            </a:r>
            <a:endParaRPr sz="2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360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"/>
                <a:cs typeface="Arial"/>
              </a:rPr>
              <a:t>Thrombocytopenia</a:t>
            </a:r>
            <a:endParaRPr sz="2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360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"/>
                <a:cs typeface="Arial"/>
              </a:rPr>
              <a:t>Hyperglycemia</a:t>
            </a:r>
            <a:endParaRPr sz="2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360"/>
              </a:spcBef>
              <a:buChar char="–"/>
              <a:tabLst>
                <a:tab pos="755650" algn="l"/>
              </a:tabLst>
            </a:pPr>
            <a:r>
              <a:rPr sz="2800" dirty="0">
                <a:latin typeface="Arial"/>
                <a:cs typeface="Arial"/>
              </a:rPr>
              <a:t>↑ </a:t>
            </a:r>
            <a:r>
              <a:rPr sz="2800" spc="-5" dirty="0">
                <a:latin typeface="Arial"/>
                <a:cs typeface="Arial"/>
              </a:rPr>
              <a:t>Uric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Acid</a:t>
            </a:r>
            <a:endParaRPr sz="2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360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"/>
                <a:cs typeface="Arial"/>
              </a:rPr>
              <a:t>Hepatic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dysfunction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5939" y="1029970"/>
            <a:ext cx="3945254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i="0" dirty="0">
                <a:latin typeface="Arial"/>
                <a:cs typeface="Arial"/>
              </a:rPr>
              <a:t>Diuretics</a:t>
            </a:r>
            <a:r>
              <a:rPr b="0" i="0" spc="-80" dirty="0">
                <a:latin typeface="Arial"/>
                <a:cs typeface="Arial"/>
              </a:rPr>
              <a:t> </a:t>
            </a:r>
            <a:r>
              <a:rPr b="0" i="0" dirty="0">
                <a:latin typeface="Arial"/>
                <a:cs typeface="Arial"/>
              </a:rPr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1962912"/>
            <a:ext cx="7547609" cy="3179844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Arial"/>
                <a:cs typeface="Arial"/>
              </a:rPr>
              <a:t>More </a:t>
            </a:r>
            <a:r>
              <a:rPr sz="2800" b="1" dirty="0">
                <a:latin typeface="Arial"/>
                <a:cs typeface="Arial"/>
              </a:rPr>
              <a:t>severe </a:t>
            </a:r>
            <a:r>
              <a:rPr sz="2800" b="1" spc="-5" dirty="0">
                <a:latin typeface="Arial"/>
                <a:cs typeface="Arial"/>
              </a:rPr>
              <a:t>heart failure </a:t>
            </a:r>
            <a:r>
              <a:rPr sz="2800" b="1" dirty="0">
                <a:latin typeface="Arial"/>
                <a:cs typeface="Arial"/>
              </a:rPr>
              <a:t>→ </a:t>
            </a:r>
            <a:r>
              <a:rPr sz="2800" b="1" spc="-10" dirty="0">
                <a:latin typeface="Arial"/>
                <a:cs typeface="Arial"/>
              </a:rPr>
              <a:t>loop</a:t>
            </a:r>
            <a:r>
              <a:rPr sz="2800" b="1" spc="3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diuretics</a:t>
            </a:r>
            <a:endParaRPr sz="2800" dirty="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60"/>
              </a:spcBef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sz="2000" b="1" spc="-5" dirty="0">
                <a:latin typeface="Arial"/>
                <a:cs typeface="Arial"/>
              </a:rPr>
              <a:t>Lasix </a:t>
            </a:r>
            <a:r>
              <a:rPr sz="2000" spc="-5" dirty="0">
                <a:latin typeface="Arial"/>
                <a:cs typeface="Arial"/>
              </a:rPr>
              <a:t>(20 </a:t>
            </a:r>
            <a:r>
              <a:rPr sz="2000" dirty="0">
                <a:latin typeface="Arial"/>
                <a:cs typeface="Arial"/>
              </a:rPr>
              <a:t>– 320 mg QD),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 smtClean="0">
                <a:latin typeface="Arial"/>
                <a:cs typeface="Arial"/>
              </a:rPr>
              <a:t>Furosemide</a:t>
            </a:r>
            <a:endParaRPr sz="2000" dirty="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60"/>
              </a:spcBef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sz="2000" b="1" spc="-5" dirty="0">
                <a:latin typeface="Arial"/>
                <a:cs typeface="Arial"/>
              </a:rPr>
              <a:t>Torsemide </a:t>
            </a:r>
            <a:r>
              <a:rPr sz="2000" dirty="0">
                <a:latin typeface="Arial"/>
                <a:cs typeface="Arial"/>
              </a:rPr>
              <a:t>(20-200mg)</a:t>
            </a:r>
          </a:p>
          <a:p>
            <a:pPr marL="755015" marR="5080" indent="-285750">
              <a:lnSpc>
                <a:spcPts val="1770"/>
              </a:lnSpc>
              <a:spcBef>
                <a:spcPts val="56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Mechanism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action</a:t>
            </a:r>
            <a:r>
              <a:rPr sz="1800" spc="-5" dirty="0">
                <a:latin typeface="Arial"/>
                <a:cs typeface="Arial"/>
              </a:rPr>
              <a:t>: </a:t>
            </a:r>
            <a:r>
              <a:rPr sz="1600" spc="-5" dirty="0">
                <a:latin typeface="Arial"/>
                <a:cs typeface="Arial"/>
              </a:rPr>
              <a:t>Inhibit chloride reabsortion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ascending limb of loop  of Henle results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natriuresis, kaliuresis and metabolic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alkalosis</a:t>
            </a:r>
            <a:endParaRPr sz="1600" dirty="0">
              <a:latin typeface="Arial"/>
              <a:cs typeface="Arial"/>
            </a:endParaRPr>
          </a:p>
          <a:p>
            <a:pPr marL="755015" indent="-285750">
              <a:lnSpc>
                <a:spcPct val="100000"/>
              </a:lnSpc>
              <a:spcBef>
                <a:spcPts val="215"/>
              </a:spcBef>
            </a:pPr>
            <a:r>
              <a:rPr sz="20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Adverse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reaction:</a:t>
            </a:r>
            <a:endParaRPr sz="2000" dirty="0">
              <a:latin typeface="Arial"/>
              <a:cs typeface="Arial"/>
            </a:endParaRPr>
          </a:p>
          <a:p>
            <a:pPr marL="755015" marR="5092700">
              <a:lnSpc>
                <a:spcPct val="115100"/>
              </a:lnSpc>
              <a:spcBef>
                <a:spcPts val="275"/>
              </a:spcBef>
            </a:pPr>
            <a:r>
              <a:rPr sz="1600" spc="-10" dirty="0">
                <a:latin typeface="Arial"/>
                <a:cs typeface="Arial"/>
              </a:rPr>
              <a:t>pre-renal </a:t>
            </a:r>
            <a:r>
              <a:rPr sz="1600" spc="-5" dirty="0">
                <a:latin typeface="Arial"/>
                <a:cs typeface="Arial"/>
              </a:rPr>
              <a:t>azotemia  Hypokalemia</a:t>
            </a:r>
            <a:endParaRPr sz="1600" dirty="0">
              <a:latin typeface="Arial"/>
              <a:cs typeface="Arial"/>
            </a:endParaRPr>
          </a:p>
          <a:p>
            <a:pPr marL="755015" marR="5879465">
              <a:lnSpc>
                <a:spcPct val="110400"/>
              </a:lnSpc>
            </a:pPr>
            <a:r>
              <a:rPr sz="1600" dirty="0">
                <a:latin typeface="Arial"/>
                <a:cs typeface="Arial"/>
              </a:rPr>
              <a:t>Skin </a:t>
            </a:r>
            <a:r>
              <a:rPr sz="1600" spc="-5" dirty="0">
                <a:latin typeface="Arial"/>
                <a:cs typeface="Arial"/>
              </a:rPr>
              <a:t>rash  ototo</a:t>
            </a:r>
            <a:r>
              <a:rPr sz="1600" spc="5" dirty="0">
                <a:latin typeface="Arial"/>
                <a:cs typeface="Arial"/>
              </a:rPr>
              <a:t>x</a:t>
            </a:r>
            <a:r>
              <a:rPr sz="1600" dirty="0">
                <a:latin typeface="Arial"/>
                <a:cs typeface="Arial"/>
              </a:rPr>
              <a:t>ici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4610" y="1029970"/>
            <a:ext cx="49047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0095" algn="l"/>
              </a:tabLst>
            </a:pPr>
            <a:r>
              <a:rPr dirty="0"/>
              <a:t>K</a:t>
            </a:r>
            <a:r>
              <a:rPr sz="3825" baseline="28322" dirty="0"/>
              <a:t>+	</a:t>
            </a:r>
            <a:r>
              <a:rPr sz="4400" dirty="0"/>
              <a:t>Sparing</a:t>
            </a:r>
            <a:r>
              <a:rPr sz="4400" spc="-80" dirty="0"/>
              <a:t> </a:t>
            </a:r>
            <a:r>
              <a:rPr sz="4400" spc="-5" dirty="0"/>
              <a:t>Agents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59839" y="2052320"/>
            <a:ext cx="7597775" cy="3067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Triamterene </a:t>
            </a:r>
            <a:r>
              <a:rPr sz="2800" b="1" dirty="0">
                <a:latin typeface="Arial"/>
                <a:cs typeface="Arial"/>
              </a:rPr>
              <a:t>&amp; </a:t>
            </a:r>
            <a:r>
              <a:rPr sz="2800" b="1" spc="-5" dirty="0">
                <a:latin typeface="Arial"/>
                <a:cs typeface="Arial"/>
              </a:rPr>
              <a:t>amiloride </a:t>
            </a:r>
            <a:r>
              <a:rPr sz="3200" dirty="0">
                <a:latin typeface="Arial"/>
                <a:cs typeface="Arial"/>
              </a:rPr>
              <a:t>– </a:t>
            </a:r>
            <a:r>
              <a:rPr sz="2000" dirty="0">
                <a:latin typeface="Arial"/>
                <a:cs typeface="Arial"/>
              </a:rPr>
              <a:t>acts on distal </a:t>
            </a:r>
            <a:r>
              <a:rPr sz="2000" spc="-5" dirty="0">
                <a:latin typeface="Arial"/>
                <a:cs typeface="Arial"/>
              </a:rPr>
              <a:t>tubules</a:t>
            </a:r>
            <a:r>
              <a:rPr sz="2000" spc="9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↓ K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secretion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Spironolactone </a:t>
            </a:r>
            <a:r>
              <a:rPr sz="2400" spc="-5" dirty="0">
                <a:latin typeface="Arial"/>
                <a:cs typeface="Arial"/>
              </a:rPr>
              <a:t>(Aldosterone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inhibitor)</a:t>
            </a:r>
            <a:endParaRPr sz="2400">
              <a:latin typeface="Arial"/>
              <a:cs typeface="Arial"/>
            </a:endParaRPr>
          </a:p>
          <a:p>
            <a:pPr marL="355600" marR="5080" indent="-3810">
              <a:lnSpc>
                <a:spcPct val="101899"/>
              </a:lnSpc>
              <a:spcBef>
                <a:spcPts val="1415"/>
              </a:spcBef>
            </a:pPr>
            <a:r>
              <a:rPr sz="2400" i="1" spc="-5" dirty="0">
                <a:latin typeface="Arial"/>
                <a:cs typeface="Arial"/>
              </a:rPr>
              <a:t>recent </a:t>
            </a:r>
            <a:r>
              <a:rPr sz="2400" i="1" spc="-10" dirty="0">
                <a:latin typeface="Arial"/>
                <a:cs typeface="Arial"/>
              </a:rPr>
              <a:t>evidence </a:t>
            </a:r>
            <a:r>
              <a:rPr sz="2400" i="1" spc="-5" dirty="0">
                <a:latin typeface="Arial"/>
                <a:cs typeface="Arial"/>
              </a:rPr>
              <a:t>suggests that it </a:t>
            </a:r>
            <a:r>
              <a:rPr sz="2400" i="1" dirty="0">
                <a:latin typeface="Arial"/>
                <a:cs typeface="Arial"/>
              </a:rPr>
              <a:t>may </a:t>
            </a:r>
            <a:r>
              <a:rPr sz="2400" i="1" spc="-5" dirty="0">
                <a:latin typeface="Arial"/>
                <a:cs typeface="Arial"/>
              </a:rPr>
              <a:t>improve survival  in CHF patients due </a:t>
            </a:r>
            <a:r>
              <a:rPr sz="2400" i="1" dirty="0">
                <a:latin typeface="Arial"/>
                <a:cs typeface="Arial"/>
              </a:rPr>
              <a:t>to </a:t>
            </a:r>
            <a:r>
              <a:rPr sz="2400" i="1" spc="-5" dirty="0">
                <a:latin typeface="Arial"/>
                <a:cs typeface="Arial"/>
              </a:rPr>
              <a:t>the effect on renin-  angiotensin-aldosterone system with subsequent  effect on myocardial remodeling </a:t>
            </a:r>
            <a:r>
              <a:rPr sz="2400" i="1" spc="-10" dirty="0">
                <a:latin typeface="Arial"/>
                <a:cs typeface="Arial"/>
              </a:rPr>
              <a:t>and</a:t>
            </a:r>
            <a:r>
              <a:rPr sz="2400" i="1" spc="30" dirty="0">
                <a:latin typeface="Arial"/>
                <a:cs typeface="Arial"/>
              </a:rPr>
              <a:t> </a:t>
            </a:r>
            <a:r>
              <a:rPr sz="2400" i="1" spc="-5" dirty="0">
                <a:latin typeface="Arial"/>
                <a:cs typeface="Arial"/>
              </a:rPr>
              <a:t>fibrosis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5270" rIns="0" bIns="0" rtlCol="0">
            <a:spAutoFit/>
          </a:bodyPr>
          <a:lstStyle/>
          <a:p>
            <a:pPr marL="2437765" marR="5080" indent="-122809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Inhibitors </a:t>
            </a:r>
            <a:r>
              <a:rPr sz="3600" spc="-10" dirty="0"/>
              <a:t>of </a:t>
            </a:r>
            <a:r>
              <a:rPr sz="3600" spc="-5" dirty="0"/>
              <a:t>renin-angiotensin-  </a:t>
            </a:r>
            <a:r>
              <a:rPr sz="3600" i="1" spc="-5" dirty="0"/>
              <a:t>aldosterone</a:t>
            </a:r>
            <a:r>
              <a:rPr sz="3600" i="1" spc="-15" dirty="0"/>
              <a:t> </a:t>
            </a:r>
            <a:r>
              <a:rPr sz="3600" i="1" spc="-5" dirty="0"/>
              <a:t>system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717039" y="2616200"/>
            <a:ext cx="6799580" cy="3094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00000"/>
              </a:lnSpc>
              <a:spcBef>
                <a:spcPts val="100"/>
              </a:spcBef>
              <a:buChar char="–"/>
              <a:tabLst>
                <a:tab pos="298450" algn="l"/>
              </a:tabLst>
            </a:pPr>
            <a:r>
              <a:rPr sz="2400" spc="-5" dirty="0">
                <a:latin typeface="Arial"/>
                <a:cs typeface="Arial"/>
              </a:rPr>
              <a:t>Renin-angiotensin-aldosterone </a:t>
            </a:r>
            <a:r>
              <a:rPr sz="2400" dirty="0">
                <a:latin typeface="Arial"/>
                <a:cs typeface="Arial"/>
              </a:rPr>
              <a:t>system </a:t>
            </a:r>
            <a:r>
              <a:rPr sz="2400" i="1" spc="-5" dirty="0">
                <a:latin typeface="Arial"/>
                <a:cs typeface="Arial"/>
              </a:rPr>
              <a:t>is  activation early </a:t>
            </a:r>
            <a:r>
              <a:rPr sz="2400" i="1" spc="-10" dirty="0">
                <a:latin typeface="Arial"/>
                <a:cs typeface="Arial"/>
              </a:rPr>
              <a:t>in </a:t>
            </a:r>
            <a:r>
              <a:rPr sz="2400" i="1" spc="-5" dirty="0">
                <a:latin typeface="Arial"/>
                <a:cs typeface="Arial"/>
              </a:rPr>
              <a:t>the course of heart failure</a:t>
            </a:r>
            <a:r>
              <a:rPr sz="2400" i="1" spc="55" dirty="0">
                <a:latin typeface="Arial"/>
                <a:cs typeface="Arial"/>
              </a:rPr>
              <a:t> </a:t>
            </a:r>
            <a:r>
              <a:rPr sz="2400" i="1" spc="-10" dirty="0">
                <a:latin typeface="Arial"/>
                <a:cs typeface="Arial"/>
              </a:rPr>
              <a:t>and</a:t>
            </a:r>
            <a:endParaRPr sz="2400">
              <a:latin typeface="Arial"/>
              <a:cs typeface="Arial"/>
            </a:endParaRPr>
          </a:p>
          <a:p>
            <a:pPr marL="298450" marR="41275">
              <a:lnSpc>
                <a:spcPct val="102800"/>
              </a:lnSpc>
              <a:spcBef>
                <a:spcPts val="320"/>
              </a:spcBef>
            </a:pPr>
            <a:r>
              <a:rPr sz="2400" i="1" spc="-5" dirty="0">
                <a:latin typeface="Arial"/>
                <a:cs typeface="Arial"/>
              </a:rPr>
              <a:t>plays </a:t>
            </a:r>
            <a:r>
              <a:rPr sz="2400" i="1" dirty="0">
                <a:latin typeface="Arial"/>
                <a:cs typeface="Arial"/>
              </a:rPr>
              <a:t>an </a:t>
            </a:r>
            <a:r>
              <a:rPr sz="2400" i="1" spc="-5" dirty="0">
                <a:latin typeface="Arial"/>
                <a:cs typeface="Arial"/>
              </a:rPr>
              <a:t>important role in the progression </a:t>
            </a:r>
            <a:r>
              <a:rPr sz="2400" i="1" dirty="0">
                <a:latin typeface="Arial"/>
                <a:cs typeface="Arial"/>
              </a:rPr>
              <a:t>of </a:t>
            </a:r>
            <a:r>
              <a:rPr sz="2400" i="1" spc="-5" dirty="0">
                <a:latin typeface="Arial"/>
                <a:cs typeface="Arial"/>
              </a:rPr>
              <a:t>the  syndrome</a:t>
            </a:r>
            <a:endParaRPr sz="24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690"/>
              </a:spcBef>
              <a:buChar char="–"/>
              <a:tabLst>
                <a:tab pos="298450" algn="l"/>
              </a:tabLst>
            </a:pPr>
            <a:r>
              <a:rPr sz="2800" spc="-5" dirty="0">
                <a:latin typeface="Arial"/>
                <a:cs typeface="Arial"/>
              </a:rPr>
              <a:t>Angiotensin </a:t>
            </a:r>
            <a:r>
              <a:rPr sz="2800" dirty="0">
                <a:latin typeface="Arial"/>
                <a:cs typeface="Arial"/>
              </a:rPr>
              <a:t>converting enzyme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inhibitors</a:t>
            </a:r>
            <a:endParaRPr sz="28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700"/>
              </a:spcBef>
              <a:buChar char="–"/>
              <a:tabLst>
                <a:tab pos="298450" algn="l"/>
              </a:tabLst>
            </a:pPr>
            <a:r>
              <a:rPr sz="2800" spc="-5" dirty="0">
                <a:latin typeface="Arial"/>
                <a:cs typeface="Arial"/>
              </a:rPr>
              <a:t>Angiotensin </a:t>
            </a:r>
            <a:r>
              <a:rPr sz="2800" dirty="0">
                <a:latin typeface="Arial"/>
                <a:cs typeface="Arial"/>
              </a:rPr>
              <a:t>receptors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blockers</a:t>
            </a:r>
            <a:endParaRPr sz="28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700"/>
              </a:spcBef>
              <a:buChar char="–"/>
              <a:tabLst>
                <a:tab pos="298450" algn="l"/>
              </a:tabLst>
            </a:pPr>
            <a:r>
              <a:rPr sz="2800" spc="-5" dirty="0">
                <a:latin typeface="Arial"/>
                <a:cs typeface="Arial"/>
              </a:rPr>
              <a:t>Spironolactone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3010" y="276859"/>
            <a:ext cx="6704965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56460" algn="l"/>
              </a:tabLst>
            </a:pPr>
            <a:r>
              <a:rPr spc="-5" dirty="0"/>
              <a:t>Causes	</a:t>
            </a:r>
            <a:r>
              <a:rPr dirty="0"/>
              <a:t>of </a:t>
            </a:r>
            <a:r>
              <a:rPr spc="-5" dirty="0"/>
              <a:t>left</a:t>
            </a:r>
            <a:r>
              <a:rPr spc="-50" dirty="0"/>
              <a:t> </a:t>
            </a:r>
            <a:r>
              <a:rPr spc="-5" dirty="0"/>
              <a:t>ventricular</a:t>
            </a:r>
          </a:p>
          <a:p>
            <a:pPr marL="3911600">
              <a:lnSpc>
                <a:spcPct val="100000"/>
              </a:lnSpc>
            </a:pPr>
            <a:r>
              <a:rPr spc="-5" dirty="0"/>
              <a:t>failure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009140"/>
            <a:ext cx="330962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6220" indent="-223520">
              <a:lnSpc>
                <a:spcPct val="100000"/>
              </a:lnSpc>
              <a:spcBef>
                <a:spcPts val="100"/>
              </a:spcBef>
              <a:buChar char="•"/>
              <a:tabLst>
                <a:tab pos="236220" algn="l"/>
              </a:tabLst>
            </a:pPr>
            <a:r>
              <a:rPr sz="2800" b="1" i="1" spc="-5" dirty="0">
                <a:latin typeface="Arial"/>
                <a:cs typeface="Arial"/>
              </a:rPr>
              <a:t>Volume </a:t>
            </a:r>
            <a:r>
              <a:rPr sz="2800" b="1" i="1" dirty="0">
                <a:latin typeface="Arial"/>
                <a:cs typeface="Arial"/>
              </a:rPr>
              <a:t>over</a:t>
            </a:r>
            <a:r>
              <a:rPr sz="2800" b="1" i="1" spc="-90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load</a:t>
            </a:r>
            <a:r>
              <a:rPr sz="2800" spc="-5" dirty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9839" y="2848609"/>
            <a:ext cx="347217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6220" indent="-223520">
              <a:lnSpc>
                <a:spcPct val="100000"/>
              </a:lnSpc>
              <a:spcBef>
                <a:spcPts val="100"/>
              </a:spcBef>
              <a:buChar char="•"/>
              <a:tabLst>
                <a:tab pos="236220" algn="l"/>
              </a:tabLst>
            </a:pPr>
            <a:r>
              <a:rPr sz="2800" b="1" i="1" spc="-5" dirty="0">
                <a:latin typeface="Arial"/>
                <a:cs typeface="Arial"/>
              </a:rPr>
              <a:t>Pressure</a:t>
            </a:r>
            <a:r>
              <a:rPr sz="2800" b="1" i="1" spc="-45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overload: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9839" y="3633470"/>
            <a:ext cx="315468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6220" indent="-223520">
              <a:lnSpc>
                <a:spcPct val="100000"/>
              </a:lnSpc>
              <a:spcBef>
                <a:spcPts val="100"/>
              </a:spcBef>
              <a:buChar char="•"/>
              <a:tabLst>
                <a:tab pos="236220" algn="l"/>
              </a:tabLst>
            </a:pPr>
            <a:r>
              <a:rPr sz="2800" b="1" i="1" spc="-5" dirty="0">
                <a:latin typeface="Arial"/>
                <a:cs typeface="Arial"/>
              </a:rPr>
              <a:t>Loss </a:t>
            </a:r>
            <a:r>
              <a:rPr sz="2800" b="1" i="1" spc="-10" dirty="0">
                <a:latin typeface="Arial"/>
                <a:cs typeface="Arial"/>
              </a:rPr>
              <a:t>of</a:t>
            </a:r>
            <a:r>
              <a:rPr sz="2800" b="1" i="1" spc="-40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muscles: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85359" y="2012950"/>
            <a:ext cx="2981325" cy="2052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9905" marR="412750" indent="-342900">
              <a:lnSpc>
                <a:spcPct val="1321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Regurgitate </a:t>
            </a:r>
            <a:r>
              <a:rPr sz="2000" dirty="0">
                <a:latin typeface="Arial"/>
                <a:cs typeface="Arial"/>
              </a:rPr>
              <a:t>valve  High </a:t>
            </a:r>
            <a:r>
              <a:rPr sz="2000" spc="-5" dirty="0">
                <a:latin typeface="Arial"/>
                <a:cs typeface="Arial"/>
              </a:rPr>
              <a:t>output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status</a:t>
            </a:r>
            <a:endParaRPr sz="2000">
              <a:latin typeface="Arial"/>
              <a:cs typeface="Arial"/>
            </a:endParaRPr>
          </a:p>
          <a:p>
            <a:pPr marL="131445" marR="81280" indent="196850">
              <a:lnSpc>
                <a:spcPct val="117500"/>
              </a:lnSpc>
              <a:spcBef>
                <a:spcPts val="620"/>
              </a:spcBef>
            </a:pPr>
            <a:r>
              <a:rPr sz="2000" dirty="0">
                <a:latin typeface="Arial"/>
                <a:cs typeface="Arial"/>
              </a:rPr>
              <a:t>Systemic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hypertension  </a:t>
            </a:r>
            <a:r>
              <a:rPr sz="2000" spc="-5" dirty="0">
                <a:latin typeface="Arial"/>
                <a:cs typeface="Arial"/>
              </a:rPr>
              <a:t>Outflow</a:t>
            </a:r>
            <a:r>
              <a:rPr sz="2000" dirty="0">
                <a:latin typeface="Arial"/>
                <a:cs typeface="Arial"/>
              </a:rPr>
              <a:t> obstruction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2000" dirty="0">
                <a:latin typeface="Arial"/>
                <a:cs typeface="Arial"/>
              </a:rPr>
              <a:t>Post </a:t>
            </a:r>
            <a:r>
              <a:rPr sz="2000" spc="-5" dirty="0">
                <a:latin typeface="Arial"/>
                <a:cs typeface="Arial"/>
              </a:rPr>
              <a:t>MI, </a:t>
            </a:r>
            <a:r>
              <a:rPr sz="2000" dirty="0">
                <a:latin typeface="Arial"/>
                <a:cs typeface="Arial"/>
              </a:rPr>
              <a:t>Chronic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ischemia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9839" y="5129529"/>
            <a:ext cx="32537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6220" indent="-223520">
              <a:lnSpc>
                <a:spcPct val="100000"/>
              </a:lnSpc>
              <a:spcBef>
                <a:spcPts val="100"/>
              </a:spcBef>
              <a:buChar char="•"/>
              <a:tabLst>
                <a:tab pos="236220" algn="l"/>
              </a:tabLst>
            </a:pPr>
            <a:r>
              <a:rPr sz="2800" b="1" i="1" spc="-5" dirty="0">
                <a:latin typeface="Arial"/>
                <a:cs typeface="Arial"/>
              </a:rPr>
              <a:t>Restricted</a:t>
            </a:r>
            <a:r>
              <a:rPr sz="2800" b="1" i="1" spc="-40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Filling: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54220" y="4015740"/>
            <a:ext cx="3898265" cy="1948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1445" marR="788670" indent="-119380">
              <a:lnSpc>
                <a:spcPct val="1254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Connective tissue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diseases  </a:t>
            </a:r>
            <a:r>
              <a:rPr sz="2000" spc="-5" dirty="0">
                <a:latin typeface="Arial"/>
                <a:cs typeface="Arial"/>
              </a:rPr>
              <a:t>Infection,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Poisons</a:t>
            </a:r>
            <a:endParaRPr sz="2000">
              <a:latin typeface="Arial"/>
              <a:cs typeface="Arial"/>
            </a:endParaRPr>
          </a:p>
          <a:p>
            <a:pPr marL="1289685">
              <a:lnSpc>
                <a:spcPct val="100000"/>
              </a:lnSpc>
              <a:spcBef>
                <a:spcPts val="790"/>
              </a:spcBef>
            </a:pPr>
            <a:r>
              <a:rPr sz="1400" dirty="0">
                <a:latin typeface="Arial"/>
                <a:cs typeface="Arial"/>
              </a:rPr>
              <a:t>(alcohol,cobalt,Doxorubicin)</a:t>
            </a:r>
            <a:endParaRPr sz="1400">
              <a:latin typeface="Arial"/>
              <a:cs typeface="Arial"/>
            </a:endParaRPr>
          </a:p>
          <a:p>
            <a:pPr marL="131445" marR="5080" indent="111760">
              <a:lnSpc>
                <a:spcPct val="132100"/>
              </a:lnSpc>
              <a:spcBef>
                <a:spcPts val="309"/>
              </a:spcBef>
            </a:pPr>
            <a:r>
              <a:rPr sz="2000" dirty="0">
                <a:latin typeface="Arial"/>
                <a:cs typeface="Arial"/>
              </a:rPr>
              <a:t>Pericardial diseases, Restrictive  cardiomyopathy,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tachyarrhythmia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6900" y="360679"/>
            <a:ext cx="636016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2160" marR="5080" indent="-759460">
              <a:lnSpc>
                <a:spcPct val="100000"/>
              </a:lnSpc>
              <a:spcBef>
                <a:spcPts val="100"/>
              </a:spcBef>
              <a:tabLst>
                <a:tab pos="3041015" algn="l"/>
              </a:tabLst>
            </a:pPr>
            <a:r>
              <a:rPr spc="-5" dirty="0"/>
              <a:t>Angiotensin Converting  </a:t>
            </a:r>
            <a:r>
              <a:rPr i="1" dirty="0"/>
              <a:t>Enzyme	</a:t>
            </a:r>
            <a:r>
              <a:rPr i="1" spc="-5" dirty="0"/>
              <a:t>Inhibitors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009140"/>
            <a:ext cx="7553959" cy="407162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5080" indent="-3429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i="1" spc="-5" dirty="0">
                <a:latin typeface="Arial"/>
                <a:cs typeface="Arial"/>
              </a:rPr>
              <a:t>They block </a:t>
            </a:r>
            <a:r>
              <a:rPr sz="2800" i="1" dirty="0">
                <a:latin typeface="Arial"/>
                <a:cs typeface="Arial"/>
              </a:rPr>
              <a:t>the </a:t>
            </a:r>
            <a:r>
              <a:rPr sz="2800" i="1" spc="-5" dirty="0">
                <a:latin typeface="Arial"/>
                <a:cs typeface="Arial"/>
              </a:rPr>
              <a:t>R-A-A </a:t>
            </a:r>
            <a:r>
              <a:rPr sz="2800" i="1" dirty="0">
                <a:latin typeface="Arial"/>
                <a:cs typeface="Arial"/>
              </a:rPr>
              <a:t>system by inhibiting the  conversion of angiotensin I to angiotensin</a:t>
            </a:r>
            <a:r>
              <a:rPr sz="2800" i="1" spc="-35" dirty="0">
                <a:latin typeface="Arial"/>
                <a:cs typeface="Arial"/>
              </a:rPr>
              <a:t> </a:t>
            </a:r>
            <a:r>
              <a:rPr sz="2800" i="1" dirty="0">
                <a:latin typeface="Arial"/>
                <a:cs typeface="Arial"/>
              </a:rPr>
              <a:t>II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2985"/>
              </a:lnSpc>
            </a:pPr>
            <a:r>
              <a:rPr sz="2800" i="1" dirty="0">
                <a:latin typeface="Arial"/>
                <a:cs typeface="Arial"/>
              </a:rPr>
              <a:t>→ </a:t>
            </a:r>
            <a:r>
              <a:rPr sz="2800" i="1" spc="-5" dirty="0">
                <a:latin typeface="Arial"/>
                <a:cs typeface="Arial"/>
              </a:rPr>
              <a:t>vasodilation </a:t>
            </a:r>
            <a:r>
              <a:rPr sz="2800" i="1" dirty="0">
                <a:latin typeface="Arial"/>
                <a:cs typeface="Arial"/>
              </a:rPr>
              <a:t>and ↓ </a:t>
            </a:r>
            <a:r>
              <a:rPr sz="2800" i="1" spc="-5" dirty="0">
                <a:latin typeface="Arial"/>
                <a:cs typeface="Arial"/>
              </a:rPr>
              <a:t>Na</a:t>
            </a:r>
            <a:r>
              <a:rPr sz="2800" i="1" spc="5" dirty="0">
                <a:latin typeface="Arial"/>
                <a:cs typeface="Arial"/>
              </a:rPr>
              <a:t> </a:t>
            </a:r>
            <a:r>
              <a:rPr sz="2800" i="1" dirty="0">
                <a:latin typeface="Arial"/>
                <a:cs typeface="Arial"/>
              </a:rPr>
              <a:t>retention</a:t>
            </a:r>
            <a:endParaRPr sz="2800">
              <a:latin typeface="Arial"/>
              <a:cs typeface="Arial"/>
            </a:endParaRPr>
          </a:p>
          <a:p>
            <a:pPr marL="355600" marR="360045" indent="-342900">
              <a:lnSpc>
                <a:spcPts val="302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i="1" dirty="0">
                <a:latin typeface="Arial"/>
                <a:cs typeface="Arial"/>
              </a:rPr>
              <a:t>↓ </a:t>
            </a:r>
            <a:r>
              <a:rPr sz="2800" i="1" spc="-5" dirty="0">
                <a:latin typeface="Arial"/>
                <a:cs typeface="Arial"/>
              </a:rPr>
              <a:t>Bradykinin </a:t>
            </a:r>
            <a:r>
              <a:rPr sz="2800" i="1" dirty="0">
                <a:latin typeface="Arial"/>
                <a:cs typeface="Arial"/>
              </a:rPr>
              <a:t>degradation ↑ </a:t>
            </a:r>
            <a:r>
              <a:rPr sz="2800" i="1" spc="-5" dirty="0">
                <a:latin typeface="Arial"/>
                <a:cs typeface="Arial"/>
              </a:rPr>
              <a:t>its </a:t>
            </a:r>
            <a:r>
              <a:rPr sz="2800" dirty="0">
                <a:latin typeface="Arial"/>
                <a:cs typeface="Arial"/>
              </a:rPr>
              <a:t>level </a:t>
            </a:r>
            <a:r>
              <a:rPr sz="2800" i="1" dirty="0">
                <a:latin typeface="Arial"/>
                <a:cs typeface="Arial"/>
              </a:rPr>
              <a:t>→ ↑ </a:t>
            </a:r>
            <a:r>
              <a:rPr sz="2800" i="1" spc="-5" dirty="0">
                <a:latin typeface="Arial"/>
                <a:cs typeface="Arial"/>
              </a:rPr>
              <a:t>PG  </a:t>
            </a:r>
            <a:r>
              <a:rPr sz="2800" i="1" dirty="0">
                <a:latin typeface="Arial"/>
                <a:cs typeface="Arial"/>
              </a:rPr>
              <a:t>secretion &amp; </a:t>
            </a:r>
            <a:r>
              <a:rPr sz="2800" i="1" spc="-5" dirty="0">
                <a:latin typeface="Arial"/>
                <a:cs typeface="Arial"/>
              </a:rPr>
              <a:t>nitric</a:t>
            </a:r>
            <a:r>
              <a:rPr sz="2800" i="1" spc="-10" dirty="0">
                <a:latin typeface="Arial"/>
                <a:cs typeface="Arial"/>
              </a:rPr>
              <a:t> </a:t>
            </a:r>
            <a:r>
              <a:rPr sz="2800" i="1" dirty="0">
                <a:latin typeface="Arial"/>
                <a:cs typeface="Arial"/>
              </a:rPr>
              <a:t>oxide</a:t>
            </a:r>
            <a:endParaRPr sz="2800">
              <a:latin typeface="Arial"/>
              <a:cs typeface="Arial"/>
            </a:endParaRPr>
          </a:p>
          <a:p>
            <a:pPr marL="355600" marR="101600" indent="-342900">
              <a:lnSpc>
                <a:spcPts val="302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Ace </a:t>
            </a:r>
            <a:r>
              <a:rPr sz="2800" dirty="0">
                <a:latin typeface="Arial"/>
                <a:cs typeface="Arial"/>
              </a:rPr>
              <a:t>Inhibitors </a:t>
            </a:r>
            <a:r>
              <a:rPr sz="2800" spc="-5" dirty="0">
                <a:latin typeface="Arial"/>
                <a:cs typeface="Arial"/>
              </a:rPr>
              <a:t>were </a:t>
            </a:r>
            <a:r>
              <a:rPr sz="2800" dirty="0">
                <a:latin typeface="Arial"/>
                <a:cs typeface="Arial"/>
              </a:rPr>
              <a:t>found to improve survival 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spc="-10" dirty="0">
                <a:latin typeface="Arial"/>
                <a:cs typeface="Arial"/>
              </a:rPr>
              <a:t>CHF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patients</a:t>
            </a:r>
            <a:endParaRPr sz="2800">
              <a:latin typeface="Arial"/>
              <a:cs typeface="Arial"/>
            </a:endParaRPr>
          </a:p>
          <a:p>
            <a:pPr marL="755650" marR="947419" lvl="1" indent="-285750">
              <a:lnSpc>
                <a:spcPts val="2590"/>
              </a:lnSpc>
              <a:spcBef>
                <a:spcPts val="595"/>
              </a:spcBef>
              <a:buChar char="–"/>
              <a:tabLst>
                <a:tab pos="755650" algn="l"/>
              </a:tabLst>
            </a:pPr>
            <a:r>
              <a:rPr sz="2400" spc="-10" dirty="0">
                <a:latin typeface="Arial"/>
                <a:cs typeface="Arial"/>
              </a:rPr>
              <a:t>Delay </a:t>
            </a:r>
            <a:r>
              <a:rPr sz="2400" spc="-5" dirty="0">
                <a:latin typeface="Arial"/>
                <a:cs typeface="Arial"/>
              </a:rPr>
              <a:t>onset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progression of HF in pts with  asymptomatic LV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dysfunction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70"/>
              </a:spcBef>
              <a:buChar char="–"/>
              <a:tabLst>
                <a:tab pos="755650" algn="l"/>
              </a:tabLst>
            </a:pPr>
            <a:r>
              <a:rPr sz="2400" dirty="0">
                <a:latin typeface="Arial"/>
                <a:cs typeface="Arial"/>
              </a:rPr>
              <a:t>↓ </a:t>
            </a:r>
            <a:r>
              <a:rPr sz="2400" spc="-5" dirty="0">
                <a:latin typeface="Arial"/>
                <a:cs typeface="Arial"/>
              </a:rPr>
              <a:t>cardiac remodeling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6179" y="360679"/>
            <a:ext cx="5183505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17625" marR="5080" indent="-1305560">
              <a:lnSpc>
                <a:spcPct val="100000"/>
              </a:lnSpc>
              <a:spcBef>
                <a:spcPts val="100"/>
              </a:spcBef>
              <a:tabLst>
                <a:tab pos="3305810" algn="l"/>
              </a:tabLst>
            </a:pPr>
            <a:r>
              <a:rPr spc="-5" dirty="0"/>
              <a:t>Side</a:t>
            </a:r>
            <a:r>
              <a:rPr spc="20" dirty="0"/>
              <a:t> </a:t>
            </a:r>
            <a:r>
              <a:rPr spc="-5" dirty="0"/>
              <a:t>effects	</a:t>
            </a:r>
            <a:r>
              <a:rPr dirty="0"/>
              <a:t>of</a:t>
            </a:r>
            <a:r>
              <a:rPr spc="-95" dirty="0"/>
              <a:t> </a:t>
            </a:r>
            <a:r>
              <a:rPr dirty="0"/>
              <a:t>ACE  </a:t>
            </a:r>
            <a:r>
              <a:rPr i="1" spc="-5" dirty="0"/>
              <a:t>inhibitors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1963420"/>
            <a:ext cx="3080385" cy="260223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Angioedema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Hypotension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Renal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insuffiency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Rash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cough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34715" marR="5080" indent="-1894839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Angiotensin II receptor  </a:t>
            </a:r>
            <a:r>
              <a:rPr i="1" spc="-5" dirty="0"/>
              <a:t>blockers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567940"/>
            <a:ext cx="7612380" cy="2335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Has comparable </a:t>
            </a:r>
            <a:r>
              <a:rPr sz="2800" dirty="0">
                <a:latin typeface="Arial"/>
                <a:cs typeface="Arial"/>
              </a:rPr>
              <a:t>effect to </a:t>
            </a:r>
            <a:r>
              <a:rPr sz="2800" spc="-5" dirty="0">
                <a:latin typeface="Arial"/>
                <a:cs typeface="Arial"/>
              </a:rPr>
              <a:t>ACE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1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Can </a:t>
            </a:r>
            <a:r>
              <a:rPr sz="2800" dirty="0">
                <a:latin typeface="Arial"/>
                <a:cs typeface="Arial"/>
              </a:rPr>
              <a:t>be used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certain conditions </a:t>
            </a:r>
            <a:r>
              <a:rPr sz="2800" spc="-5" dirty="0">
                <a:latin typeface="Arial"/>
                <a:cs typeface="Arial"/>
              </a:rPr>
              <a:t>when ACE </a:t>
            </a:r>
            <a:r>
              <a:rPr sz="2800" dirty="0">
                <a:latin typeface="Arial"/>
                <a:cs typeface="Arial"/>
              </a:rPr>
              <a:t>I  are contraindicated (angioneurotic </a:t>
            </a:r>
            <a:r>
              <a:rPr sz="2800" spc="-5" dirty="0">
                <a:latin typeface="Arial"/>
                <a:cs typeface="Arial"/>
              </a:rPr>
              <a:t>edema,  </a:t>
            </a:r>
            <a:r>
              <a:rPr sz="2800" dirty="0">
                <a:latin typeface="Arial"/>
                <a:cs typeface="Arial"/>
              </a:rPr>
              <a:t>cough)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22475" marR="5080" indent="-17145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Digitalis Glycosides  </a:t>
            </a:r>
            <a:r>
              <a:rPr i="1" spc="-5" dirty="0"/>
              <a:t>(Digoxin,</a:t>
            </a:r>
            <a:r>
              <a:rPr i="1" spc="-35" dirty="0"/>
              <a:t> </a:t>
            </a:r>
            <a:r>
              <a:rPr i="1" spc="-5" dirty="0"/>
              <a:t>Digitoxin)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29360" marR="32385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1228725" algn="l"/>
                <a:tab pos="1229360" algn="l"/>
              </a:tabLst>
            </a:pPr>
            <a:r>
              <a:rPr sz="2800" spc="-5" dirty="0"/>
              <a:t>The </a:t>
            </a:r>
            <a:r>
              <a:rPr sz="2800" dirty="0"/>
              <a:t>role of digitalis has declined </a:t>
            </a:r>
            <a:r>
              <a:rPr sz="2800" spc="-5" dirty="0"/>
              <a:t>somewhat  </a:t>
            </a:r>
            <a:r>
              <a:rPr sz="2800" dirty="0"/>
              <a:t>because of safety</a:t>
            </a:r>
            <a:r>
              <a:rPr sz="2800" spc="10" dirty="0"/>
              <a:t> </a:t>
            </a:r>
            <a:r>
              <a:rPr sz="2800" dirty="0"/>
              <a:t>concern</a:t>
            </a:r>
            <a:endParaRPr sz="2800"/>
          </a:p>
          <a:p>
            <a:pPr marL="1229360" marR="508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1228725" algn="l"/>
                <a:tab pos="1229360" algn="l"/>
              </a:tabLst>
            </a:pPr>
            <a:r>
              <a:rPr sz="2800" spc="-5" dirty="0"/>
              <a:t>Recent </a:t>
            </a:r>
            <a:r>
              <a:rPr sz="2800" dirty="0"/>
              <a:t>studies have shown that digitals does  not affect </a:t>
            </a:r>
            <a:r>
              <a:rPr sz="2800" spc="-5" dirty="0"/>
              <a:t>mortality in CHF patients </a:t>
            </a:r>
            <a:r>
              <a:rPr sz="2800" dirty="0"/>
              <a:t>but  causes</a:t>
            </a:r>
            <a:r>
              <a:rPr sz="2800" spc="-5" dirty="0"/>
              <a:t> </a:t>
            </a:r>
            <a:r>
              <a:rPr sz="2800" dirty="0"/>
              <a:t>significant</a:t>
            </a:r>
            <a:endParaRPr sz="2800"/>
          </a:p>
          <a:p>
            <a:pPr marL="1629410" lvl="1" indent="-285750">
              <a:lnSpc>
                <a:spcPct val="100000"/>
              </a:lnSpc>
              <a:spcBef>
                <a:spcPts val="690"/>
              </a:spcBef>
              <a:buChar char="–"/>
              <a:tabLst>
                <a:tab pos="1629410" algn="l"/>
              </a:tabLst>
            </a:pPr>
            <a:r>
              <a:rPr sz="2800" spc="-5" dirty="0">
                <a:latin typeface="Arial"/>
                <a:cs typeface="Arial"/>
              </a:rPr>
              <a:t>Reduction </a:t>
            </a:r>
            <a:r>
              <a:rPr sz="2800" dirty="0">
                <a:latin typeface="Arial"/>
                <a:cs typeface="Arial"/>
              </a:rPr>
              <a:t>in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hospitalization</a:t>
            </a:r>
            <a:endParaRPr sz="2800">
              <a:latin typeface="Arial"/>
              <a:cs typeface="Arial"/>
            </a:endParaRPr>
          </a:p>
          <a:p>
            <a:pPr marL="1629410" lvl="1" indent="-285750">
              <a:lnSpc>
                <a:spcPct val="100000"/>
              </a:lnSpc>
              <a:spcBef>
                <a:spcPts val="700"/>
              </a:spcBef>
              <a:buChar char="–"/>
              <a:tabLst>
                <a:tab pos="1629410" algn="l"/>
              </a:tabLst>
            </a:pPr>
            <a:r>
              <a:rPr sz="2800" spc="-5" dirty="0">
                <a:latin typeface="Arial"/>
                <a:cs typeface="Arial"/>
              </a:rPr>
              <a:t>Reduction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symptoms of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HF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6250" y="543559"/>
            <a:ext cx="40652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Digitalis</a:t>
            </a:r>
            <a:r>
              <a:rPr spc="-30" dirty="0"/>
              <a:t> </a:t>
            </a:r>
            <a:r>
              <a:rPr spc="-5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1214120"/>
            <a:ext cx="7538084" cy="402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96745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Arial"/>
                <a:cs typeface="Arial"/>
              </a:rPr>
              <a:t>Mechanism of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Action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2760"/>
              </a:spcBef>
              <a:tabLst>
                <a:tab pos="354965" algn="l"/>
              </a:tabLst>
            </a:pPr>
            <a:r>
              <a:rPr sz="4200" baseline="2976" dirty="0">
                <a:latin typeface="Arial"/>
                <a:cs typeface="Arial"/>
              </a:rPr>
              <a:t>•	</a:t>
            </a:r>
            <a:r>
              <a:rPr sz="2800" spc="-5" dirty="0">
                <a:latin typeface="Arial"/>
                <a:cs typeface="Arial"/>
              </a:rPr>
              <a:t>+ve inotropic </a:t>
            </a:r>
            <a:r>
              <a:rPr sz="2800" dirty="0">
                <a:latin typeface="Arial"/>
                <a:cs typeface="Arial"/>
              </a:rPr>
              <a:t>effect by ↑ intracellular </a:t>
            </a:r>
            <a:r>
              <a:rPr sz="2800" spc="-10" dirty="0">
                <a:latin typeface="Arial"/>
                <a:cs typeface="Arial"/>
              </a:rPr>
              <a:t>Ca </a:t>
            </a:r>
            <a:r>
              <a:rPr sz="2800" dirty="0">
                <a:latin typeface="Arial"/>
                <a:cs typeface="Arial"/>
              </a:rPr>
              <a:t>&amp;  enhancing actin-myosin cross bride </a:t>
            </a:r>
            <a:r>
              <a:rPr sz="2800" spc="-5" dirty="0">
                <a:latin typeface="Arial"/>
                <a:cs typeface="Arial"/>
              </a:rPr>
              <a:t>formation  </a:t>
            </a:r>
            <a:r>
              <a:rPr sz="2800" dirty="0">
                <a:latin typeface="Arial"/>
                <a:cs typeface="Arial"/>
              </a:rPr>
              <a:t>(binds to the </a:t>
            </a:r>
            <a:r>
              <a:rPr sz="2800" spc="-5" dirty="0">
                <a:latin typeface="Arial"/>
                <a:cs typeface="Arial"/>
              </a:rPr>
              <a:t>Na-K </a:t>
            </a:r>
            <a:r>
              <a:rPr sz="2800" spc="-10" dirty="0">
                <a:latin typeface="Arial"/>
                <a:cs typeface="Arial"/>
              </a:rPr>
              <a:t>ATPase </a:t>
            </a:r>
            <a:r>
              <a:rPr sz="2800" dirty="0">
                <a:latin typeface="Arial"/>
                <a:cs typeface="Arial"/>
              </a:rPr>
              <a:t>→ </a:t>
            </a:r>
            <a:r>
              <a:rPr sz="2800" spc="-5" dirty="0">
                <a:latin typeface="Arial"/>
                <a:cs typeface="Arial"/>
              </a:rPr>
              <a:t>inhibits </a:t>
            </a:r>
            <a:r>
              <a:rPr sz="2800" spc="-10" dirty="0">
                <a:latin typeface="Arial"/>
                <a:cs typeface="Arial"/>
              </a:rPr>
              <a:t>Na  </a:t>
            </a:r>
            <a:r>
              <a:rPr sz="2800" spc="-5" dirty="0">
                <a:latin typeface="Arial"/>
                <a:cs typeface="Arial"/>
              </a:rPr>
              <a:t>pump </a:t>
            </a:r>
            <a:r>
              <a:rPr sz="2800" dirty="0">
                <a:latin typeface="Arial"/>
                <a:cs typeface="Arial"/>
              </a:rPr>
              <a:t>→ ↑ </a:t>
            </a:r>
            <a:r>
              <a:rPr sz="2800" spc="-5" dirty="0">
                <a:latin typeface="Arial"/>
                <a:cs typeface="Arial"/>
              </a:rPr>
              <a:t>intracellular Na </a:t>
            </a:r>
            <a:r>
              <a:rPr sz="2800" dirty="0">
                <a:latin typeface="Arial"/>
                <a:cs typeface="Arial"/>
              </a:rPr>
              <a:t>→ ↑ </a:t>
            </a:r>
            <a:r>
              <a:rPr sz="2800" spc="-5" dirty="0">
                <a:latin typeface="Arial"/>
                <a:cs typeface="Arial"/>
              </a:rPr>
              <a:t>Na-Ca  </a:t>
            </a:r>
            <a:r>
              <a:rPr sz="2800" dirty="0">
                <a:latin typeface="Arial"/>
                <a:cs typeface="Arial"/>
              </a:rPr>
              <a:t>exchange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Vagotonic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effect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Arrhythmogenic </a:t>
            </a:r>
            <a:r>
              <a:rPr sz="2800" dirty="0">
                <a:latin typeface="Arial"/>
                <a:cs typeface="Arial"/>
              </a:rPr>
              <a:t>effect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3050" y="1029970"/>
            <a:ext cx="44665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Digitalis</a:t>
            </a:r>
            <a:r>
              <a:rPr spc="-40" dirty="0"/>
              <a:t> </a:t>
            </a:r>
            <a:r>
              <a:rPr spc="-5" dirty="0"/>
              <a:t>Toxicity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052320"/>
            <a:ext cx="5398135" cy="37515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Narrow </a:t>
            </a:r>
            <a:r>
              <a:rPr sz="2800" dirty="0">
                <a:latin typeface="Arial"/>
                <a:cs typeface="Arial"/>
              </a:rPr>
              <a:t>therapeutic to </a:t>
            </a:r>
            <a:r>
              <a:rPr sz="2800" spc="-5" dirty="0">
                <a:latin typeface="Arial"/>
                <a:cs typeface="Arial"/>
              </a:rPr>
              <a:t>toxic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ratio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Non </a:t>
            </a:r>
            <a:r>
              <a:rPr sz="2800" dirty="0">
                <a:latin typeface="Arial"/>
                <a:cs typeface="Arial"/>
              </a:rPr>
              <a:t>cardiac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manifestations</a:t>
            </a:r>
            <a:endParaRPr sz="2800">
              <a:latin typeface="Arial"/>
              <a:cs typeface="Arial"/>
            </a:endParaRPr>
          </a:p>
          <a:p>
            <a:pPr marL="726440" marR="2227580" indent="40640">
              <a:lnSpc>
                <a:spcPct val="122200"/>
              </a:lnSpc>
              <a:spcBef>
                <a:spcPts val="360"/>
              </a:spcBef>
            </a:pPr>
            <a:r>
              <a:rPr sz="2400" spc="-5" dirty="0">
                <a:latin typeface="Arial"/>
                <a:cs typeface="Arial"/>
              </a:rPr>
              <a:t>Anorexia,  </a:t>
            </a:r>
            <a:r>
              <a:rPr sz="2400" spc="-10" dirty="0">
                <a:latin typeface="Arial"/>
                <a:cs typeface="Arial"/>
              </a:rPr>
              <a:t>Nausea, </a:t>
            </a:r>
            <a:r>
              <a:rPr sz="2400" spc="-5" dirty="0">
                <a:latin typeface="Arial"/>
                <a:cs typeface="Arial"/>
              </a:rPr>
              <a:t>vomiting,  </a:t>
            </a:r>
            <a:r>
              <a:rPr sz="2400" spc="-10" dirty="0">
                <a:latin typeface="Arial"/>
                <a:cs typeface="Arial"/>
              </a:rPr>
              <a:t>Headache,</a:t>
            </a:r>
            <a:endParaRPr sz="2400">
              <a:latin typeface="Arial"/>
              <a:cs typeface="Arial"/>
            </a:endParaRPr>
          </a:p>
          <a:p>
            <a:pPr marL="726440" marR="1972310">
              <a:lnSpc>
                <a:spcPts val="3479"/>
              </a:lnSpc>
              <a:spcBef>
                <a:spcPts val="204"/>
              </a:spcBef>
            </a:pPr>
            <a:r>
              <a:rPr sz="2400" spc="-10" dirty="0">
                <a:latin typeface="Arial"/>
                <a:cs typeface="Arial"/>
              </a:rPr>
              <a:t>Xanthopsia </a:t>
            </a:r>
            <a:r>
              <a:rPr sz="2400" spc="-5" dirty="0">
                <a:latin typeface="Arial"/>
                <a:cs typeface="Arial"/>
              </a:rPr>
              <a:t>sotoma,  Disorientation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3050" y="1029970"/>
            <a:ext cx="44665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Digitalis</a:t>
            </a:r>
            <a:r>
              <a:rPr spc="-40" dirty="0"/>
              <a:t> </a:t>
            </a:r>
            <a:r>
              <a:rPr spc="-5" dirty="0"/>
              <a:t>Toxicity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1963420"/>
            <a:ext cx="7390130" cy="311531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Cardiac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manifestations</a:t>
            </a:r>
            <a:endParaRPr sz="2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Sinus bradycardia </a:t>
            </a:r>
            <a:r>
              <a:rPr sz="2400" spc="-10" dirty="0">
                <a:latin typeface="Arial"/>
                <a:cs typeface="Arial"/>
              </a:rPr>
              <a:t>and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arrest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dirty="0">
                <a:latin typeface="Arial"/>
                <a:cs typeface="Arial"/>
              </a:rPr>
              <a:t>A/V </a:t>
            </a:r>
            <a:r>
              <a:rPr sz="2400" spc="-5" dirty="0">
                <a:latin typeface="Arial"/>
                <a:cs typeface="Arial"/>
              </a:rPr>
              <a:t>block (usually 2</a:t>
            </a:r>
            <a:r>
              <a:rPr sz="2100" spc="-7" baseline="27777" dirty="0">
                <a:latin typeface="Arial"/>
                <a:cs typeface="Arial"/>
              </a:rPr>
              <a:t>nd</a:t>
            </a:r>
            <a:r>
              <a:rPr sz="2100" spc="419" baseline="27777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degree)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9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Atrial tachycardia with </a:t>
            </a:r>
            <a:r>
              <a:rPr sz="2400" dirty="0">
                <a:latin typeface="Arial"/>
                <a:cs typeface="Arial"/>
              </a:rPr>
              <a:t>A/V</a:t>
            </a:r>
            <a:r>
              <a:rPr sz="2400" spc="-5" dirty="0">
                <a:latin typeface="Arial"/>
                <a:cs typeface="Arial"/>
              </a:rPr>
              <a:t> Block</a:t>
            </a:r>
            <a:endParaRPr sz="2400">
              <a:latin typeface="Arial"/>
              <a:cs typeface="Arial"/>
            </a:endParaRPr>
          </a:p>
          <a:p>
            <a:pPr marL="755650" marR="508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Development of junctional rhythm in patients with 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fib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PVC’s, VT/ </a:t>
            </a:r>
            <a:r>
              <a:rPr sz="2400" dirty="0">
                <a:latin typeface="Arial"/>
                <a:cs typeface="Arial"/>
              </a:rPr>
              <a:t>V </a:t>
            </a:r>
            <a:r>
              <a:rPr sz="2400" spc="-5" dirty="0">
                <a:latin typeface="Arial"/>
                <a:cs typeface="Arial"/>
              </a:rPr>
              <a:t>fib (bi-directional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VT)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3050" y="481329"/>
            <a:ext cx="44665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Digitalis</a:t>
            </a:r>
            <a:r>
              <a:rPr spc="-40" dirty="0"/>
              <a:t> </a:t>
            </a:r>
            <a:r>
              <a:rPr spc="-5" dirty="0"/>
              <a:t>Toxicity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1151890"/>
            <a:ext cx="7515859" cy="4734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574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Arial"/>
                <a:cs typeface="Arial"/>
              </a:rPr>
              <a:t>Treatment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43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Hold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medications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59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Observation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ts val="3020"/>
              </a:lnSpc>
              <a:spcBef>
                <a:spcPts val="74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In case of </a:t>
            </a:r>
            <a:r>
              <a:rPr sz="2800" spc="-5" dirty="0">
                <a:latin typeface="Arial"/>
                <a:cs typeface="Arial"/>
              </a:rPr>
              <a:t>A/V </a:t>
            </a:r>
            <a:r>
              <a:rPr sz="2800" dirty="0">
                <a:latin typeface="Arial"/>
                <a:cs typeface="Arial"/>
              </a:rPr>
              <a:t>block or severe bradycardia →  atropine </a:t>
            </a:r>
            <a:r>
              <a:rPr sz="2800" spc="-5" dirty="0">
                <a:latin typeface="Arial"/>
                <a:cs typeface="Arial"/>
              </a:rPr>
              <a:t>followed </a:t>
            </a:r>
            <a:r>
              <a:rPr sz="2800" dirty="0">
                <a:latin typeface="Arial"/>
                <a:cs typeface="Arial"/>
              </a:rPr>
              <a:t>by </a:t>
            </a:r>
            <a:r>
              <a:rPr sz="2800" spc="-5" dirty="0">
                <a:latin typeface="Arial"/>
                <a:cs typeface="Arial"/>
              </a:rPr>
              <a:t>temporary PM if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needed</a:t>
            </a:r>
            <a:endParaRPr sz="2800">
              <a:latin typeface="Arial"/>
              <a:cs typeface="Arial"/>
            </a:endParaRPr>
          </a:p>
          <a:p>
            <a:pPr marL="355600" marR="835660" indent="-342900">
              <a:lnSpc>
                <a:spcPts val="302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In life threatening </a:t>
            </a:r>
            <a:r>
              <a:rPr sz="2800" spc="-5" dirty="0">
                <a:latin typeface="Arial"/>
                <a:cs typeface="Arial"/>
              </a:rPr>
              <a:t>arrhythmia </a:t>
            </a:r>
            <a:r>
              <a:rPr sz="2800" dirty="0">
                <a:latin typeface="Arial"/>
                <a:cs typeface="Arial"/>
              </a:rPr>
              <a:t>→ digoxin-  specific fab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antibodies</a:t>
            </a:r>
            <a:endParaRPr sz="2800">
              <a:latin typeface="Arial"/>
              <a:cs typeface="Arial"/>
            </a:endParaRPr>
          </a:p>
          <a:p>
            <a:pPr marL="355600" marR="178435" indent="-342900">
              <a:lnSpc>
                <a:spcPct val="90000"/>
              </a:lnSpc>
              <a:spcBef>
                <a:spcPts val="65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Lidocaine and phenytoin could be used – try  to avoid </a:t>
            </a:r>
            <a:r>
              <a:rPr sz="2800" spc="-5" dirty="0">
                <a:latin typeface="Arial"/>
                <a:cs typeface="Arial"/>
              </a:rPr>
              <a:t>D/C </a:t>
            </a:r>
            <a:r>
              <a:rPr sz="2800" dirty="0">
                <a:latin typeface="Arial"/>
                <a:cs typeface="Arial"/>
              </a:rPr>
              <a:t>cardioversion in non </a:t>
            </a:r>
            <a:r>
              <a:rPr sz="2800" spc="-5" dirty="0">
                <a:latin typeface="Arial"/>
                <a:cs typeface="Arial"/>
              </a:rPr>
              <a:t>life  </a:t>
            </a:r>
            <a:r>
              <a:rPr sz="2800" dirty="0">
                <a:latin typeface="Arial"/>
                <a:cs typeface="Arial"/>
              </a:rPr>
              <a:t>threatening arrhythmia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1720" y="1029970"/>
            <a:ext cx="289115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β</a:t>
            </a:r>
            <a:r>
              <a:rPr spc="-65" dirty="0"/>
              <a:t> </a:t>
            </a:r>
            <a:r>
              <a:rPr spc="-5" dirty="0"/>
              <a:t>Blockers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009140"/>
            <a:ext cx="7593965" cy="378841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337185" indent="-342900">
              <a:lnSpc>
                <a:spcPts val="302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Has </a:t>
            </a:r>
            <a:r>
              <a:rPr sz="2800" dirty="0">
                <a:latin typeface="Arial"/>
                <a:cs typeface="Arial"/>
              </a:rPr>
              <a:t>been </a:t>
            </a:r>
            <a:r>
              <a:rPr sz="2800" spc="-5" dirty="0">
                <a:latin typeface="Arial"/>
                <a:cs typeface="Arial"/>
              </a:rPr>
              <a:t>traditionally </a:t>
            </a:r>
            <a:r>
              <a:rPr sz="2800" dirty="0">
                <a:latin typeface="Arial"/>
                <a:cs typeface="Arial"/>
              </a:rPr>
              <a:t>contraindicated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pts  </a:t>
            </a:r>
            <a:r>
              <a:rPr sz="2800" spc="-5" dirty="0">
                <a:latin typeface="Arial"/>
                <a:cs typeface="Arial"/>
              </a:rPr>
              <a:t>with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CHF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ct val="90000"/>
              </a:lnSpc>
              <a:spcBef>
                <a:spcPts val="65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Now </a:t>
            </a:r>
            <a:r>
              <a:rPr sz="2800" dirty="0">
                <a:latin typeface="Arial"/>
                <a:cs typeface="Arial"/>
              </a:rPr>
              <a:t>they are the </a:t>
            </a:r>
            <a:r>
              <a:rPr sz="2800" spc="-5" dirty="0">
                <a:latin typeface="Arial"/>
                <a:cs typeface="Arial"/>
              </a:rPr>
              <a:t>main </a:t>
            </a:r>
            <a:r>
              <a:rPr sz="2800" dirty="0">
                <a:latin typeface="Arial"/>
                <a:cs typeface="Arial"/>
              </a:rPr>
              <a:t>stay in treatment on  </a:t>
            </a:r>
            <a:r>
              <a:rPr sz="2800" spc="-10" dirty="0">
                <a:latin typeface="Arial"/>
                <a:cs typeface="Arial"/>
              </a:rPr>
              <a:t>CHF </a:t>
            </a:r>
            <a:r>
              <a:rPr sz="2800" dirty="0">
                <a:latin typeface="Arial"/>
                <a:cs typeface="Arial"/>
              </a:rPr>
              <a:t>&amp; </a:t>
            </a:r>
            <a:r>
              <a:rPr sz="2800" spc="-5" dirty="0">
                <a:latin typeface="Arial"/>
                <a:cs typeface="Arial"/>
              </a:rPr>
              <a:t>may </a:t>
            </a:r>
            <a:r>
              <a:rPr sz="2800" dirty="0">
                <a:latin typeface="Arial"/>
                <a:cs typeface="Arial"/>
              </a:rPr>
              <a:t>be the </a:t>
            </a:r>
            <a:r>
              <a:rPr sz="2800" spc="-5" dirty="0">
                <a:latin typeface="Arial"/>
                <a:cs typeface="Arial"/>
              </a:rPr>
              <a:t>only </a:t>
            </a:r>
            <a:r>
              <a:rPr sz="2800" dirty="0">
                <a:latin typeface="Arial"/>
                <a:cs typeface="Arial"/>
              </a:rPr>
              <a:t>medication that  </a:t>
            </a:r>
            <a:r>
              <a:rPr sz="2800" spc="-5" dirty="0">
                <a:latin typeface="Arial"/>
                <a:cs typeface="Arial"/>
              </a:rPr>
              <a:t>shows </a:t>
            </a:r>
            <a:r>
              <a:rPr sz="2800" dirty="0">
                <a:latin typeface="Arial"/>
                <a:cs typeface="Arial"/>
              </a:rPr>
              <a:t>substantial </a:t>
            </a:r>
            <a:r>
              <a:rPr sz="2800" spc="-5" dirty="0">
                <a:latin typeface="Arial"/>
                <a:cs typeface="Arial"/>
              </a:rPr>
              <a:t>improvement in </a:t>
            </a:r>
            <a:r>
              <a:rPr sz="2800" dirty="0">
                <a:latin typeface="Arial"/>
                <a:cs typeface="Arial"/>
              </a:rPr>
              <a:t>LV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function</a:t>
            </a:r>
          </a:p>
          <a:p>
            <a:pPr marL="355600" marR="418465" indent="-342900">
              <a:lnSpc>
                <a:spcPts val="3020"/>
              </a:lnSpc>
              <a:spcBef>
                <a:spcPts val="74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In addition to </a:t>
            </a:r>
            <a:r>
              <a:rPr sz="2800" spc="-5" dirty="0">
                <a:latin typeface="Arial"/>
                <a:cs typeface="Arial"/>
              </a:rPr>
              <a:t>improved </a:t>
            </a:r>
            <a:r>
              <a:rPr sz="2800" dirty="0">
                <a:latin typeface="Arial"/>
                <a:cs typeface="Arial"/>
              </a:rPr>
              <a:t>LV function </a:t>
            </a:r>
            <a:r>
              <a:rPr sz="2800" spc="-5" dirty="0">
                <a:latin typeface="Arial"/>
                <a:cs typeface="Arial"/>
              </a:rPr>
              <a:t>multiple  </a:t>
            </a:r>
            <a:r>
              <a:rPr sz="2800" dirty="0">
                <a:latin typeface="Arial"/>
                <a:cs typeface="Arial"/>
              </a:rPr>
              <a:t>studies show </a:t>
            </a:r>
            <a:r>
              <a:rPr sz="2800" spc="-5" dirty="0">
                <a:latin typeface="Arial"/>
                <a:cs typeface="Arial"/>
              </a:rPr>
              <a:t>improved</a:t>
            </a:r>
            <a:r>
              <a:rPr sz="2800" dirty="0">
                <a:latin typeface="Arial"/>
                <a:cs typeface="Arial"/>
              </a:rPr>
              <a:t> survival</a:t>
            </a:r>
          </a:p>
          <a:p>
            <a:pPr marL="355600" marR="1743075" indent="-342900">
              <a:lnSpc>
                <a:spcPts val="302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only contraindication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severe  decompensated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lang="en-IN" sz="2800" spc="-5" dirty="0" smtClean="0">
                <a:latin typeface="Arial"/>
                <a:cs typeface="Arial"/>
              </a:rPr>
              <a:t>HF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8370" y="215900"/>
            <a:ext cx="589470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i="0" spc="-5" dirty="0">
                <a:latin typeface="Arial"/>
                <a:cs typeface="Arial"/>
              </a:rPr>
              <a:t>Carvedilol </a:t>
            </a:r>
            <a:r>
              <a:rPr sz="4000" b="0" i="0" dirty="0">
                <a:latin typeface="Arial"/>
                <a:cs typeface="Arial"/>
              </a:rPr>
              <a:t>in </a:t>
            </a:r>
            <a:r>
              <a:rPr sz="4000" b="0" i="0" spc="-5" dirty="0">
                <a:latin typeface="Arial"/>
                <a:cs typeface="Arial"/>
              </a:rPr>
              <a:t>Heart</a:t>
            </a:r>
            <a:r>
              <a:rPr sz="4000" b="0" i="0" spc="-50" dirty="0">
                <a:latin typeface="Arial"/>
                <a:cs typeface="Arial"/>
              </a:rPr>
              <a:t> </a:t>
            </a:r>
            <a:r>
              <a:rPr sz="4000" b="0" i="0" spc="-5" dirty="0">
                <a:latin typeface="Arial"/>
                <a:cs typeface="Arial"/>
              </a:rPr>
              <a:t>Failure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95069" y="1253490"/>
            <a:ext cx="7846695" cy="4320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299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900" spc="-5" dirty="0">
                <a:latin typeface="Arial"/>
                <a:cs typeface="Arial"/>
              </a:rPr>
              <a:t>Effective </a:t>
            </a:r>
            <a:r>
              <a:rPr sz="2900" dirty="0">
                <a:latin typeface="Arial"/>
                <a:cs typeface="Arial"/>
              </a:rPr>
              <a:t>receptor-blockade approach </a:t>
            </a:r>
            <a:r>
              <a:rPr sz="2900" spc="-5" dirty="0">
                <a:latin typeface="Arial"/>
                <a:cs typeface="Arial"/>
              </a:rPr>
              <a:t>to </a:t>
            </a:r>
            <a:r>
              <a:rPr sz="2900" spc="5" dirty="0">
                <a:latin typeface="Arial"/>
                <a:cs typeface="Arial"/>
              </a:rPr>
              <a:t>heart  </a:t>
            </a:r>
            <a:r>
              <a:rPr sz="2900" dirty="0">
                <a:latin typeface="Arial"/>
                <a:cs typeface="Arial"/>
              </a:rPr>
              <a:t>failure</a:t>
            </a:r>
            <a:endParaRPr sz="2900">
              <a:latin typeface="Arial"/>
              <a:cs typeface="Arial"/>
            </a:endParaRPr>
          </a:p>
          <a:p>
            <a:pPr marL="355600" marR="789305" indent="-342900">
              <a:lnSpc>
                <a:spcPct val="129900"/>
              </a:lnSpc>
              <a:spcBef>
                <a:spcPts val="725"/>
              </a:spcBef>
              <a:buChar char="•"/>
              <a:tabLst>
                <a:tab pos="354965" algn="l"/>
                <a:tab pos="355600" algn="l"/>
              </a:tabLst>
            </a:pPr>
            <a:r>
              <a:rPr sz="2900" dirty="0">
                <a:latin typeface="Arial"/>
                <a:cs typeface="Arial"/>
              </a:rPr>
              <a:t>Negative inotropic </a:t>
            </a:r>
            <a:r>
              <a:rPr sz="2900" spc="-5" dirty="0">
                <a:latin typeface="Arial"/>
                <a:cs typeface="Arial"/>
              </a:rPr>
              <a:t>effect </a:t>
            </a:r>
            <a:r>
              <a:rPr sz="2900" dirty="0">
                <a:latin typeface="Arial"/>
                <a:cs typeface="Arial"/>
              </a:rPr>
              <a:t>counteracted by  vasodilation</a:t>
            </a:r>
            <a:endParaRPr sz="2900">
              <a:latin typeface="Arial"/>
              <a:cs typeface="Arial"/>
            </a:endParaRPr>
          </a:p>
          <a:p>
            <a:pPr marL="355600" marR="663575" indent="-342900">
              <a:lnSpc>
                <a:spcPct val="12990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2900" dirty="0">
                <a:latin typeface="Arial"/>
                <a:cs typeface="Arial"/>
              </a:rPr>
              <a:t>Provides anti-proliferative, anti-arrhythmic  activity and inhibition of</a:t>
            </a:r>
            <a:r>
              <a:rPr sz="2900" spc="-1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apoptosis</a:t>
            </a:r>
            <a:endParaRPr sz="29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770"/>
              </a:spcBef>
              <a:buChar char="•"/>
              <a:tabLst>
                <a:tab pos="354965" algn="l"/>
                <a:tab pos="355600" algn="l"/>
              </a:tabLst>
            </a:pPr>
            <a:r>
              <a:rPr sz="2900" dirty="0">
                <a:latin typeface="Arial"/>
                <a:cs typeface="Arial"/>
              </a:rPr>
              <a:t>Prevents renin</a:t>
            </a:r>
            <a:r>
              <a:rPr sz="2900" spc="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secretion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9809" y="185420"/>
            <a:ext cx="31673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i="0" dirty="0">
                <a:latin typeface="Arial"/>
                <a:cs typeface="Arial"/>
              </a:rPr>
              <a:t>Main</a:t>
            </a:r>
            <a:r>
              <a:rPr b="0" i="0" spc="-60" dirty="0">
                <a:latin typeface="Arial"/>
                <a:cs typeface="Arial"/>
              </a:rPr>
              <a:t> </a:t>
            </a:r>
            <a:r>
              <a:rPr b="0" i="0" spc="-5" dirty="0">
                <a:latin typeface="Arial"/>
                <a:cs typeface="Arial"/>
              </a:rPr>
              <a:t>causes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8360" y="1151890"/>
            <a:ext cx="4717415" cy="297053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Coronary artery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disease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Hypertension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Valvular </a:t>
            </a:r>
            <a:r>
              <a:rPr sz="3200" dirty="0">
                <a:latin typeface="Arial"/>
                <a:cs typeface="Arial"/>
              </a:rPr>
              <a:t>heart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disease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Cardiomyopathy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Cor</a:t>
            </a:r>
            <a:r>
              <a:rPr sz="3200" spc="-5" dirty="0">
                <a:latin typeface="Arial"/>
                <a:cs typeface="Arial"/>
              </a:rPr>
              <a:t> pulmonale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6609" y="1029970"/>
            <a:ext cx="33813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Vasodilators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052320"/>
            <a:ext cx="7577455" cy="4365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9880" indent="-29718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Reduction </a:t>
            </a:r>
            <a:r>
              <a:rPr sz="2800" b="1" spc="-10" dirty="0">
                <a:latin typeface="Arial"/>
                <a:cs typeface="Arial"/>
              </a:rPr>
              <a:t>of </a:t>
            </a:r>
            <a:r>
              <a:rPr sz="2800" b="1" spc="-5" dirty="0">
                <a:latin typeface="Arial"/>
                <a:cs typeface="Arial"/>
              </a:rPr>
              <a:t>afterload </a:t>
            </a:r>
            <a:r>
              <a:rPr sz="2800" dirty="0">
                <a:latin typeface="Arial"/>
                <a:cs typeface="Arial"/>
              </a:rPr>
              <a:t>by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arteriolar</a:t>
            </a:r>
          </a:p>
          <a:p>
            <a:pPr marL="355600">
              <a:lnSpc>
                <a:spcPct val="100000"/>
              </a:lnSpc>
            </a:pPr>
            <a:r>
              <a:rPr sz="2800" dirty="0">
                <a:latin typeface="Arial"/>
                <a:cs typeface="Arial"/>
              </a:rPr>
              <a:t>vasodilatation (</a:t>
            </a:r>
            <a:r>
              <a:rPr sz="2800" dirty="0" err="1" smtClean="0">
                <a:latin typeface="Arial"/>
                <a:cs typeface="Arial"/>
              </a:rPr>
              <a:t>hydralazin</a:t>
            </a:r>
            <a:r>
              <a:rPr lang="en-IN" sz="2800" dirty="0" smtClean="0">
                <a:latin typeface="Arial"/>
                <a:cs typeface="Arial"/>
              </a:rPr>
              <a:t>e</a:t>
            </a:r>
            <a:r>
              <a:rPr sz="2800" dirty="0" smtClean="0">
                <a:latin typeface="Arial"/>
                <a:cs typeface="Arial"/>
              </a:rPr>
              <a:t>) </a:t>
            </a:r>
            <a:r>
              <a:rPr sz="2800" dirty="0">
                <a:latin typeface="Symbol"/>
                <a:cs typeface="Symbol"/>
              </a:rPr>
              <a:t>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Arial"/>
                <a:cs typeface="Arial"/>
              </a:rPr>
              <a:t>reduce </a:t>
            </a:r>
            <a:r>
              <a:rPr sz="2400" spc="-10" dirty="0">
                <a:latin typeface="Arial"/>
                <a:cs typeface="Arial"/>
              </a:rPr>
              <a:t>LVEDP,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100" spc="-7" baseline="-23809" dirty="0">
                <a:latin typeface="Arial"/>
                <a:cs typeface="Arial"/>
              </a:rPr>
              <a:t>2</a:t>
            </a:r>
            <a:endParaRPr sz="2100" baseline="-23809" dirty="0">
              <a:latin typeface="Arial"/>
              <a:cs typeface="Arial"/>
            </a:endParaRPr>
          </a:p>
          <a:p>
            <a:pPr marL="355600" marR="151765">
              <a:lnSpc>
                <a:spcPct val="100000"/>
              </a:lnSpc>
              <a:spcBef>
                <a:spcPts val="320"/>
              </a:spcBef>
            </a:pPr>
            <a:r>
              <a:rPr sz="2400" spc="-5" dirty="0">
                <a:latin typeface="Arial"/>
                <a:cs typeface="Arial"/>
              </a:rPr>
              <a:t>consumption,improve myocardial perfusion, </a:t>
            </a:r>
            <a:r>
              <a:rPr sz="2400" dirty="0">
                <a:latin typeface="Symbol"/>
                <a:cs typeface="Symbol"/>
              </a:rPr>
              <a:t>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Arial"/>
                <a:cs typeface="Arial"/>
              </a:rPr>
              <a:t>stroke  volume </a:t>
            </a:r>
            <a:r>
              <a:rPr sz="2400" spc="-10" dirty="0">
                <a:latin typeface="Arial"/>
                <a:cs typeface="Arial"/>
              </a:rPr>
              <a:t>and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COP</a:t>
            </a:r>
            <a:endParaRPr sz="2400" dirty="0">
              <a:latin typeface="Arial"/>
              <a:cs typeface="Arial"/>
            </a:endParaRPr>
          </a:p>
          <a:p>
            <a:pPr marL="309880" marR="636270" indent="-297180" algn="just">
              <a:lnSpc>
                <a:spcPct val="108900"/>
              </a:lnSpc>
              <a:spcBef>
                <a:spcPts val="390"/>
              </a:spcBef>
              <a:buFont typeface="Arial"/>
              <a:buChar char="•"/>
              <a:tabLst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Reduction </a:t>
            </a:r>
            <a:r>
              <a:rPr sz="2800" b="1" spc="-10" dirty="0">
                <a:latin typeface="Arial"/>
                <a:cs typeface="Arial"/>
              </a:rPr>
              <a:t>of </a:t>
            </a:r>
            <a:r>
              <a:rPr sz="2800" b="1" spc="-5" dirty="0">
                <a:latin typeface="Arial"/>
                <a:cs typeface="Arial"/>
              </a:rPr>
              <a:t>preload </a:t>
            </a:r>
            <a:r>
              <a:rPr sz="2800" spc="-5" dirty="0">
                <a:latin typeface="Arial"/>
                <a:cs typeface="Arial"/>
              </a:rPr>
              <a:t>By </a:t>
            </a:r>
            <a:r>
              <a:rPr sz="2800" dirty="0">
                <a:latin typeface="Arial"/>
                <a:cs typeface="Arial"/>
              </a:rPr>
              <a:t>venous </a:t>
            </a:r>
            <a:r>
              <a:rPr sz="2800" spc="-5" dirty="0">
                <a:latin typeface="Arial"/>
                <a:cs typeface="Arial"/>
              </a:rPr>
              <a:t>dilation  </a:t>
            </a:r>
            <a:r>
              <a:rPr sz="2800" dirty="0">
                <a:latin typeface="Arial"/>
                <a:cs typeface="Arial"/>
              </a:rPr>
              <a:t>( </a:t>
            </a:r>
            <a:r>
              <a:rPr sz="2800" spc="-5" dirty="0">
                <a:latin typeface="Arial"/>
                <a:cs typeface="Arial"/>
              </a:rPr>
              <a:t>Nitrate)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Arial"/>
                <a:cs typeface="Arial"/>
              </a:rPr>
              <a:t>↓ the </a:t>
            </a:r>
            <a:r>
              <a:rPr sz="2400" spc="-5" dirty="0">
                <a:latin typeface="Arial"/>
                <a:cs typeface="Arial"/>
              </a:rPr>
              <a:t>venous </a:t>
            </a:r>
            <a:r>
              <a:rPr sz="2400" dirty="0">
                <a:latin typeface="Arial"/>
                <a:cs typeface="Arial"/>
              </a:rPr>
              <a:t>return </a:t>
            </a:r>
            <a:r>
              <a:rPr sz="2400" spc="-5" dirty="0">
                <a:latin typeface="Symbol"/>
                <a:cs typeface="Symbol"/>
              </a:rPr>
              <a:t></a:t>
            </a:r>
            <a:r>
              <a:rPr sz="2400" spc="-5" dirty="0">
                <a:latin typeface="Arial"/>
                <a:cs typeface="Arial"/>
              </a:rPr>
              <a:t>↓ the load on  both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ventricles.</a:t>
            </a:r>
            <a:endParaRPr sz="2400" dirty="0">
              <a:latin typeface="Arial"/>
              <a:cs typeface="Arial"/>
            </a:endParaRPr>
          </a:p>
          <a:p>
            <a:pPr marL="355600" marR="285115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Usually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maximum </a:t>
            </a:r>
            <a:r>
              <a:rPr sz="2800" dirty="0">
                <a:latin typeface="Arial"/>
                <a:cs typeface="Arial"/>
              </a:rPr>
              <a:t>benefit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achieved by  using agents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both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0689" y="1029970"/>
            <a:ext cx="667130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10765" algn="l"/>
              </a:tabLst>
            </a:pPr>
            <a:r>
              <a:rPr spc="-5" dirty="0"/>
              <a:t>Positive	inotropic</a:t>
            </a:r>
            <a:r>
              <a:rPr spc="-45" dirty="0"/>
              <a:t> </a:t>
            </a:r>
            <a:r>
              <a:rPr spc="-5" dirty="0"/>
              <a:t>agents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052320"/>
            <a:ext cx="7468870" cy="370459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355600" marR="36195" indent="-342900">
              <a:lnSpc>
                <a:spcPts val="3360"/>
              </a:lnSpc>
              <a:spcBef>
                <a:spcPts val="21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These are </a:t>
            </a:r>
            <a:r>
              <a:rPr sz="2800" dirty="0">
                <a:latin typeface="Arial"/>
                <a:cs typeface="Arial"/>
              </a:rPr>
              <a:t>the drugs that </a:t>
            </a:r>
            <a:r>
              <a:rPr sz="2800" spc="-5" dirty="0">
                <a:latin typeface="Arial"/>
                <a:cs typeface="Arial"/>
              </a:rPr>
              <a:t>improve myocardial  </a:t>
            </a:r>
            <a:r>
              <a:rPr sz="2800" dirty="0">
                <a:latin typeface="Arial"/>
                <a:cs typeface="Arial"/>
              </a:rPr>
              <a:t>contractility </a:t>
            </a:r>
            <a:r>
              <a:rPr sz="2800" spc="-5" dirty="0">
                <a:latin typeface="Arial"/>
                <a:cs typeface="Arial"/>
              </a:rPr>
              <a:t>(</a:t>
            </a:r>
            <a:r>
              <a:rPr sz="2400" spc="-5" dirty="0">
                <a:latin typeface="Arial"/>
                <a:cs typeface="Arial"/>
              </a:rPr>
              <a:t>β </a:t>
            </a:r>
            <a:r>
              <a:rPr sz="2400" spc="-10" dirty="0">
                <a:latin typeface="Arial"/>
                <a:cs typeface="Arial"/>
              </a:rPr>
              <a:t>adrenergic </a:t>
            </a:r>
            <a:r>
              <a:rPr sz="2400" spc="-5" dirty="0">
                <a:latin typeface="Arial"/>
                <a:cs typeface="Arial"/>
              </a:rPr>
              <a:t>agonists, </a:t>
            </a:r>
            <a:r>
              <a:rPr sz="2400" spc="-10" dirty="0">
                <a:latin typeface="Arial"/>
                <a:cs typeface="Arial"/>
              </a:rPr>
              <a:t>dopaminergic  </a:t>
            </a:r>
            <a:r>
              <a:rPr sz="2400" spc="-5" dirty="0">
                <a:latin typeface="Arial"/>
                <a:cs typeface="Arial"/>
              </a:rPr>
              <a:t>agents, phosphodiesterase inhibitors),</a:t>
            </a:r>
            <a:endParaRPr sz="2400">
              <a:latin typeface="Arial"/>
              <a:cs typeface="Arial"/>
            </a:endParaRPr>
          </a:p>
          <a:p>
            <a:pPr marL="507365">
              <a:lnSpc>
                <a:spcPct val="100000"/>
              </a:lnSpc>
              <a:spcBef>
                <a:spcPts val="580"/>
              </a:spcBef>
            </a:pPr>
            <a:r>
              <a:rPr sz="2800" spc="-5" dirty="0">
                <a:latin typeface="Arial"/>
                <a:cs typeface="Arial"/>
              </a:rPr>
              <a:t>dopamine, </a:t>
            </a:r>
            <a:r>
              <a:rPr sz="2800" dirty="0">
                <a:latin typeface="Arial"/>
                <a:cs typeface="Arial"/>
              </a:rPr>
              <a:t>dobutamine, </a:t>
            </a:r>
            <a:r>
              <a:rPr sz="2800" spc="-5" dirty="0">
                <a:latin typeface="Arial"/>
                <a:cs typeface="Arial"/>
              </a:rPr>
              <a:t>milrinone,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amrinone</a:t>
            </a:r>
            <a:endParaRPr sz="2800">
              <a:latin typeface="Arial"/>
              <a:cs typeface="Arial"/>
            </a:endParaRPr>
          </a:p>
          <a:p>
            <a:pPr marL="355600" marR="19558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Several </a:t>
            </a:r>
            <a:r>
              <a:rPr sz="2800" dirty="0">
                <a:latin typeface="Arial"/>
                <a:cs typeface="Arial"/>
              </a:rPr>
              <a:t>studies showed ↑ </a:t>
            </a:r>
            <a:r>
              <a:rPr sz="2800" spc="-5" dirty="0">
                <a:latin typeface="Arial"/>
                <a:cs typeface="Arial"/>
              </a:rPr>
              <a:t>mortality with oral  inotropic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agents</a:t>
            </a:r>
            <a:endParaRPr sz="2800">
              <a:latin typeface="Arial"/>
              <a:cs typeface="Arial"/>
            </a:endParaRPr>
          </a:p>
          <a:p>
            <a:pPr marL="355600" marR="788035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So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only </a:t>
            </a:r>
            <a:r>
              <a:rPr sz="2800" dirty="0">
                <a:latin typeface="Arial"/>
                <a:cs typeface="Arial"/>
              </a:rPr>
              <a:t>use for them now </a:t>
            </a:r>
            <a:r>
              <a:rPr sz="2800" spc="-5" dirty="0">
                <a:latin typeface="Arial"/>
                <a:cs typeface="Arial"/>
              </a:rPr>
              <a:t>is in </a:t>
            </a:r>
            <a:r>
              <a:rPr sz="2800" dirty="0">
                <a:latin typeface="Arial"/>
                <a:cs typeface="Arial"/>
              </a:rPr>
              <a:t>acute  sittings as cardiogenic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shock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3539" y="360679"/>
            <a:ext cx="4247515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2280" marR="5080" indent="-449580">
              <a:lnSpc>
                <a:spcPct val="100000"/>
              </a:lnSpc>
              <a:spcBef>
                <a:spcPts val="100"/>
              </a:spcBef>
            </a:pPr>
            <a:r>
              <a:rPr dirty="0"/>
              <a:t>A</a:t>
            </a:r>
            <a:r>
              <a:rPr spc="-10" dirty="0"/>
              <a:t>n</a:t>
            </a:r>
            <a:r>
              <a:rPr dirty="0"/>
              <a:t>t</a:t>
            </a:r>
            <a:r>
              <a:rPr spc="-5" dirty="0"/>
              <a:t>i</a:t>
            </a:r>
            <a:r>
              <a:rPr dirty="0"/>
              <a:t>coa</a:t>
            </a:r>
            <a:r>
              <a:rPr spc="-10" dirty="0"/>
              <a:t>g</a:t>
            </a:r>
            <a:r>
              <a:rPr dirty="0"/>
              <a:t>u</a:t>
            </a:r>
            <a:r>
              <a:rPr spc="5" dirty="0"/>
              <a:t>l</a:t>
            </a:r>
            <a:r>
              <a:rPr dirty="0"/>
              <a:t>a</a:t>
            </a:r>
            <a:r>
              <a:rPr spc="-5" dirty="0"/>
              <a:t>ti</a:t>
            </a:r>
            <a:r>
              <a:rPr dirty="0"/>
              <a:t>on </a:t>
            </a:r>
            <a:r>
              <a:rPr i="1" dirty="0"/>
              <a:t> </a:t>
            </a:r>
            <a:r>
              <a:rPr i="1" spc="-5" dirty="0"/>
              <a:t>(coumadine)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641600"/>
            <a:ext cx="6027420" cy="2868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Atrial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fibrillation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47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H/o embolic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episodes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7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Left ventricular apical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thrombus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1789" y="1029970"/>
            <a:ext cx="431355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Antiarrhythmics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567940"/>
            <a:ext cx="7591425" cy="2335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Most common </a:t>
            </a:r>
            <a:r>
              <a:rPr sz="2800" dirty="0">
                <a:latin typeface="Arial"/>
                <a:cs typeface="Arial"/>
              </a:rPr>
              <a:t>cause of </a:t>
            </a:r>
            <a:r>
              <a:rPr sz="2800" spc="-10" dirty="0">
                <a:latin typeface="Arial"/>
                <a:cs typeface="Arial"/>
              </a:rPr>
              <a:t>SCD </a:t>
            </a:r>
            <a:r>
              <a:rPr sz="2800" dirty="0">
                <a:latin typeface="Arial"/>
                <a:cs typeface="Arial"/>
              </a:rPr>
              <a:t>in these </a:t>
            </a:r>
            <a:r>
              <a:rPr sz="2800" spc="-5" dirty="0">
                <a:latin typeface="Arial"/>
                <a:cs typeface="Arial"/>
              </a:rPr>
              <a:t>patients  is </a:t>
            </a:r>
            <a:r>
              <a:rPr sz="2800" dirty="0">
                <a:latin typeface="Arial"/>
                <a:cs typeface="Arial"/>
              </a:rPr>
              <a:t>ventricular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tachyarrhythmia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100">
              <a:latin typeface="Times New Roman"/>
              <a:cs typeface="Times New Roman"/>
            </a:endParaRPr>
          </a:p>
          <a:p>
            <a:pPr marL="355600" marR="10795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Patients with </a:t>
            </a:r>
            <a:r>
              <a:rPr sz="2800" dirty="0">
                <a:latin typeface="Arial"/>
                <a:cs typeface="Arial"/>
              </a:rPr>
              <a:t>h/o sustained </a:t>
            </a:r>
            <a:r>
              <a:rPr sz="2800" spc="-5" dirty="0">
                <a:latin typeface="Arial"/>
                <a:cs typeface="Arial"/>
              </a:rPr>
              <a:t>VT </a:t>
            </a:r>
            <a:r>
              <a:rPr sz="2800" dirty="0">
                <a:latin typeface="Arial"/>
                <a:cs typeface="Arial"/>
              </a:rPr>
              <a:t>or </a:t>
            </a:r>
            <a:r>
              <a:rPr sz="2800" spc="-10" dirty="0">
                <a:latin typeface="Arial"/>
                <a:cs typeface="Arial"/>
              </a:rPr>
              <a:t>SCD </a:t>
            </a:r>
            <a:r>
              <a:rPr sz="2800" dirty="0">
                <a:latin typeface="Arial"/>
                <a:cs typeface="Arial"/>
              </a:rPr>
              <a:t>→ </a:t>
            </a:r>
            <a:r>
              <a:rPr sz="2800" spc="-5" dirty="0">
                <a:latin typeface="Arial"/>
                <a:cs typeface="Arial"/>
              </a:rPr>
              <a:t>ICD  implant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9610" y="1029970"/>
            <a:ext cx="61747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54525" algn="l"/>
              </a:tabLst>
            </a:pPr>
            <a:r>
              <a:rPr dirty="0"/>
              <a:t>Ant</a:t>
            </a:r>
            <a:r>
              <a:rPr spc="-5" dirty="0"/>
              <a:t>i</a:t>
            </a:r>
            <a:r>
              <a:rPr dirty="0"/>
              <a:t>a</a:t>
            </a:r>
            <a:r>
              <a:rPr spc="-5" dirty="0"/>
              <a:t>r</a:t>
            </a:r>
            <a:r>
              <a:rPr spc="5" dirty="0"/>
              <a:t>r</a:t>
            </a:r>
            <a:r>
              <a:rPr dirty="0"/>
              <a:t>hy</a:t>
            </a:r>
            <a:r>
              <a:rPr spc="-5" dirty="0"/>
              <a:t>t</a:t>
            </a:r>
            <a:r>
              <a:rPr dirty="0"/>
              <a:t>h</a:t>
            </a:r>
            <a:r>
              <a:rPr spc="-5" dirty="0"/>
              <a:t>mi</a:t>
            </a:r>
            <a:r>
              <a:rPr dirty="0"/>
              <a:t>cs	(co</a:t>
            </a:r>
            <a:r>
              <a:rPr spc="-10" dirty="0"/>
              <a:t>n</a:t>
            </a:r>
            <a:r>
              <a:rPr dirty="0"/>
              <a:t>t</a:t>
            </a:r>
            <a:r>
              <a:rPr spc="-5" dirty="0"/>
              <a:t>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052320"/>
            <a:ext cx="7592695" cy="3300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14935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Patients with </a:t>
            </a:r>
            <a:r>
              <a:rPr sz="2800" dirty="0">
                <a:latin typeface="Arial"/>
                <a:cs typeface="Arial"/>
              </a:rPr>
              <a:t>non sustained ventricular  tachycardia</a:t>
            </a:r>
            <a:endParaRPr sz="2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Correction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electrolytes and acid base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imbalance</a:t>
            </a:r>
            <a:endParaRPr sz="2400">
              <a:latin typeface="Arial"/>
              <a:cs typeface="Arial"/>
            </a:endParaRPr>
          </a:p>
          <a:p>
            <a:pPr marL="755650" marR="291465" lvl="1" indent="-285750">
              <a:lnSpc>
                <a:spcPct val="100000"/>
              </a:lnSpc>
              <a:spcBef>
                <a:spcPts val="590"/>
              </a:spcBef>
              <a:buChar char="–"/>
              <a:tabLst>
                <a:tab pos="755650" algn="l"/>
              </a:tabLst>
            </a:pP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patients with ischemic cardiomyopathy </a:t>
            </a:r>
            <a:r>
              <a:rPr sz="2400" dirty="0">
                <a:latin typeface="Arial"/>
                <a:cs typeface="Arial"/>
              </a:rPr>
              <a:t>→ </a:t>
            </a:r>
            <a:r>
              <a:rPr sz="2400" spc="-5" dirty="0">
                <a:latin typeface="Arial"/>
                <a:cs typeface="Arial"/>
              </a:rPr>
              <a:t>ICD  implant is the </a:t>
            </a:r>
            <a:r>
              <a:rPr sz="2400" spc="-10" dirty="0">
                <a:latin typeface="Arial"/>
                <a:cs typeface="Arial"/>
              </a:rPr>
              <a:t>option </a:t>
            </a:r>
            <a:r>
              <a:rPr sz="2400" spc="-5" dirty="0">
                <a:latin typeface="Arial"/>
                <a:cs typeface="Arial"/>
              </a:rPr>
              <a:t>after </a:t>
            </a:r>
            <a:r>
              <a:rPr sz="2400" dirty="0">
                <a:latin typeface="Arial"/>
                <a:cs typeface="Arial"/>
              </a:rPr>
              <a:t>r/o </a:t>
            </a:r>
            <a:r>
              <a:rPr sz="2400" spc="-5" dirty="0">
                <a:latin typeface="Arial"/>
                <a:cs typeface="Arial"/>
              </a:rPr>
              <a:t>acute ischemia as  the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cause</a:t>
            </a:r>
            <a:endParaRPr sz="2400">
              <a:latin typeface="Arial"/>
              <a:cs typeface="Arial"/>
            </a:endParaRPr>
          </a:p>
          <a:p>
            <a:pPr marL="755650" marR="868680" lvl="1" indent="-285750">
              <a:lnSpc>
                <a:spcPct val="100000"/>
              </a:lnSpc>
              <a:spcBef>
                <a:spcPts val="600"/>
              </a:spcBef>
              <a:buChar char="–"/>
              <a:tabLst>
                <a:tab pos="755650" algn="l"/>
              </a:tabLst>
            </a:pP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patients </a:t>
            </a:r>
            <a:r>
              <a:rPr sz="2400" spc="-10" dirty="0">
                <a:latin typeface="Arial"/>
                <a:cs typeface="Arial"/>
              </a:rPr>
              <a:t>wit non </a:t>
            </a:r>
            <a:r>
              <a:rPr sz="2400" spc="-5" dirty="0">
                <a:latin typeface="Arial"/>
                <a:cs typeface="Arial"/>
              </a:rPr>
              <a:t>ischemic cardiomyopathy  management is </a:t>
            </a:r>
            <a:r>
              <a:rPr sz="2400" dirty="0">
                <a:latin typeface="Arial"/>
                <a:cs typeface="Arial"/>
              </a:rPr>
              <a:t>ICD</a:t>
            </a:r>
            <a:r>
              <a:rPr sz="2400" spc="-5" dirty="0">
                <a:latin typeface="Arial"/>
                <a:cs typeface="Arial"/>
              </a:rPr>
              <a:t> implantation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420" y="1029970"/>
            <a:ext cx="36271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New</a:t>
            </a:r>
            <a:r>
              <a:rPr spc="-85" dirty="0"/>
              <a:t> </a:t>
            </a:r>
            <a:r>
              <a:rPr spc="-5" dirty="0"/>
              <a:t>Methods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567940"/>
            <a:ext cx="7384415" cy="3147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Implantable ventricular </a:t>
            </a:r>
            <a:r>
              <a:rPr sz="2800" b="1" dirty="0">
                <a:latin typeface="Arial"/>
                <a:cs typeface="Arial"/>
              </a:rPr>
              <a:t>assist devices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4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  <a:tab pos="2005964" algn="l"/>
              </a:tabLst>
            </a:pPr>
            <a:r>
              <a:rPr sz="2800" b="1" spc="-5" dirty="0">
                <a:latin typeface="Arial"/>
                <a:cs typeface="Arial"/>
              </a:rPr>
              <a:t>Biventricular pacing </a:t>
            </a:r>
            <a:r>
              <a:rPr sz="3200" spc="-5" dirty="0">
                <a:latin typeface="Arial"/>
                <a:cs typeface="Arial"/>
              </a:rPr>
              <a:t>(only in </a:t>
            </a:r>
            <a:r>
              <a:rPr sz="3200" dirty="0">
                <a:latin typeface="Arial"/>
                <a:cs typeface="Arial"/>
              </a:rPr>
              <a:t>patient </a:t>
            </a:r>
            <a:r>
              <a:rPr sz="3200" spc="-5" dirty="0">
                <a:latin typeface="Arial"/>
                <a:cs typeface="Arial"/>
              </a:rPr>
              <a:t>with  </a:t>
            </a:r>
            <a:r>
              <a:rPr sz="3200" dirty="0">
                <a:latin typeface="Arial"/>
                <a:cs typeface="Arial"/>
              </a:rPr>
              <a:t>LBBB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&amp;	</a:t>
            </a:r>
            <a:r>
              <a:rPr sz="3200" spc="-5" dirty="0">
                <a:latin typeface="Arial"/>
                <a:cs typeface="Arial"/>
              </a:rPr>
              <a:t>CHF)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46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Artificial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Heart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9350" y="946150"/>
            <a:ext cx="50888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18055" algn="l"/>
              </a:tabLst>
            </a:pPr>
            <a:r>
              <a:rPr spc="-5" dirty="0"/>
              <a:t>Cardiac	Transplant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567940"/>
            <a:ext cx="7141209" cy="2938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It has </a:t>
            </a:r>
            <a:r>
              <a:rPr sz="2800" spc="-5" dirty="0">
                <a:latin typeface="Arial"/>
                <a:cs typeface="Arial"/>
              </a:rPr>
              <a:t>become more widely </a:t>
            </a:r>
            <a:r>
              <a:rPr sz="2800" dirty="0">
                <a:latin typeface="Arial"/>
                <a:cs typeface="Arial"/>
              </a:rPr>
              <a:t>used since the  advances in immunosuppressive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treatment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Survival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rate</a:t>
            </a:r>
            <a:endParaRPr sz="2800">
              <a:latin typeface="Arial"/>
              <a:cs typeface="Arial"/>
            </a:endParaRPr>
          </a:p>
          <a:p>
            <a:pPr marL="469265">
              <a:lnSpc>
                <a:spcPct val="100000"/>
              </a:lnSpc>
              <a:spcBef>
                <a:spcPts val="690"/>
              </a:spcBef>
              <a:tabLst>
                <a:tab pos="2043430" algn="l"/>
              </a:tabLst>
            </a:pPr>
            <a:r>
              <a:rPr sz="4200" baseline="2976" dirty="0">
                <a:latin typeface="Arial"/>
                <a:cs typeface="Arial"/>
              </a:rPr>
              <a:t>–</a:t>
            </a:r>
            <a:r>
              <a:rPr sz="4200" spc="-135" baseline="2976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1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year	80% -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90%</a:t>
            </a:r>
            <a:endParaRPr sz="2800">
              <a:latin typeface="Arial"/>
              <a:cs typeface="Arial"/>
            </a:endParaRPr>
          </a:p>
          <a:p>
            <a:pPr marL="469265">
              <a:lnSpc>
                <a:spcPct val="100000"/>
              </a:lnSpc>
              <a:spcBef>
                <a:spcPts val="700"/>
              </a:spcBef>
            </a:pPr>
            <a:r>
              <a:rPr sz="4200" baseline="2976" dirty="0">
                <a:latin typeface="Arial"/>
                <a:cs typeface="Arial"/>
              </a:rPr>
              <a:t>– </a:t>
            </a:r>
            <a:r>
              <a:rPr sz="2800" dirty="0">
                <a:latin typeface="Arial"/>
                <a:cs typeface="Arial"/>
              </a:rPr>
              <a:t>5 years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70%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7759" y="1029970"/>
            <a:ext cx="275971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Prognosis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052320"/>
            <a:ext cx="7529830" cy="3277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9182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Annual </a:t>
            </a:r>
            <a:r>
              <a:rPr sz="2800" dirty="0">
                <a:latin typeface="Arial"/>
                <a:cs typeface="Arial"/>
              </a:rPr>
              <a:t>mortality rate depends on </a:t>
            </a:r>
            <a:r>
              <a:rPr sz="2800" spc="-5" dirty="0">
                <a:latin typeface="Arial"/>
                <a:cs typeface="Arial"/>
              </a:rPr>
              <a:t>patients  symptoms </a:t>
            </a:r>
            <a:r>
              <a:rPr sz="2800" dirty="0">
                <a:latin typeface="Arial"/>
                <a:cs typeface="Arial"/>
              </a:rPr>
              <a:t>and LV function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5% in </a:t>
            </a:r>
            <a:r>
              <a:rPr sz="2800" spc="-5" dirty="0">
                <a:latin typeface="Arial"/>
                <a:cs typeface="Arial"/>
              </a:rPr>
              <a:t>patients with mild </a:t>
            </a:r>
            <a:r>
              <a:rPr sz="2800" dirty="0">
                <a:latin typeface="Arial"/>
                <a:cs typeface="Arial"/>
              </a:rPr>
              <a:t>symptoms and </a:t>
            </a:r>
            <a:r>
              <a:rPr sz="2800" spc="-5" dirty="0">
                <a:latin typeface="Arial"/>
                <a:cs typeface="Arial"/>
              </a:rPr>
              <a:t>mild </a:t>
            </a:r>
            <a:r>
              <a:rPr sz="2800" dirty="0">
                <a:latin typeface="Arial"/>
                <a:cs typeface="Arial"/>
              </a:rPr>
              <a:t>↓ 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LV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function</a:t>
            </a:r>
            <a:endParaRPr sz="2800">
              <a:latin typeface="Arial"/>
              <a:cs typeface="Arial"/>
            </a:endParaRPr>
          </a:p>
          <a:p>
            <a:pPr marL="355600" marR="810895" indent="-342900">
              <a:lnSpc>
                <a:spcPct val="10000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30% to 50% </a:t>
            </a:r>
            <a:r>
              <a:rPr sz="2800" spc="-5" dirty="0">
                <a:latin typeface="Arial"/>
                <a:cs typeface="Arial"/>
              </a:rPr>
              <a:t>in patient with </a:t>
            </a:r>
            <a:r>
              <a:rPr sz="2800" dirty="0">
                <a:latin typeface="Arial"/>
                <a:cs typeface="Arial"/>
              </a:rPr>
              <a:t>advances LV  dysfunction and severe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symptoms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40% – 50% of death </a:t>
            </a:r>
            <a:r>
              <a:rPr sz="2800" spc="-5" dirty="0">
                <a:latin typeface="Arial"/>
                <a:cs typeface="Arial"/>
              </a:rPr>
              <a:t>is due to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SCD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710690"/>
            <a:ext cx="445135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130" dirty="0">
                <a:latin typeface="Trebuchet MS"/>
                <a:cs typeface="Trebuchet MS"/>
              </a:rPr>
              <a:t>THANK</a:t>
            </a:r>
            <a:r>
              <a:rPr sz="6600" b="0" spc="-595" dirty="0">
                <a:latin typeface="Trebuchet MS"/>
                <a:cs typeface="Trebuchet MS"/>
              </a:rPr>
              <a:t> </a:t>
            </a:r>
            <a:r>
              <a:rPr sz="6600" b="0" spc="5" dirty="0">
                <a:latin typeface="Trebuchet MS"/>
                <a:cs typeface="Trebuchet MS"/>
              </a:rPr>
              <a:t>YOU</a:t>
            </a:r>
            <a:endParaRPr sz="660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4090" y="185420"/>
            <a:ext cx="32588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i="0" dirty="0">
                <a:latin typeface="Arial"/>
                <a:cs typeface="Arial"/>
              </a:rPr>
              <a:t>Heart</a:t>
            </a:r>
            <a:r>
              <a:rPr b="0" i="0" spc="-105" dirty="0">
                <a:latin typeface="Arial"/>
                <a:cs typeface="Arial"/>
              </a:rPr>
              <a:t> </a:t>
            </a:r>
            <a:r>
              <a:rPr b="0" i="0" dirty="0">
                <a:latin typeface="Arial"/>
                <a:cs typeface="Arial"/>
              </a:rPr>
              <a:t>Failure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8360" y="1210309"/>
            <a:ext cx="8288655" cy="369951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marR="384175" indent="-342900">
              <a:lnSpc>
                <a:spcPct val="90000"/>
              </a:lnSpc>
              <a:spcBef>
                <a:spcPts val="434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Final common pathway </a:t>
            </a:r>
            <a:r>
              <a:rPr sz="2800" dirty="0">
                <a:latin typeface="Arial"/>
                <a:cs typeface="Arial"/>
              </a:rPr>
              <a:t>for </a:t>
            </a:r>
            <a:r>
              <a:rPr sz="2800" spc="-5" dirty="0">
                <a:latin typeface="Arial"/>
                <a:cs typeface="Arial"/>
              </a:rPr>
              <a:t>many </a:t>
            </a:r>
            <a:r>
              <a:rPr sz="2800" dirty="0">
                <a:latin typeface="Arial"/>
                <a:cs typeface="Arial"/>
              </a:rPr>
              <a:t>cardiovascular  diseases </a:t>
            </a:r>
            <a:r>
              <a:rPr sz="2800" spc="-5" dirty="0">
                <a:latin typeface="Arial"/>
                <a:cs typeface="Arial"/>
              </a:rPr>
              <a:t>whose </a:t>
            </a:r>
            <a:r>
              <a:rPr sz="2800" dirty="0">
                <a:latin typeface="Arial"/>
                <a:cs typeface="Arial"/>
              </a:rPr>
              <a:t>natural history results </a:t>
            </a:r>
            <a:r>
              <a:rPr sz="2800" spc="-5" dirty="0">
                <a:latin typeface="Arial"/>
                <a:cs typeface="Arial"/>
              </a:rPr>
              <a:t>in  symptomatic </a:t>
            </a:r>
            <a:r>
              <a:rPr sz="2800" dirty="0">
                <a:latin typeface="Arial"/>
                <a:cs typeface="Arial"/>
              </a:rPr>
              <a:t>or </a:t>
            </a:r>
            <a:r>
              <a:rPr sz="2800" spc="-5" dirty="0">
                <a:latin typeface="Arial"/>
                <a:cs typeface="Arial"/>
              </a:rPr>
              <a:t>asymptomatic left </a:t>
            </a:r>
            <a:r>
              <a:rPr sz="2800" dirty="0">
                <a:latin typeface="Arial"/>
                <a:cs typeface="Arial"/>
              </a:rPr>
              <a:t>ventricular  dysfunction</a:t>
            </a:r>
            <a:endParaRPr sz="2800">
              <a:latin typeface="Arial"/>
              <a:cs typeface="Arial"/>
            </a:endParaRPr>
          </a:p>
          <a:p>
            <a:pPr marL="355600" marR="596265" indent="-342900">
              <a:lnSpc>
                <a:spcPts val="3020"/>
              </a:lnSpc>
              <a:spcBef>
                <a:spcPts val="74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Cardinal </a:t>
            </a:r>
            <a:r>
              <a:rPr sz="2800" dirty="0">
                <a:latin typeface="Arial"/>
                <a:cs typeface="Arial"/>
              </a:rPr>
              <a:t>manifestations of heart </a:t>
            </a:r>
            <a:r>
              <a:rPr sz="2800" spc="-5" dirty="0">
                <a:latin typeface="Arial"/>
                <a:cs typeface="Arial"/>
              </a:rPr>
              <a:t>failure </a:t>
            </a:r>
            <a:r>
              <a:rPr sz="2800" dirty="0">
                <a:latin typeface="Arial"/>
                <a:cs typeface="Arial"/>
              </a:rPr>
              <a:t>include  dyspnea, </a:t>
            </a:r>
            <a:r>
              <a:rPr sz="2800" spc="-5" dirty="0">
                <a:latin typeface="Arial"/>
                <a:cs typeface="Arial"/>
              </a:rPr>
              <a:t>fatigue </a:t>
            </a:r>
            <a:r>
              <a:rPr sz="2800" dirty="0">
                <a:latin typeface="Arial"/>
                <a:cs typeface="Arial"/>
              </a:rPr>
              <a:t>and fluid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retention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ts val="302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Risk </a:t>
            </a:r>
            <a:r>
              <a:rPr sz="2800" dirty="0">
                <a:latin typeface="Arial"/>
                <a:cs typeface="Arial"/>
              </a:rPr>
              <a:t>of death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5-10% </a:t>
            </a:r>
            <a:r>
              <a:rPr sz="2800" spc="-5" dirty="0">
                <a:latin typeface="Arial"/>
                <a:cs typeface="Arial"/>
              </a:rPr>
              <a:t>annually in </a:t>
            </a:r>
            <a:r>
              <a:rPr sz="2800" dirty="0">
                <a:latin typeface="Arial"/>
                <a:cs typeface="Arial"/>
              </a:rPr>
              <a:t>patients </a:t>
            </a:r>
            <a:r>
              <a:rPr sz="2800" spc="-5" dirty="0">
                <a:latin typeface="Arial"/>
                <a:cs typeface="Arial"/>
              </a:rPr>
              <a:t>with mi  symptoms </a:t>
            </a:r>
            <a:r>
              <a:rPr sz="2800" dirty="0">
                <a:latin typeface="Arial"/>
                <a:cs typeface="Arial"/>
              </a:rPr>
              <a:t>and increases to as high as 30-40%  annually in patients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advanced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disease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2570" y="1029970"/>
            <a:ext cx="45288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Pathophysiology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052320"/>
            <a:ext cx="4831715" cy="2868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Hemodynamic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changes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47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Neurohormonal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changes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7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Cellular </a:t>
            </a:r>
            <a:r>
              <a:rPr sz="3200" dirty="0">
                <a:latin typeface="Arial"/>
                <a:cs typeface="Arial"/>
              </a:rPr>
              <a:t>changes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3270" y="1029970"/>
            <a:ext cx="58731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i="0" dirty="0">
                <a:latin typeface="Arial"/>
                <a:cs typeface="Arial"/>
              </a:rPr>
              <a:t>Hemodynamic</a:t>
            </a:r>
            <a:r>
              <a:rPr b="0" i="0" spc="-55" dirty="0">
                <a:latin typeface="Arial"/>
                <a:cs typeface="Arial"/>
              </a:rPr>
              <a:t> </a:t>
            </a:r>
            <a:r>
              <a:rPr b="0" i="0" spc="-5" dirty="0">
                <a:latin typeface="Arial"/>
                <a:cs typeface="Arial"/>
              </a:rPr>
              <a:t>changes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89989" rIns="0" bIns="0" rtlCol="0">
            <a:spAutoFit/>
          </a:bodyPr>
          <a:lstStyle/>
          <a:p>
            <a:pPr marL="122936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228725" algn="l"/>
                <a:tab pos="1229360" algn="l"/>
              </a:tabLst>
            </a:pPr>
            <a:r>
              <a:rPr sz="3200" i="1" spc="-5" dirty="0">
                <a:latin typeface="Arial"/>
                <a:cs typeface="Arial"/>
              </a:rPr>
              <a:t>From </a:t>
            </a:r>
            <a:r>
              <a:rPr sz="3200" i="1" dirty="0">
                <a:latin typeface="Arial"/>
                <a:cs typeface="Arial"/>
              </a:rPr>
              <a:t>hemodynamic stand point </a:t>
            </a:r>
            <a:r>
              <a:rPr sz="3200" i="1" spc="-5" dirty="0">
                <a:latin typeface="Arial"/>
                <a:cs typeface="Arial"/>
              </a:rPr>
              <a:t>HF can  </a:t>
            </a:r>
            <a:r>
              <a:rPr sz="3200" i="1" dirty="0">
                <a:latin typeface="Arial"/>
                <a:cs typeface="Arial"/>
              </a:rPr>
              <a:t>be secondary to </a:t>
            </a:r>
            <a:r>
              <a:rPr sz="3200" i="1" spc="-5" dirty="0">
                <a:latin typeface="Arial"/>
                <a:cs typeface="Arial"/>
              </a:rPr>
              <a:t>systolic </a:t>
            </a:r>
            <a:r>
              <a:rPr sz="3200" i="1" dirty="0">
                <a:latin typeface="Arial"/>
                <a:cs typeface="Arial"/>
              </a:rPr>
              <a:t>dysfunction</a:t>
            </a:r>
            <a:r>
              <a:rPr sz="3200" i="1" spc="5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or</a:t>
            </a:r>
            <a:endParaRPr sz="3200">
              <a:latin typeface="Arial"/>
              <a:cs typeface="Arial"/>
            </a:endParaRPr>
          </a:p>
          <a:p>
            <a:pPr marL="873760">
              <a:lnSpc>
                <a:spcPct val="100000"/>
              </a:lnSpc>
              <a:spcBef>
                <a:spcPts val="40"/>
              </a:spcBef>
            </a:pPr>
            <a:endParaRPr sz="4000">
              <a:latin typeface="Times New Roman"/>
              <a:cs typeface="Times New Roman"/>
            </a:endParaRPr>
          </a:p>
          <a:p>
            <a:pPr marL="1111885">
              <a:lnSpc>
                <a:spcPct val="100000"/>
              </a:lnSpc>
            </a:pPr>
            <a:r>
              <a:rPr sz="3200" i="1" spc="-5" dirty="0">
                <a:latin typeface="Arial"/>
                <a:cs typeface="Arial"/>
              </a:rPr>
              <a:t>diastolic</a:t>
            </a:r>
            <a:r>
              <a:rPr sz="3200" i="1" dirty="0">
                <a:latin typeface="Arial"/>
                <a:cs typeface="Arial"/>
              </a:rPr>
              <a:t> dysfunction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2310" y="1029970"/>
            <a:ext cx="61512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i="0" spc="-5" dirty="0">
                <a:latin typeface="Arial"/>
                <a:cs typeface="Arial"/>
              </a:rPr>
              <a:t>Neurohormonal</a:t>
            </a:r>
            <a:r>
              <a:rPr b="0" i="0" spc="-25" dirty="0">
                <a:latin typeface="Arial"/>
                <a:cs typeface="Arial"/>
              </a:rPr>
              <a:t> </a:t>
            </a:r>
            <a:r>
              <a:rPr b="0" i="0" spc="-5" dirty="0">
                <a:latin typeface="Arial"/>
                <a:cs typeface="Arial"/>
              </a:rPr>
              <a:t>changes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68173" y="2003833"/>
          <a:ext cx="7772400" cy="4243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0800"/>
                <a:gridCol w="2590800"/>
                <a:gridCol w="2590800"/>
              </a:tblGrid>
              <a:tr h="685800"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N/H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changes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Favorable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 effect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Unfavor.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effect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</a:tr>
              <a:tr h="814069">
                <a:tc>
                  <a:txBody>
                    <a:bodyPr/>
                    <a:lstStyle/>
                    <a:p>
                      <a:pPr marR="226060" algn="r">
                        <a:lnSpc>
                          <a:spcPct val="100000"/>
                        </a:lnSpc>
                        <a:spcBef>
                          <a:spcPts val="1570"/>
                        </a:spcBef>
                      </a:pPr>
                      <a:r>
                        <a:rPr sz="1600" dirty="0">
                          <a:latin typeface="Symbol"/>
                          <a:cs typeface="Symbol"/>
                        </a:rPr>
                        <a:t>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Sympathetic</a:t>
                      </a:r>
                      <a:r>
                        <a:rPr sz="1600" b="1" spc="-2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activity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993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  <a:tc>
                  <a:txBody>
                    <a:bodyPr/>
                    <a:lstStyle/>
                    <a:p>
                      <a:pPr marL="154940" marR="451484" indent="-50800">
                        <a:lnSpc>
                          <a:spcPct val="120800"/>
                        </a:lnSpc>
                        <a:spcBef>
                          <a:spcPts val="20"/>
                        </a:spcBef>
                      </a:pPr>
                      <a:r>
                        <a:rPr sz="1400" dirty="0">
                          <a:latin typeface="Symbol"/>
                          <a:cs typeface="Symbol"/>
                        </a:rPr>
                        <a:t>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HR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400" spc="-5" dirty="0">
                          <a:latin typeface="Symbol"/>
                          <a:cs typeface="Symbol"/>
                        </a:rPr>
                        <a:t>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contractility,  vasoconst. </a:t>
                      </a:r>
                      <a:r>
                        <a:rPr sz="1400" dirty="0">
                          <a:latin typeface="Symbol"/>
                          <a:cs typeface="Symbol"/>
                        </a:rPr>
                        <a:t>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Symbol"/>
                          <a:cs typeface="Symbol"/>
                        </a:rPr>
                        <a:t>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return,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549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400" dirty="0">
                          <a:latin typeface="Symbol"/>
                          <a:cs typeface="Symbol"/>
                        </a:rPr>
                        <a:t>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filling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Arteriolar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constriction</a:t>
                      </a:r>
                      <a:r>
                        <a:rPr sz="14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Symbol"/>
                          <a:cs typeface="Symbol"/>
                        </a:rPr>
                        <a:t></a:t>
                      </a:r>
                      <a:endParaRPr sz="1400">
                        <a:latin typeface="Symbol"/>
                        <a:cs typeface="Symbol"/>
                      </a:endParaRPr>
                    </a:p>
                    <a:p>
                      <a:pPr marL="104139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After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load </a:t>
                      </a:r>
                      <a:r>
                        <a:rPr sz="1400" spc="-5" dirty="0">
                          <a:latin typeface="Symbol"/>
                          <a:cs typeface="Symbol"/>
                        </a:rPr>
                        <a:t></a:t>
                      </a:r>
                      <a:r>
                        <a:rPr sz="14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workload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04139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400" spc="-5" dirty="0">
                          <a:latin typeface="Symbol"/>
                          <a:cs typeface="Symbol"/>
                        </a:rPr>
                        <a:t>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200" baseline="-2430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7" baseline="-243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consumption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dirty="0">
                          <a:latin typeface="Symbol"/>
                          <a:cs typeface="Symbol"/>
                        </a:rPr>
                        <a:t>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Renin-Angiotensin</a:t>
                      </a:r>
                      <a:r>
                        <a:rPr sz="16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–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Salt &amp; water retention</a:t>
                      </a:r>
                      <a:r>
                        <a:rPr sz="1400" dirty="0">
                          <a:latin typeface="Symbol"/>
                          <a:cs typeface="Symbol"/>
                        </a:rPr>
                        <a:t></a:t>
                      </a:r>
                      <a:r>
                        <a:rPr sz="14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VR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Vasoconstriction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Symbol"/>
                          <a:cs typeface="Symbol"/>
                        </a:rPr>
                        <a:t></a:t>
                      </a:r>
                      <a:endParaRPr sz="1400">
                        <a:latin typeface="Symbol"/>
                        <a:cs typeface="Symbol"/>
                      </a:endParaRPr>
                    </a:p>
                    <a:p>
                      <a:pPr marL="104139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400" dirty="0">
                          <a:latin typeface="Symbol"/>
                          <a:cs typeface="Symbol"/>
                        </a:rPr>
                        <a:t>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14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load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273050">
                        <a:lnSpc>
                          <a:spcPts val="745"/>
                        </a:lnSpc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Aldosterone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17170">
                        <a:lnSpc>
                          <a:spcPts val="1545"/>
                        </a:lnSpc>
                      </a:pPr>
                      <a:r>
                        <a:rPr sz="1600" dirty="0">
                          <a:latin typeface="Symbol"/>
                          <a:cs typeface="Symbol"/>
                        </a:rPr>
                        <a:t></a:t>
                      </a:r>
                      <a:r>
                        <a:rPr sz="16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Vasopressin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Same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effect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Same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effect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dirty="0">
                          <a:latin typeface="Symbol"/>
                          <a:cs typeface="Symbol"/>
                        </a:rPr>
                        <a:t>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interleukins</a:t>
                      </a:r>
                      <a:r>
                        <a:rPr sz="1600" b="1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&amp;TNF</a:t>
                      </a:r>
                      <a:r>
                        <a:rPr sz="1600" spc="-10" dirty="0">
                          <a:latin typeface="Symbol"/>
                          <a:cs typeface="Symbol"/>
                        </a:rPr>
                        <a:t></a:t>
                      </a:r>
                      <a:endParaRPr sz="1600">
                        <a:latin typeface="Symbol"/>
                        <a:cs typeface="Symbo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  <a:tc>
                  <a:txBody>
                    <a:bodyPr/>
                    <a:lstStyle/>
                    <a:p>
                      <a:pPr marL="104139" marR="36131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May have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roles in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myocyte  hypertrophy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Apoptosis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  <a:spcBef>
                          <a:spcPts val="1570"/>
                        </a:spcBef>
                      </a:pPr>
                      <a:r>
                        <a:rPr sz="1600" spc="5" dirty="0">
                          <a:latin typeface="Symbol"/>
                          <a:cs typeface="Symbol"/>
                        </a:rPr>
                        <a:t>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Endothelin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993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Vasoconstriction</a:t>
                      </a:r>
                      <a:r>
                        <a:rPr sz="1400" dirty="0">
                          <a:latin typeface="Symbol"/>
                          <a:cs typeface="Symbol"/>
                        </a:rPr>
                        <a:t></a:t>
                      </a:r>
                      <a:r>
                        <a:rPr sz="14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VR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dirty="0">
                          <a:latin typeface="Symbol"/>
                          <a:cs typeface="Symbol"/>
                        </a:rPr>
                        <a:t>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14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load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00989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1730</Words>
  <Application>Microsoft Office PowerPoint</Application>
  <PresentationFormat>On-screen Show (4:3)</PresentationFormat>
  <Paragraphs>372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7" baseType="lpstr">
      <vt:lpstr>Arial</vt:lpstr>
      <vt:lpstr>Arial Black</vt:lpstr>
      <vt:lpstr>Calibri</vt:lpstr>
      <vt:lpstr>Symbol</vt:lpstr>
      <vt:lpstr>Tahoma</vt:lpstr>
      <vt:lpstr>Times New Roman</vt:lpstr>
      <vt:lpstr>Trebuchet MS</vt:lpstr>
      <vt:lpstr>Wingdings</vt:lpstr>
      <vt:lpstr>Office Theme</vt:lpstr>
      <vt:lpstr>HEART FAILURE</vt:lpstr>
      <vt:lpstr>Definition:</vt:lpstr>
      <vt:lpstr>Etiology</vt:lpstr>
      <vt:lpstr>Causes of left ventricular failure</vt:lpstr>
      <vt:lpstr>Main causes</vt:lpstr>
      <vt:lpstr>Heart Failure</vt:lpstr>
      <vt:lpstr>Pathophysiology</vt:lpstr>
      <vt:lpstr>Hemodynamic changes</vt:lpstr>
      <vt:lpstr>Neurohormonal changes</vt:lpstr>
      <vt:lpstr>Cellular changes</vt:lpstr>
      <vt:lpstr>Symptoms</vt:lpstr>
      <vt:lpstr>NYHA Classification of heart  failure</vt:lpstr>
      <vt:lpstr>Types of heart failure</vt:lpstr>
      <vt:lpstr>Factors aggravating heart failure</vt:lpstr>
      <vt:lpstr>Compensatory changes in heart  failure</vt:lpstr>
      <vt:lpstr>Compensatory Mechanisms in  Heart Failure</vt:lpstr>
      <vt:lpstr>Physical Signs</vt:lpstr>
      <vt:lpstr>Physical signs (cont.)</vt:lpstr>
      <vt:lpstr>Physical signs (cont.)</vt:lpstr>
      <vt:lpstr>Framingham Criteria for Dx  of Heart Failure</vt:lpstr>
      <vt:lpstr>Dx of Heart Failure (cont.)</vt:lpstr>
      <vt:lpstr>Forms of Heart Failure</vt:lpstr>
      <vt:lpstr>Forms of heart failure ( cont.)</vt:lpstr>
      <vt:lpstr>Differential diagnosis</vt:lpstr>
      <vt:lpstr>Laboratory Findings</vt:lpstr>
      <vt:lpstr>Electrocardiogram</vt:lpstr>
      <vt:lpstr>Chest X-ray</vt:lpstr>
      <vt:lpstr>Echocardiogram</vt:lpstr>
      <vt:lpstr>Cardiac Catheterization</vt:lpstr>
      <vt:lpstr>Potential Therapeutic Targets  in Heart Failure</vt:lpstr>
      <vt:lpstr>Goals of treatment</vt:lpstr>
      <vt:lpstr>TREATMENT</vt:lpstr>
      <vt:lpstr>Approach to the Patient with Heart  Failure</vt:lpstr>
      <vt:lpstr>Diet and Activity</vt:lpstr>
      <vt:lpstr>Diuretic Therapy</vt:lpstr>
      <vt:lpstr>Diuretics (cont.)</vt:lpstr>
      <vt:lpstr>Diuretics (cont.)</vt:lpstr>
      <vt:lpstr>K+ Sparing Agents</vt:lpstr>
      <vt:lpstr>Inhibitors of renin-angiotensin-  aldosterone system</vt:lpstr>
      <vt:lpstr>Angiotensin Converting  Enzyme Inhibitors</vt:lpstr>
      <vt:lpstr>Side effects of ACE  inhibitors</vt:lpstr>
      <vt:lpstr>Angiotensin II receptor  blockers</vt:lpstr>
      <vt:lpstr>Digitalis Glycosides  (Digoxin, Digitoxin)</vt:lpstr>
      <vt:lpstr>Digitalis (cont.)</vt:lpstr>
      <vt:lpstr>Digitalis Toxicity</vt:lpstr>
      <vt:lpstr>Digitalis Toxicity</vt:lpstr>
      <vt:lpstr>Digitalis Toxicity</vt:lpstr>
      <vt:lpstr>β Blockers</vt:lpstr>
      <vt:lpstr>Carvedilol in Heart Failure</vt:lpstr>
      <vt:lpstr>Vasodilators</vt:lpstr>
      <vt:lpstr>Positive inotropic agents</vt:lpstr>
      <vt:lpstr>Anticoagulation  (coumadine)</vt:lpstr>
      <vt:lpstr>Antiarrhythmics</vt:lpstr>
      <vt:lpstr>Antiarrhythmics (cont.)</vt:lpstr>
      <vt:lpstr>New Methods</vt:lpstr>
      <vt:lpstr>Cardiac Transplant</vt:lpstr>
      <vt:lpstr>Prognosis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Karthik</cp:lastModifiedBy>
  <cp:revision>11</cp:revision>
  <dcterms:created xsi:type="dcterms:W3CDTF">2018-02-16T16:58:52Z</dcterms:created>
  <dcterms:modified xsi:type="dcterms:W3CDTF">2018-02-16T19:10:55Z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2009-07-21T00:00:00Z</vt:filetime>
  </property>
  <property fmtid="{D5CDD505-2E9C-101B-9397-08002B2CF9AE}" pid="3" name="Creator">
    <vt:lpwstr>Impress</vt:lpwstr>
  </property>
  <property fmtid="{D5CDD505-2E9C-101B-9397-08002B2CF9AE}" pid="4" name="LastSaved">
    <vt:filetime>2018-02-16T00:00:00Z</vt:filetime>
  </property>
</Properties>
</file>