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8" r:id="rId12"/>
    <p:sldId id="294" r:id="rId13"/>
    <p:sldId id="289" r:id="rId14"/>
    <p:sldId id="291" r:id="rId15"/>
    <p:sldId id="290" r:id="rId16"/>
    <p:sldId id="292" r:id="rId17"/>
    <p:sldId id="302" r:id="rId18"/>
    <p:sldId id="296" r:id="rId19"/>
    <p:sldId id="297" r:id="rId20"/>
    <p:sldId id="298" r:id="rId21"/>
    <p:sldId id="299" r:id="rId22"/>
    <p:sldId id="301" r:id="rId23"/>
    <p:sldId id="300" r:id="rId24"/>
    <p:sldId id="293" r:id="rId25"/>
    <p:sldId id="28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notesMaster" Target="notesMasters/notesMaster1.xml" /><Relationship Id="rId30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31-10-2023</a:t>
            </a:fld>
            <a:endParaRPr lang="en-I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0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707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31-10-2023</a:t>
            </a:fld>
            <a:endParaRPr lang="en-IN"/>
          </a:p>
        </p:txBody>
      </p:sp>
      <p:sp>
        <p:nvSpPr>
          <p:cNvPr id="104870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53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31-10-2023</a:t>
            </a:fld>
            <a:endParaRPr lang="en-IN"/>
          </a:p>
        </p:txBody>
      </p:sp>
      <p:sp>
        <p:nvSpPr>
          <p:cNvPr id="104865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98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9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31-10-2023</a:t>
            </a:fld>
            <a:endParaRPr lang="en-IN"/>
          </a:p>
        </p:txBody>
      </p:sp>
      <p:sp>
        <p:nvSpPr>
          <p:cNvPr id="104870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0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  <p:sp>
        <p:nvSpPr>
          <p:cNvPr id="1048703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704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48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31-10-2023</a:t>
            </a:fld>
            <a:endParaRPr lang="en-IN"/>
          </a:p>
        </p:txBody>
      </p:sp>
      <p:sp>
        <p:nvSpPr>
          <p:cNvPr id="104865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5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18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3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31-10-2023</a:t>
            </a:fld>
            <a:endParaRPr lang="en-IN"/>
          </a:p>
        </p:txBody>
      </p:sp>
      <p:sp>
        <p:nvSpPr>
          <p:cNvPr id="104872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2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64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5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666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669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672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31-10-2023</a:t>
            </a:fld>
            <a:endParaRPr lang="en-IN"/>
          </a:p>
        </p:txBody>
      </p:sp>
      <p:sp>
        <p:nvSpPr>
          <p:cNvPr id="104867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7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3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31-10-2023</a:t>
            </a:fld>
            <a:endParaRPr lang="en-IN"/>
          </a:p>
        </p:txBody>
      </p:sp>
      <p:sp>
        <p:nvSpPr>
          <p:cNvPr id="10487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31-10-2023</a:t>
            </a:fld>
            <a:endParaRPr lang="en-IN"/>
          </a:p>
        </p:txBody>
      </p:sp>
      <p:sp>
        <p:nvSpPr>
          <p:cNvPr id="10486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31-10-2023</a:t>
            </a:fld>
            <a:endParaRPr lang="en-IN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77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31-10-2023</a:t>
            </a:fld>
            <a:endParaRPr lang="en-IN"/>
          </a:p>
        </p:txBody>
      </p:sp>
      <p:sp>
        <p:nvSpPr>
          <p:cNvPr id="10486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12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13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1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31-10-2023</a:t>
            </a:fld>
            <a:endParaRPr lang="en-IN"/>
          </a:p>
        </p:txBody>
      </p:sp>
      <p:sp>
        <p:nvSpPr>
          <p:cNvPr id="10487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82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3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8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5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8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31-10-2023</a:t>
            </a:fld>
            <a:endParaRPr lang="en-IN"/>
          </a:p>
        </p:txBody>
      </p:sp>
      <p:sp>
        <p:nvSpPr>
          <p:cNvPr id="104868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8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4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31-10-2023</a:t>
            </a:fld>
            <a:endParaRPr lang="en-IN"/>
          </a:p>
        </p:txBody>
      </p:sp>
      <p:sp>
        <p:nvSpPr>
          <p:cNvPr id="104864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4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31-10-2023</a:t>
            </a:fld>
            <a:endParaRPr lang="en-IN"/>
          </a:p>
        </p:txBody>
      </p:sp>
      <p:sp>
        <p:nvSpPr>
          <p:cNvPr id="104869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9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28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29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3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31-10-2023</a:t>
            </a:fld>
            <a:endParaRPr lang="en-IN"/>
          </a:p>
        </p:txBody>
      </p:sp>
      <p:sp>
        <p:nvSpPr>
          <p:cNvPr id="10487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58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659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0729-45DB-4E08-8559-070C88D8ED27}" type="datetimeFigureOut">
              <a:rPr lang="en-IN" smtClean="0"/>
              <a:t>31-10-2023</a:t>
            </a:fld>
            <a:endParaRPr lang="en-IN"/>
          </a:p>
        </p:txBody>
      </p:sp>
      <p:sp>
        <p:nvSpPr>
          <p:cNvPr id="104866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6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50729-45DB-4E08-8559-070C88D8ED27}" type="datetimeFigureOut">
              <a:rPr lang="en-IN" smtClean="0"/>
              <a:t>31-10-2023</a:t>
            </a:fld>
            <a:endParaRPr lang="en-I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71808-BA5B-4D79-B92C-DD0E207402BE}" type="slidenum">
              <a:rPr lang="en-IN" smtClean="0"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4987CBA-44F2-397A-5456-A8440824A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166" y="3288417"/>
            <a:ext cx="11214031" cy="3360068"/>
          </a:xfrm>
        </p:spPr>
        <p:txBody>
          <a:bodyPr>
            <a:noAutofit/>
          </a:bodyPr>
          <a:lstStyle/>
          <a:p>
            <a:r>
              <a:rPr lang="en-IN" sz="2800" dirty="0"/>
              <a:t>IMCU- 1</a:t>
            </a:r>
          </a:p>
          <a:p>
            <a:r>
              <a:rPr lang="en-IN" sz="2800" dirty="0"/>
              <a:t>HOD: </a:t>
            </a:r>
            <a:r>
              <a:rPr lang="en-IN" sz="2800" dirty="0" err="1"/>
              <a:t>Dr.</a:t>
            </a:r>
            <a:r>
              <a:rPr lang="en-IN" sz="2800" dirty="0"/>
              <a:t> M. Natarajan M.D. </a:t>
            </a:r>
          </a:p>
          <a:p>
            <a:r>
              <a:rPr lang="en-IN" sz="2800" dirty="0"/>
              <a:t>      Chief: </a:t>
            </a:r>
            <a:r>
              <a:rPr lang="en-IN" sz="2800" dirty="0" err="1"/>
              <a:t>Dr.</a:t>
            </a:r>
            <a:r>
              <a:rPr lang="en-IN" sz="2800" dirty="0"/>
              <a:t> </a:t>
            </a:r>
            <a:r>
              <a:rPr lang="en-IN" sz="2800" dirty="0" err="1"/>
              <a:t>Alagu</a:t>
            </a:r>
            <a:r>
              <a:rPr lang="en-IN" sz="2800" dirty="0"/>
              <a:t> </a:t>
            </a:r>
            <a:r>
              <a:rPr lang="en-IN" sz="2800" dirty="0" err="1"/>
              <a:t>venkatesan</a:t>
            </a:r>
            <a:r>
              <a:rPr lang="en-IN" sz="2800" dirty="0"/>
              <a:t> M. D</a:t>
            </a:r>
          </a:p>
          <a:p>
            <a:r>
              <a:rPr lang="en-IN" sz="2800" dirty="0"/>
              <a:t>Assistant: </a:t>
            </a:r>
            <a:r>
              <a:rPr lang="en-IN" sz="2800" dirty="0" err="1"/>
              <a:t>Dr.</a:t>
            </a:r>
            <a:r>
              <a:rPr lang="en-IN" sz="2800" dirty="0"/>
              <a:t> </a:t>
            </a:r>
            <a:r>
              <a:rPr lang="en-IN" sz="2800" dirty="0" err="1"/>
              <a:t>Ilamaran</a:t>
            </a:r>
            <a:r>
              <a:rPr lang="en-IN" sz="2800" dirty="0"/>
              <a:t> M. D</a:t>
            </a:r>
          </a:p>
          <a:p>
            <a:r>
              <a:rPr lang="en-IN" sz="2800" dirty="0" err="1"/>
              <a:t>Presentor</a:t>
            </a:r>
            <a:r>
              <a:rPr lang="en-IN" sz="2800" dirty="0"/>
              <a:t>: </a:t>
            </a:r>
            <a:r>
              <a:rPr lang="en-IN" sz="2800" dirty="0" err="1"/>
              <a:t>Dr.</a:t>
            </a:r>
            <a:r>
              <a:rPr lang="en-IN" sz="2800" dirty="0"/>
              <a:t> </a:t>
            </a:r>
            <a:r>
              <a:rPr lang="en-IN" sz="2800" dirty="0" err="1"/>
              <a:t>Subbiah</a:t>
            </a:r>
            <a:endParaRPr lang="en-IN" sz="2800" dirty="0"/>
          </a:p>
          <a:p>
            <a:endParaRPr lang="en-IN" sz="2800" dirty="0"/>
          </a:p>
          <a:p>
            <a:endParaRPr lang="en-IN" sz="2800" dirty="0"/>
          </a:p>
          <a:p>
            <a:endParaRPr lang="en-IN" sz="2800" dirty="0"/>
          </a:p>
          <a:p>
            <a:endParaRPr lang="en-IN" sz="2800" dirty="0"/>
          </a:p>
          <a:p>
            <a:endParaRPr lang="en-IN" sz="2800" dirty="0"/>
          </a:p>
          <a:p>
            <a:endParaRPr lang="en-IN" sz="2800" dirty="0"/>
          </a:p>
          <a:p>
            <a:endParaRPr lang="en-IN" sz="2800" dirty="0"/>
          </a:p>
          <a:p>
            <a:endParaRPr lang="en-US" sz="2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D9AA56-382F-EA3B-7E98-6A1C40714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-256714"/>
            <a:ext cx="9001462" cy="2286000"/>
          </a:xfrm>
        </p:spPr>
        <p:txBody>
          <a:bodyPr>
            <a:normAutofit/>
          </a:bodyPr>
          <a:lstStyle/>
          <a:p>
            <a:r>
              <a:rPr lang="en-IN" sz="6000" dirty="0"/>
              <a:t>A case of HSV Encephalitis</a:t>
            </a:r>
            <a:endParaRPr lang="en-US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0CABD5-93C5-EB7D-75DD-6053F0194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07819"/>
            <a:ext cx="10353761" cy="1326321"/>
          </a:xfrm>
        </p:spPr>
        <p:txBody>
          <a:bodyPr/>
          <a:lstStyle/>
          <a:p>
            <a:r>
              <a:rPr lang="en-IN" dirty="0"/>
              <a:t>Systemic Examination </a:t>
            </a:r>
            <a:r>
              <a:rPr lang="en-IN"/>
              <a:t>- CNS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6BCC5E-9FB0-C8AE-DE59-B0E1A5C50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490" y="1399262"/>
            <a:ext cx="10353762" cy="4761936"/>
          </a:xfrm>
        </p:spPr>
        <p:txBody>
          <a:bodyPr>
            <a:normAutofit fontScale="85000" lnSpcReduction="20000"/>
          </a:bodyPr>
          <a:lstStyle/>
          <a:p>
            <a:r>
              <a:rPr lang="en-IN" dirty="0"/>
              <a:t>Drowsy, </a:t>
            </a:r>
          </a:p>
          <a:p>
            <a:r>
              <a:rPr lang="en-IN" dirty="0"/>
              <a:t>Responds to pain stimuli present</a:t>
            </a:r>
          </a:p>
          <a:p>
            <a:r>
              <a:rPr lang="en-IN" dirty="0"/>
              <a:t>Neck stiffness present</a:t>
            </a:r>
          </a:p>
          <a:p>
            <a:r>
              <a:rPr lang="en-IN" dirty="0"/>
              <a:t>Bilateral pupil- 3 mm, equally reactive to light</a:t>
            </a:r>
          </a:p>
          <a:p>
            <a:r>
              <a:rPr lang="en-IN" dirty="0"/>
              <a:t>Cranial nerve examination – couldn’t not be assessed</a:t>
            </a:r>
          </a:p>
          <a:p>
            <a:r>
              <a:rPr lang="en-IN" dirty="0"/>
              <a:t>Motor examination:</a:t>
            </a:r>
          </a:p>
          <a:p>
            <a:r>
              <a:rPr lang="en-IN" dirty="0"/>
              <a:t>                                        Right               left</a:t>
            </a:r>
          </a:p>
          <a:p>
            <a:r>
              <a:rPr lang="en-IN" dirty="0"/>
              <a:t>            Tone    UL         normal            </a:t>
            </a:r>
            <a:r>
              <a:rPr lang="en-IN" dirty="0" err="1"/>
              <a:t>decresed</a:t>
            </a:r>
            <a:endParaRPr lang="en-IN" dirty="0"/>
          </a:p>
          <a:p>
            <a:r>
              <a:rPr lang="en-IN" dirty="0"/>
              <a:t>                         LL          normal            decreased</a:t>
            </a:r>
          </a:p>
          <a:p>
            <a:r>
              <a:rPr lang="en-IN" dirty="0"/>
              <a:t>           DTR     UL           +                        -</a:t>
            </a:r>
          </a:p>
          <a:p>
            <a:r>
              <a:rPr lang="en-IN" dirty="0"/>
              <a:t>                        LL            +                        -</a:t>
            </a:r>
          </a:p>
          <a:p>
            <a:r>
              <a:rPr lang="en-IN" dirty="0"/>
              <a:t>         Plantar                 flexor                Extensor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1E2BB3-C9F0-0C03-990B-713DB30DF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757925"/>
            <a:ext cx="10353762" cy="5033275"/>
          </a:xfrm>
        </p:spPr>
        <p:txBody>
          <a:bodyPr/>
          <a:lstStyle/>
          <a:p>
            <a:r>
              <a:rPr lang="en-IN" dirty="0"/>
              <a:t> Power  - couldn’t  be assessed</a:t>
            </a:r>
          </a:p>
          <a:p>
            <a:r>
              <a:rPr lang="en-IN" dirty="0"/>
              <a:t> Sensory system- couldn’t be assessed</a:t>
            </a:r>
          </a:p>
          <a:p>
            <a:r>
              <a:rPr lang="en-IN" dirty="0"/>
              <a:t>Cerebellar system- no nystagmus</a:t>
            </a:r>
          </a:p>
          <a:p>
            <a:r>
              <a:rPr lang="en-IN" dirty="0"/>
              <a:t>Autonomic system- no dysfunction</a:t>
            </a:r>
          </a:p>
          <a:p>
            <a:r>
              <a:rPr lang="en-IN" dirty="0"/>
              <a:t> Spine and cranium – normal</a:t>
            </a:r>
          </a:p>
          <a:p>
            <a:r>
              <a:rPr lang="en-IN" dirty="0"/>
              <a:t>No carotid bruit</a:t>
            </a:r>
          </a:p>
          <a:p>
            <a:r>
              <a:rPr lang="en-IN" dirty="0"/>
              <a:t>CVS- S1, S2 heard, no murmur</a:t>
            </a:r>
          </a:p>
          <a:p>
            <a:r>
              <a:rPr lang="en-IN" dirty="0"/>
              <a:t>RS- Bilateral air entry (+), bilateral NVBS  heard</a:t>
            </a:r>
          </a:p>
          <a:p>
            <a:r>
              <a:rPr lang="en-IN" dirty="0"/>
              <a:t>P/A: soft, </a:t>
            </a:r>
            <a:r>
              <a:rPr lang="en-IN" dirty="0" err="1"/>
              <a:t>Bs</a:t>
            </a:r>
            <a:r>
              <a:rPr lang="en-IN" dirty="0"/>
              <a:t> (+). </a:t>
            </a:r>
          </a:p>
          <a:p>
            <a:endParaRPr lang="en-IN" dirty="0"/>
          </a:p>
          <a:p>
            <a:endParaRPr lang="e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04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0F2D6-DF2B-606E-5864-72F7EE4CC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859" y="794599"/>
            <a:ext cx="10353762" cy="4984376"/>
          </a:xfrm>
        </p:spPr>
        <p:txBody>
          <a:bodyPr>
            <a:normAutofit/>
          </a:bodyPr>
          <a:lstStyle/>
          <a:p>
            <a:r>
              <a:rPr lang="en-IN" sz="2400" dirty="0" err="1"/>
              <a:t>Neuromedicine</a:t>
            </a:r>
            <a:r>
              <a:rPr lang="en-IN" sz="2400" dirty="0"/>
              <a:t> opinion:(18.10.2023)</a:t>
            </a:r>
          </a:p>
          <a:p>
            <a:r>
              <a:rPr lang="en-IN" sz="2400" dirty="0"/>
              <a:t>Imp: Hypothyroidism/ acute Encephalitis</a:t>
            </a:r>
          </a:p>
          <a:p>
            <a:r>
              <a:rPr lang="en-IN" sz="2400" dirty="0"/>
              <a:t>Suggestion:  inj. Acyclovir 750mg I. v </a:t>
            </a:r>
            <a:r>
              <a:rPr lang="en-IN" sz="2400" dirty="0" err="1"/>
              <a:t>Tds</a:t>
            </a:r>
            <a:endParaRPr lang="en-IN" sz="2400" dirty="0"/>
          </a:p>
          <a:p>
            <a:r>
              <a:rPr lang="en-IN" sz="2400" dirty="0" err="1"/>
              <a:t>Neuromedicine</a:t>
            </a:r>
            <a:r>
              <a:rPr lang="en-IN" sz="2400" dirty="0"/>
              <a:t> opinion￼:(26.10.2023) </a:t>
            </a:r>
          </a:p>
          <a:p>
            <a:r>
              <a:rPr lang="en-IN" sz="2400" dirty="0"/>
              <a:t>Imp: ?autoimmune encephalitis</a:t>
            </a:r>
          </a:p>
          <a:p>
            <a:r>
              <a:rPr lang="en-IN" sz="2400" dirty="0"/>
              <a:t>Suggestion: IVIG </a:t>
            </a:r>
          </a:p>
          <a:p>
            <a:endParaRPr lang="en-IN" sz="2400" dirty="0"/>
          </a:p>
          <a:p>
            <a:r>
              <a:rPr lang="en-IN" sz="2400" dirty="0" err="1"/>
              <a:t>Opthalmology</a:t>
            </a:r>
            <a:r>
              <a:rPr lang="en-IN" sz="2400" dirty="0"/>
              <a:t> opinion: normal fundus</a:t>
            </a:r>
          </a:p>
          <a:p>
            <a:endParaRPr lang="en-IN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3100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1D05642-7E32-E4A3-A56B-A0FB3E018A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875789"/>
              </p:ext>
            </p:extLst>
          </p:nvPr>
        </p:nvGraphicFramePr>
        <p:xfrm>
          <a:off x="1672326" y="2022151"/>
          <a:ext cx="9293142" cy="373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857">
                  <a:extLst>
                    <a:ext uri="{9D8B030D-6E8A-4147-A177-3AD203B41FA5}">
                      <a16:colId xmlns:a16="http://schemas.microsoft.com/office/drawing/2014/main" val="3261042355"/>
                    </a:ext>
                  </a:extLst>
                </a:gridCol>
                <a:gridCol w="1548857">
                  <a:extLst>
                    <a:ext uri="{9D8B030D-6E8A-4147-A177-3AD203B41FA5}">
                      <a16:colId xmlns:a16="http://schemas.microsoft.com/office/drawing/2014/main" val="2395471307"/>
                    </a:ext>
                  </a:extLst>
                </a:gridCol>
                <a:gridCol w="1548857">
                  <a:extLst>
                    <a:ext uri="{9D8B030D-6E8A-4147-A177-3AD203B41FA5}">
                      <a16:colId xmlns:a16="http://schemas.microsoft.com/office/drawing/2014/main" val="345893106"/>
                    </a:ext>
                  </a:extLst>
                </a:gridCol>
                <a:gridCol w="1548857">
                  <a:extLst>
                    <a:ext uri="{9D8B030D-6E8A-4147-A177-3AD203B41FA5}">
                      <a16:colId xmlns:a16="http://schemas.microsoft.com/office/drawing/2014/main" val="2689325328"/>
                    </a:ext>
                  </a:extLst>
                </a:gridCol>
                <a:gridCol w="1548857">
                  <a:extLst>
                    <a:ext uri="{9D8B030D-6E8A-4147-A177-3AD203B41FA5}">
                      <a16:colId xmlns:a16="http://schemas.microsoft.com/office/drawing/2014/main" val="1333170043"/>
                    </a:ext>
                  </a:extLst>
                </a:gridCol>
                <a:gridCol w="1548857">
                  <a:extLst>
                    <a:ext uri="{9D8B030D-6E8A-4147-A177-3AD203B41FA5}">
                      <a16:colId xmlns:a16="http://schemas.microsoft.com/office/drawing/2014/main" val="2578739688"/>
                    </a:ext>
                  </a:extLst>
                </a:gridCol>
              </a:tblGrid>
              <a:tr h="623046">
                <a:tc>
                  <a:txBody>
                    <a:bodyPr/>
                    <a:lstStyle/>
                    <a:p>
                      <a:r>
                        <a:rPr lang="en-IN" dirty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18.10.2023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20.10.2023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22.10.2023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25.10.2023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28.10.2023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643598"/>
                  </a:ext>
                </a:extLst>
              </a:tr>
              <a:tr h="623046">
                <a:tc>
                  <a:txBody>
                    <a:bodyPr/>
                    <a:lstStyle/>
                    <a:p>
                      <a:r>
                        <a:rPr lang="en-IN" dirty="0"/>
                        <a:t>TC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10,900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14500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11500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978395"/>
                  </a:ext>
                </a:extLst>
              </a:tr>
              <a:tr h="623046">
                <a:tc>
                  <a:txBody>
                    <a:bodyPr/>
                    <a:lstStyle/>
                    <a:p>
                      <a:r>
                        <a:rPr lang="en-IN" dirty="0"/>
                        <a:t>HB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103235"/>
                  </a:ext>
                </a:extLst>
              </a:tr>
              <a:tr h="623046">
                <a:tc>
                  <a:txBody>
                    <a:bodyPr/>
                    <a:lstStyle/>
                    <a:p>
                      <a:r>
                        <a:rPr lang="en-IN" dirty="0"/>
                        <a:t>Platelet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314000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526000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497000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258000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220000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26102"/>
                  </a:ext>
                </a:extLst>
              </a:tr>
              <a:tr h="623046">
                <a:tc>
                  <a:txBody>
                    <a:bodyPr/>
                    <a:lstStyle/>
                    <a:p>
                      <a:r>
                        <a:rPr lang="en-IN" dirty="0"/>
                        <a:t>Urea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003578"/>
                  </a:ext>
                </a:extLst>
              </a:tr>
              <a:tr h="623046">
                <a:tc>
                  <a:txBody>
                    <a:bodyPr/>
                    <a:lstStyle/>
                    <a:p>
                      <a:r>
                        <a:rPr lang="en-IN" dirty="0"/>
                        <a:t>Creatinine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30982"/>
                  </a:ext>
                </a:extLst>
              </a:tr>
            </a:tbl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956840F2-5DFD-E60F-33FC-8E9F24C06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Investigation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97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625D165-CC51-A325-60F8-E6081CDECD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4797288"/>
              </p:ext>
            </p:extLst>
          </p:nvPr>
        </p:nvGraphicFramePr>
        <p:xfrm>
          <a:off x="1266060" y="1390936"/>
          <a:ext cx="9659880" cy="4076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970">
                  <a:extLst>
                    <a:ext uri="{9D8B030D-6E8A-4147-A177-3AD203B41FA5}">
                      <a16:colId xmlns:a16="http://schemas.microsoft.com/office/drawing/2014/main" val="2783166065"/>
                    </a:ext>
                  </a:extLst>
                </a:gridCol>
                <a:gridCol w="2414970">
                  <a:extLst>
                    <a:ext uri="{9D8B030D-6E8A-4147-A177-3AD203B41FA5}">
                      <a16:colId xmlns:a16="http://schemas.microsoft.com/office/drawing/2014/main" val="2161349546"/>
                    </a:ext>
                  </a:extLst>
                </a:gridCol>
                <a:gridCol w="2414970">
                  <a:extLst>
                    <a:ext uri="{9D8B030D-6E8A-4147-A177-3AD203B41FA5}">
                      <a16:colId xmlns:a16="http://schemas.microsoft.com/office/drawing/2014/main" val="3130033064"/>
                    </a:ext>
                  </a:extLst>
                </a:gridCol>
                <a:gridCol w="2414970">
                  <a:extLst>
                    <a:ext uri="{9D8B030D-6E8A-4147-A177-3AD203B41FA5}">
                      <a16:colId xmlns:a16="http://schemas.microsoft.com/office/drawing/2014/main" val="1103413580"/>
                    </a:ext>
                  </a:extLst>
                </a:gridCol>
              </a:tblGrid>
              <a:tr h="452903">
                <a:tc>
                  <a:txBody>
                    <a:bodyPr/>
                    <a:lstStyle/>
                    <a:p>
                      <a:r>
                        <a:rPr lang="en-IN" dirty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18.10.2023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22.10.2023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27.10.2023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845600"/>
                  </a:ext>
                </a:extLst>
              </a:tr>
              <a:tr h="452903">
                <a:tc>
                  <a:txBody>
                    <a:bodyPr/>
                    <a:lstStyle/>
                    <a:p>
                      <a:r>
                        <a:rPr lang="en-IN" dirty="0"/>
                        <a:t>T. Bilirubin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401153"/>
                  </a:ext>
                </a:extLst>
              </a:tr>
              <a:tr h="452903">
                <a:tc>
                  <a:txBody>
                    <a:bodyPr/>
                    <a:lstStyle/>
                    <a:p>
                      <a:r>
                        <a:rPr lang="en-IN" dirty="0"/>
                        <a:t>Direct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212087"/>
                  </a:ext>
                </a:extLst>
              </a:tr>
              <a:tr h="452903">
                <a:tc>
                  <a:txBody>
                    <a:bodyPr/>
                    <a:lstStyle/>
                    <a:p>
                      <a:r>
                        <a:rPr lang="en-IN" dirty="0"/>
                        <a:t>Indirect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267654"/>
                  </a:ext>
                </a:extLst>
              </a:tr>
              <a:tr h="452903">
                <a:tc>
                  <a:txBody>
                    <a:bodyPr/>
                    <a:lstStyle/>
                    <a:p>
                      <a:r>
                        <a:rPr lang="en-IN" dirty="0"/>
                        <a:t>SGOT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518472"/>
                  </a:ext>
                </a:extLst>
              </a:tr>
              <a:tr h="452903">
                <a:tc>
                  <a:txBody>
                    <a:bodyPr/>
                    <a:lstStyle/>
                    <a:p>
                      <a:r>
                        <a:rPr lang="en-IN" dirty="0"/>
                        <a:t>SGPT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542971"/>
                  </a:ext>
                </a:extLst>
              </a:tr>
              <a:tr h="452903">
                <a:tc>
                  <a:txBody>
                    <a:bodyPr/>
                    <a:lstStyle/>
                    <a:p>
                      <a:r>
                        <a:rPr lang="en-IN" dirty="0"/>
                        <a:t>ALP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100048"/>
                  </a:ext>
                </a:extLst>
              </a:tr>
              <a:tr h="452903">
                <a:tc>
                  <a:txBody>
                    <a:bodyPr/>
                    <a:lstStyle/>
                    <a:p>
                      <a:r>
                        <a:rPr lang="en-IN" dirty="0"/>
                        <a:t>Sodium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972331"/>
                  </a:ext>
                </a:extLst>
              </a:tr>
              <a:tr h="452903">
                <a:tc>
                  <a:txBody>
                    <a:bodyPr/>
                    <a:lstStyle/>
                    <a:p>
                      <a:r>
                        <a:rPr lang="en-IN" dirty="0"/>
                        <a:t>Potassium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43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333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0B3388-F25B-B54D-7FF2-E75AB30EA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586781"/>
            <a:ext cx="10353762" cy="6124524"/>
          </a:xfrm>
        </p:spPr>
        <p:txBody>
          <a:bodyPr>
            <a:normAutofit/>
          </a:bodyPr>
          <a:lstStyle/>
          <a:p>
            <a:r>
              <a:rPr lang="en-IN" dirty="0"/>
              <a:t>Viral markers – negative</a:t>
            </a:r>
          </a:p>
          <a:p>
            <a:r>
              <a:rPr lang="en-IN" dirty="0"/>
              <a:t>VCTC – non reactive</a:t>
            </a:r>
          </a:p>
          <a:p>
            <a:r>
              <a:rPr lang="en-IN" dirty="0"/>
              <a:t>Peripheral smear- microcytic hypochromic </a:t>
            </a:r>
            <a:r>
              <a:rPr lang="en-IN" dirty="0" err="1"/>
              <a:t>anemia</a:t>
            </a:r>
            <a:endParaRPr lang="en-IN" dirty="0"/>
          </a:p>
          <a:p>
            <a:endParaRPr lang="en-IN" dirty="0"/>
          </a:p>
          <a:p>
            <a:r>
              <a:rPr lang="en-IN" dirty="0"/>
              <a:t>CSF analysis: 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7ABD8B7-A421-9AE5-C08B-00A9F35BD5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030010"/>
              </p:ext>
            </p:extLst>
          </p:nvPr>
        </p:nvGraphicFramePr>
        <p:xfrm>
          <a:off x="2166472" y="3429000"/>
          <a:ext cx="6745263" cy="3096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8421">
                  <a:extLst>
                    <a:ext uri="{9D8B030D-6E8A-4147-A177-3AD203B41FA5}">
                      <a16:colId xmlns:a16="http://schemas.microsoft.com/office/drawing/2014/main" val="1364509062"/>
                    </a:ext>
                  </a:extLst>
                </a:gridCol>
                <a:gridCol w="2248421">
                  <a:extLst>
                    <a:ext uri="{9D8B030D-6E8A-4147-A177-3AD203B41FA5}">
                      <a16:colId xmlns:a16="http://schemas.microsoft.com/office/drawing/2014/main" val="2532305246"/>
                    </a:ext>
                  </a:extLst>
                </a:gridCol>
                <a:gridCol w="2248421">
                  <a:extLst>
                    <a:ext uri="{9D8B030D-6E8A-4147-A177-3AD203B41FA5}">
                      <a16:colId xmlns:a16="http://schemas.microsoft.com/office/drawing/2014/main" val="1397930998"/>
                    </a:ext>
                  </a:extLst>
                </a:gridCol>
              </a:tblGrid>
              <a:tr h="442387">
                <a:tc>
                  <a:txBody>
                    <a:bodyPr/>
                    <a:lstStyle/>
                    <a:p>
                      <a:r>
                        <a:rPr lang="en-IN" dirty="0"/>
                        <a:t>Appearance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Clear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Normal range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019425"/>
                  </a:ext>
                </a:extLst>
              </a:tr>
              <a:tr h="442387">
                <a:tc>
                  <a:txBody>
                    <a:bodyPr/>
                    <a:lstStyle/>
                    <a:p>
                      <a:r>
                        <a:rPr lang="en-IN" dirty="0"/>
                        <a:t>Colour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Colourless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1060"/>
                  </a:ext>
                </a:extLst>
              </a:tr>
              <a:tr h="442387">
                <a:tc>
                  <a:txBody>
                    <a:bodyPr/>
                    <a:lstStyle/>
                    <a:p>
                      <a:r>
                        <a:rPr lang="en-IN" dirty="0"/>
                        <a:t>Total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40 cells/mm3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050309"/>
                  </a:ext>
                </a:extLst>
              </a:tr>
              <a:tr h="442387">
                <a:tc>
                  <a:txBody>
                    <a:bodyPr/>
                    <a:lstStyle/>
                    <a:p>
                      <a:r>
                        <a:rPr lang="en-IN" dirty="0"/>
                        <a:t>Neutrophil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50- 70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465099"/>
                  </a:ext>
                </a:extLst>
              </a:tr>
              <a:tr h="442387">
                <a:tc>
                  <a:txBody>
                    <a:bodyPr/>
                    <a:lstStyle/>
                    <a:p>
                      <a:r>
                        <a:rPr lang="en-IN" dirty="0"/>
                        <a:t>Lymphocyte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18-42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696751"/>
                  </a:ext>
                </a:extLst>
              </a:tr>
              <a:tr h="442387">
                <a:tc>
                  <a:txBody>
                    <a:bodyPr/>
                    <a:lstStyle/>
                    <a:p>
                      <a:r>
                        <a:rPr lang="en-IN" dirty="0"/>
                        <a:t>Glucose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40-80 mg/dl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793987"/>
                  </a:ext>
                </a:extLst>
              </a:tr>
              <a:tr h="442387">
                <a:tc>
                  <a:txBody>
                    <a:bodyPr/>
                    <a:lstStyle/>
                    <a:p>
                      <a:r>
                        <a:rPr lang="en-IN" dirty="0"/>
                        <a:t>Protein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0-40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363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140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DE4889-C1E1-D16F-8732-B4DB7B39C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731" y="0"/>
            <a:ext cx="10353762" cy="7224738"/>
          </a:xfrm>
        </p:spPr>
        <p:txBody>
          <a:bodyPr>
            <a:noAutofit/>
          </a:bodyPr>
          <a:lstStyle/>
          <a:p>
            <a:r>
              <a:rPr lang="en-IN" dirty="0"/>
              <a:t>Serum procalcitonin-0. 1</a:t>
            </a:r>
          </a:p>
          <a:p>
            <a:r>
              <a:rPr lang="en-IN" dirty="0"/>
              <a:t>CRP- 16</a:t>
            </a:r>
          </a:p>
          <a:p>
            <a:r>
              <a:rPr lang="en-IN" dirty="0"/>
              <a:t>FBS-146</a:t>
            </a:r>
          </a:p>
          <a:p>
            <a:r>
              <a:rPr lang="en-IN" dirty="0"/>
              <a:t>PPBS- 223</a:t>
            </a:r>
          </a:p>
          <a:p>
            <a:r>
              <a:rPr lang="en-IN" dirty="0"/>
              <a:t>HbA1c – 12.7%</a:t>
            </a:r>
          </a:p>
          <a:p>
            <a:r>
              <a:rPr lang="en-IN" dirty="0"/>
              <a:t>T3- 0.80</a:t>
            </a:r>
          </a:p>
          <a:p>
            <a:r>
              <a:rPr lang="en-IN" dirty="0"/>
              <a:t>T4- 7.37</a:t>
            </a:r>
          </a:p>
          <a:p>
            <a:r>
              <a:rPr lang="en-IN" dirty="0"/>
              <a:t>TSH- 5.520</a:t>
            </a:r>
          </a:p>
          <a:p>
            <a:r>
              <a:rPr lang="en-IN" dirty="0" err="1"/>
              <a:t>Csf</a:t>
            </a:r>
            <a:r>
              <a:rPr lang="en-IN" dirty="0"/>
              <a:t> culture- no growth</a:t>
            </a:r>
          </a:p>
          <a:p>
            <a:r>
              <a:rPr lang="en-IN" dirty="0"/>
              <a:t>CSF- HSV -1  PCR – POSITIVE</a:t>
            </a:r>
          </a:p>
          <a:p>
            <a:pPr marL="0" indent="0">
              <a:buNone/>
            </a:pPr>
            <a:r>
              <a:rPr lang="en-IN" dirty="0"/>
              <a:t>             HSV-2  PCR – Negative</a:t>
            </a:r>
          </a:p>
          <a:p>
            <a:r>
              <a:rPr lang="en-IN" dirty="0" err="1"/>
              <a:t>Usg</a:t>
            </a:r>
            <a:r>
              <a:rPr lang="en-IN" dirty="0"/>
              <a:t> abdomen – normal study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986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5DB6C-C54E-874F-2A39-69116ACBE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Molecular biology – CSF PCR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0BDEB-51EF-F95E-366F-7B38526BC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E. Coli</a:t>
            </a:r>
          </a:p>
          <a:p>
            <a:r>
              <a:rPr lang="en-IN" dirty="0"/>
              <a:t>Listeria </a:t>
            </a:r>
            <a:r>
              <a:rPr lang="en-IN" dirty="0" err="1"/>
              <a:t>monocytogenes</a:t>
            </a:r>
            <a:endParaRPr lang="en-IN" dirty="0"/>
          </a:p>
          <a:p>
            <a:r>
              <a:rPr lang="en-IN" dirty="0"/>
              <a:t>Neisseria meningitis</a:t>
            </a:r>
          </a:p>
          <a:p>
            <a:r>
              <a:rPr lang="en-IN" dirty="0"/>
              <a:t>Streptococcus pneumonia</a:t>
            </a:r>
          </a:p>
          <a:p>
            <a:r>
              <a:rPr lang="en-IN" dirty="0"/>
              <a:t>CMV          </a:t>
            </a:r>
          </a:p>
          <a:p>
            <a:r>
              <a:rPr lang="en-IN" dirty="0"/>
              <a:t>Enterovirus                                                                          </a:t>
            </a:r>
          </a:p>
          <a:p>
            <a:r>
              <a:rPr lang="en-IN" dirty="0"/>
              <a:t>VZV</a:t>
            </a:r>
          </a:p>
          <a:p>
            <a:r>
              <a:rPr lang="en-IN" dirty="0"/>
              <a:t>Cryptococcus </a:t>
            </a:r>
            <a:r>
              <a:rPr lang="en-IN" dirty="0" err="1"/>
              <a:t>neoformans</a:t>
            </a:r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US" dirty="0"/>
          </a:p>
        </p:txBody>
      </p:sp>
      <p:sp>
        <p:nvSpPr>
          <p:cNvPr id="6" name="Right Bracket 5">
            <a:extLst>
              <a:ext uri="{FF2B5EF4-FFF2-40B4-BE49-F238E27FC236}">
                <a16:creationId xmlns:a16="http://schemas.microsoft.com/office/drawing/2014/main" id="{B7BB5C18-3E6E-6088-2A0F-AAD4E73BD068}"/>
              </a:ext>
            </a:extLst>
          </p:cNvPr>
          <p:cNvSpPr/>
          <p:nvPr/>
        </p:nvSpPr>
        <p:spPr>
          <a:xfrm>
            <a:off x="3704054" y="2096064"/>
            <a:ext cx="806824" cy="3695136"/>
          </a:xfrm>
          <a:prstGeom prst="rightBracke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CA89EF-E11E-95A6-4AD7-59B7B050955C}"/>
              </a:ext>
            </a:extLst>
          </p:cNvPr>
          <p:cNvSpPr txBox="1"/>
          <p:nvPr/>
        </p:nvSpPr>
        <p:spPr>
          <a:xfrm>
            <a:off x="4994193" y="3244334"/>
            <a:ext cx="2404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2800" dirty="0">
                <a:solidFill>
                  <a:srgbClr val="FF0000"/>
                </a:solidFill>
              </a:rPr>
              <a:t>Not</a:t>
            </a:r>
            <a:r>
              <a:rPr lang="en-IN" dirty="0">
                <a:solidFill>
                  <a:srgbClr val="FF0000"/>
                </a:solidFill>
              </a:rPr>
              <a:t> </a:t>
            </a:r>
            <a:r>
              <a:rPr lang="en-IN" sz="2800" dirty="0">
                <a:solidFill>
                  <a:srgbClr val="FF0000"/>
                </a:solidFill>
              </a:rPr>
              <a:t>detected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46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08E7870-4C88-856C-C1CA-18D96A201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81" y="134471"/>
            <a:ext cx="9351818" cy="6723529"/>
          </a:xfrm>
        </p:spPr>
      </p:pic>
    </p:spTree>
    <p:extLst>
      <p:ext uri="{BB962C8B-B14F-4D97-AF65-F5344CB8AC3E}">
        <p14:creationId xmlns:p14="http://schemas.microsoft.com/office/powerpoint/2010/main" val="1233832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78E2D54-38A5-8508-6C36-4A265810FF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04" y="152807"/>
            <a:ext cx="8557220" cy="6552385"/>
          </a:xfrm>
        </p:spPr>
      </p:pic>
    </p:spTree>
    <p:extLst>
      <p:ext uri="{BB962C8B-B14F-4D97-AF65-F5344CB8AC3E}">
        <p14:creationId xmlns:p14="http://schemas.microsoft.com/office/powerpoint/2010/main" val="876572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>
          <a:xfrm>
            <a:off x="913795" y="403639"/>
            <a:ext cx="10353761" cy="1140681"/>
          </a:xfrm>
        </p:spPr>
        <p:txBody>
          <a:bodyPr/>
          <a:lstStyle/>
          <a:p>
            <a:r>
              <a:rPr lang="en-IN" dirty="0"/>
              <a:t>CHIEF COMPLAINTS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94EF7-1A48-FA1B-404B-2FF05244A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/>
              <a:t>A 52 year old female,  </a:t>
            </a:r>
            <a:r>
              <a:rPr lang="en-IN" sz="2800" dirty="0" err="1"/>
              <a:t>Ayurvedic</a:t>
            </a:r>
            <a:r>
              <a:rPr lang="en-IN" sz="2800" dirty="0"/>
              <a:t>  Medical representative by occupation from </a:t>
            </a:r>
            <a:r>
              <a:rPr lang="en-IN" sz="2800" dirty="0" err="1"/>
              <a:t>madurai</a:t>
            </a:r>
            <a:r>
              <a:rPr lang="en-IN" sz="2800" dirty="0"/>
              <a:t>, admitted  with complaints of  fever with altered sensorium  for last 3  days. 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3077BA4-AD1E-FFBA-5B6B-B1AA06D81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20" y="122246"/>
            <a:ext cx="7359208" cy="6735754"/>
          </a:xfrm>
        </p:spPr>
      </p:pic>
    </p:spTree>
    <p:extLst>
      <p:ext uri="{BB962C8B-B14F-4D97-AF65-F5344CB8AC3E}">
        <p14:creationId xmlns:p14="http://schemas.microsoft.com/office/powerpoint/2010/main" val="413647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6569593-1110-297A-C82B-5D17129F4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487" y="97797"/>
            <a:ext cx="8496096" cy="6760203"/>
          </a:xfrm>
        </p:spPr>
      </p:pic>
    </p:spTree>
    <p:extLst>
      <p:ext uri="{BB962C8B-B14F-4D97-AF65-F5344CB8AC3E}">
        <p14:creationId xmlns:p14="http://schemas.microsoft.com/office/powerpoint/2010/main" val="1788499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DA9717B-0D3E-4140-8C0A-C5F7CE9CF5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1" y="97797"/>
            <a:ext cx="10635402" cy="6760203"/>
          </a:xfrm>
        </p:spPr>
      </p:pic>
    </p:spTree>
    <p:extLst>
      <p:ext uri="{BB962C8B-B14F-4D97-AF65-F5344CB8AC3E}">
        <p14:creationId xmlns:p14="http://schemas.microsoft.com/office/powerpoint/2010/main" val="3011856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8D0C8-6D99-F954-BF32-0A28C8F9D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Treatment given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8EB3C-BA1B-9D14-98AA-793AA98AD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I. V antibiotics</a:t>
            </a:r>
          </a:p>
          <a:p>
            <a:r>
              <a:rPr lang="en-IN" dirty="0" err="1"/>
              <a:t>Inj</a:t>
            </a:r>
            <a:r>
              <a:rPr lang="en-IN" dirty="0"/>
              <a:t> acyclovir  750 mg iv </a:t>
            </a:r>
            <a:r>
              <a:rPr lang="en-IN" dirty="0" err="1"/>
              <a:t>tds</a:t>
            </a:r>
            <a:endParaRPr lang="en-IN" dirty="0"/>
          </a:p>
          <a:p>
            <a:r>
              <a:rPr lang="en-IN" dirty="0" err="1"/>
              <a:t>Inj</a:t>
            </a:r>
            <a:r>
              <a:rPr lang="en-IN" dirty="0"/>
              <a:t> IVIG  2gm/ kg  over 5 days</a:t>
            </a:r>
          </a:p>
          <a:p>
            <a:r>
              <a:rPr lang="en-IN" dirty="0"/>
              <a:t>Supportive measures</a:t>
            </a:r>
          </a:p>
          <a:p>
            <a:endParaRPr lang="en-IN" dirty="0"/>
          </a:p>
          <a:p>
            <a:r>
              <a:rPr lang="en-IN" dirty="0"/>
              <a:t>Patient‘s  general condition improved well and transferred out to ward.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261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1F04E-4306-33B2-1331-3D3B16C0C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Provisional diagnosis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7306BA-C02F-3704-8FF9-76F3E72DD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Newly diagnosed Diabetes/ Hypothyroidism/HSV encephalitis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02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>
          <a:xfrm>
            <a:off x="681527" y="2424101"/>
            <a:ext cx="10353761" cy="1372785"/>
          </a:xfrm>
        </p:spPr>
        <p:txBody>
          <a:bodyPr/>
          <a:lstStyle/>
          <a:p>
            <a:r>
              <a:rPr lang="en-US" dirty="0"/>
              <a:t>Thank you!!!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>
          <a:xfrm>
            <a:off x="919119" y="193964"/>
            <a:ext cx="10353761" cy="1326321"/>
          </a:xfrm>
        </p:spPr>
        <p:txBody>
          <a:bodyPr/>
          <a:lstStyle/>
          <a:p>
            <a:r>
              <a:rPr lang="en-US" dirty="0"/>
              <a:t>HISTORY OF PRESENTING ILLNESS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BF0C4-D1A0-26EA-AA7F-54CB9DE49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786" y="1935920"/>
            <a:ext cx="11163523" cy="4628689"/>
          </a:xfrm>
        </p:spPr>
        <p:txBody>
          <a:bodyPr>
            <a:noAutofit/>
          </a:bodyPr>
          <a:lstStyle/>
          <a:p>
            <a:r>
              <a:rPr lang="en-IN" sz="2800" dirty="0"/>
              <a:t>The patient was admitted with complaints of  fever which was high grade, intermittent, not associated with chills and rigors, no Diurnal variation for 3 days</a:t>
            </a:r>
          </a:p>
          <a:p>
            <a:r>
              <a:rPr lang="en-IN" sz="2800" dirty="0"/>
              <a:t>C/o headache  for 3 days</a:t>
            </a:r>
          </a:p>
          <a:p>
            <a:r>
              <a:rPr lang="en-IN" sz="2800" dirty="0"/>
              <a:t>H/o altered sensorium for 2days</a:t>
            </a:r>
          </a:p>
          <a:p>
            <a:r>
              <a:rPr lang="en-IN" sz="2800" dirty="0"/>
              <a:t>H/o  irrelevant speech for 2 days</a:t>
            </a:r>
          </a:p>
          <a:p>
            <a:endParaRPr lang="en-IN" sz="2800" dirty="0"/>
          </a:p>
          <a:p>
            <a:pPr marL="0" indent="0"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048596"/>
          <p:cNvSpPr>
            <a:spLocks noGrp="1"/>
          </p:cNvSpPr>
          <p:nvPr>
            <p:ph type="title"/>
          </p:nvPr>
        </p:nvSpPr>
        <p:spPr>
          <a:xfrm>
            <a:off x="0" y="403412"/>
            <a:ext cx="10353761" cy="1326321"/>
          </a:xfrm>
        </p:spPr>
        <p:txBody>
          <a:bodyPr/>
          <a:lstStyle/>
          <a:p>
            <a:r>
              <a:rPr lang="en-US"/>
              <a:t>HISTORY OF PRESENTING ILLNESS</a:t>
            </a:r>
            <a:endParaRPr lang="en-GB"/>
          </a:p>
        </p:txBody>
      </p:sp>
      <p:sp>
        <p:nvSpPr>
          <p:cNvPr id="1048598" name="Content Placeholder 1048597"/>
          <p:cNvSpPr>
            <a:spLocks noGrp="1"/>
          </p:cNvSpPr>
          <p:nvPr>
            <p:ph idx="1"/>
          </p:nvPr>
        </p:nvSpPr>
        <p:spPr>
          <a:xfrm>
            <a:off x="1051316" y="2010898"/>
            <a:ext cx="10353762" cy="5073664"/>
          </a:xfrm>
        </p:spPr>
        <p:txBody>
          <a:bodyPr>
            <a:normAutofit/>
          </a:bodyPr>
          <a:lstStyle/>
          <a:p>
            <a:r>
              <a:rPr lang="en-IN" dirty="0"/>
              <a:t>No h/o fall, head trauma</a:t>
            </a:r>
          </a:p>
          <a:p>
            <a:r>
              <a:rPr lang="en-IN" dirty="0"/>
              <a:t>No  </a:t>
            </a:r>
            <a:r>
              <a:rPr lang="en-US" dirty="0"/>
              <a:t>H/</a:t>
            </a:r>
            <a:r>
              <a:rPr lang="en-IN" dirty="0"/>
              <a:t>o cough with sputum production, </a:t>
            </a:r>
            <a:endParaRPr lang="en-GB" dirty="0"/>
          </a:p>
          <a:p>
            <a:r>
              <a:rPr lang="en-US" dirty="0"/>
              <a:t>No H/</a:t>
            </a:r>
            <a:r>
              <a:rPr lang="en-IN" dirty="0"/>
              <a:t>o weight loss And loss of appetite</a:t>
            </a:r>
            <a:endParaRPr lang="en-GB" dirty="0"/>
          </a:p>
          <a:p>
            <a:r>
              <a:rPr lang="en-US" dirty="0"/>
              <a:t>No H/o </a:t>
            </a:r>
            <a:r>
              <a:rPr lang="en-IN" dirty="0"/>
              <a:t> blurring of vision, </a:t>
            </a:r>
          </a:p>
          <a:p>
            <a:r>
              <a:rPr lang="en-IN" dirty="0"/>
              <a:t>No h/o bleeding manifestation</a:t>
            </a:r>
          </a:p>
          <a:p>
            <a:r>
              <a:rPr lang="en-IN" dirty="0"/>
              <a:t>No h/o abdominal pain </a:t>
            </a:r>
          </a:p>
          <a:p>
            <a:r>
              <a:rPr lang="en-IN" dirty="0"/>
              <a:t>No h/o decreased urine output</a:t>
            </a:r>
          </a:p>
          <a:p>
            <a:r>
              <a:rPr lang="en-IN" dirty="0"/>
              <a:t>No h/o polyuria, polyphagia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>
          <a:xfrm>
            <a:off x="693752" y="76607"/>
            <a:ext cx="10353761" cy="1326321"/>
          </a:xfrm>
        </p:spPr>
        <p:txBody>
          <a:bodyPr/>
          <a:lstStyle/>
          <a:p>
            <a:r>
              <a:rPr lang="en-US" dirty="0"/>
              <a:t>PAST HISTORY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A1456-ACE5-0983-2AE3-906C0C79F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691" y="1753776"/>
            <a:ext cx="10353762" cy="5862150"/>
          </a:xfrm>
        </p:spPr>
        <p:txBody>
          <a:bodyPr>
            <a:noAutofit/>
          </a:bodyPr>
          <a:lstStyle/>
          <a:p>
            <a:r>
              <a:rPr lang="en-IN" sz="2800" dirty="0"/>
              <a:t>Known case of Hypothyroidism for 1 year.</a:t>
            </a:r>
          </a:p>
          <a:p>
            <a:r>
              <a:rPr lang="en-IN" sz="2800" dirty="0"/>
              <a:t>Not  a known case of  diabetes</a:t>
            </a:r>
            <a:r>
              <a:rPr lang="en-IN" sz="2800" b="1" dirty="0"/>
              <a:t>, </a:t>
            </a:r>
            <a:r>
              <a:rPr lang="en-IN" sz="2800" dirty="0"/>
              <a:t>hypertension, old pulmonary tuberculosis, seizure disorder</a:t>
            </a:r>
          </a:p>
          <a:p>
            <a:r>
              <a:rPr lang="en-IN" sz="2800" dirty="0"/>
              <a:t> H/o  Hysterectomy  - 3 years back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608180" y="0"/>
            <a:ext cx="10353761" cy="1326321"/>
          </a:xfrm>
        </p:spPr>
        <p:txBody>
          <a:bodyPr/>
          <a:lstStyle/>
          <a:p>
            <a:r>
              <a:rPr lang="en-US" dirty="0"/>
              <a:t>PERSONAL HISTORY</a:t>
            </a:r>
            <a:endParaRPr lang="en-IN" dirty="0"/>
          </a:p>
        </p:txBody>
      </p:sp>
      <p:sp>
        <p:nvSpPr>
          <p:cNvPr id="1048602" name="Content Placeholder 2"/>
          <p:cNvSpPr>
            <a:spLocks noGrp="1"/>
          </p:cNvSpPr>
          <p:nvPr>
            <p:ph idx="1"/>
          </p:nvPr>
        </p:nvSpPr>
        <p:spPr>
          <a:xfrm>
            <a:off x="919119" y="1435936"/>
            <a:ext cx="10353762" cy="4590792"/>
          </a:xfrm>
        </p:spPr>
        <p:txBody>
          <a:bodyPr>
            <a:noAutofit/>
          </a:bodyPr>
          <a:lstStyle/>
          <a:p>
            <a:r>
              <a:rPr lang="en-US" sz="2800" dirty="0"/>
              <a:t>Consumes mixed diet </a:t>
            </a:r>
          </a:p>
          <a:p>
            <a:r>
              <a:rPr lang="en-US" sz="2800" dirty="0"/>
              <a:t>Normal bowel habits</a:t>
            </a:r>
            <a:endParaRPr lang="zh-CN" altLang="en-US" sz="2800" dirty="0"/>
          </a:p>
          <a:p>
            <a:r>
              <a:rPr lang="en-US" sz="2800" dirty="0"/>
              <a:t>Normal bladder habits</a:t>
            </a:r>
          </a:p>
          <a:p>
            <a:r>
              <a:rPr lang="en-US" sz="2800" dirty="0"/>
              <a:t>Sleep pattern – </a:t>
            </a:r>
            <a:r>
              <a:rPr lang="en-IN" sz="2800" dirty="0"/>
              <a:t>Normal</a:t>
            </a:r>
          </a:p>
          <a:p>
            <a:r>
              <a:rPr lang="en-IN" sz="2800" dirty="0"/>
              <a:t>Attained menopause </a:t>
            </a:r>
          </a:p>
          <a:p>
            <a:endParaRPr lang="en-IN" sz="2800" dirty="0"/>
          </a:p>
          <a:p>
            <a:pPr marL="0" indent="0">
              <a:buNone/>
            </a:pPr>
            <a:endParaRPr lang="en-IN" sz="2800" dirty="0"/>
          </a:p>
          <a:p>
            <a:endParaRPr lang="en-IN" sz="2800" dirty="0"/>
          </a:p>
          <a:p>
            <a:endParaRPr lang="en-IN" sz="2800" dirty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>
          <a:xfrm>
            <a:off x="-2130130" y="810082"/>
            <a:ext cx="10353761" cy="869121"/>
          </a:xfrm>
        </p:spPr>
        <p:txBody>
          <a:bodyPr/>
          <a:lstStyle/>
          <a:p>
            <a:r>
              <a:rPr lang="en-IN" dirty="0"/>
              <a:t>FAMILY HISTORY </a:t>
            </a:r>
            <a:endParaRPr lang="en-US" dirty="0"/>
          </a:p>
        </p:txBody>
      </p:sp>
      <p:sp>
        <p:nvSpPr>
          <p:cNvPr id="1048604" name="Content Placeholder 2"/>
          <p:cNvSpPr>
            <a:spLocks noGrp="1"/>
          </p:cNvSpPr>
          <p:nvPr>
            <p:ph idx="1"/>
          </p:nvPr>
        </p:nvSpPr>
        <p:spPr>
          <a:xfrm>
            <a:off x="919119" y="1369155"/>
            <a:ext cx="10353762" cy="5488845"/>
          </a:xfrm>
        </p:spPr>
        <p:txBody>
          <a:bodyPr/>
          <a:lstStyle/>
          <a:p>
            <a:pPr marL="0" indent="0">
              <a:buNone/>
            </a:pPr>
            <a:endParaRPr lang="en-IN" sz="2400" dirty="0"/>
          </a:p>
          <a:p>
            <a:r>
              <a:rPr lang="en-IN" sz="2400" dirty="0"/>
              <a:t>No H/o similar complaints in any of the family members </a:t>
            </a:r>
          </a:p>
          <a:p>
            <a:pPr marL="0" indent="0">
              <a:buNone/>
            </a:pPr>
            <a:endParaRPr lang="en-IN" sz="3600" b="1" dirty="0"/>
          </a:p>
          <a:p>
            <a:pPr marL="0" indent="0">
              <a:buNone/>
            </a:pPr>
            <a:endParaRPr lang="en-IN" sz="2400" dirty="0"/>
          </a:p>
          <a:p>
            <a:endParaRPr lang="en-IN" dirty="0"/>
          </a:p>
          <a:p>
            <a:pPr marL="0" indent="0">
              <a:buNone/>
            </a:pPr>
            <a:r>
              <a:rPr lang="en-IN" sz="3600" b="1" dirty="0"/>
              <a:t>ALLERGIC HISTORY</a:t>
            </a:r>
          </a:p>
          <a:p>
            <a:r>
              <a:rPr lang="en-IN" sz="2400" dirty="0"/>
              <a:t>Not an allergic to any drugs and foods</a:t>
            </a:r>
          </a:p>
          <a:p>
            <a:endParaRPr lang="en-IN" sz="3600" dirty="0"/>
          </a:p>
          <a:p>
            <a:pPr marL="0" indent="0">
              <a:buNone/>
            </a:pPr>
            <a:endParaRPr lang="en-IN" dirty="0"/>
          </a:p>
          <a:p>
            <a:endParaRPr lang="en-US" sz="3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>
          <a:xfrm>
            <a:off x="669302" y="-264628"/>
            <a:ext cx="10353761" cy="1326321"/>
          </a:xfrm>
        </p:spPr>
        <p:txBody>
          <a:bodyPr/>
          <a:lstStyle/>
          <a:p>
            <a:r>
              <a:rPr lang="en-US" dirty="0"/>
              <a:t>General examination</a:t>
            </a:r>
            <a:endParaRPr lang="en-IN" dirty="0"/>
          </a:p>
        </p:txBody>
      </p:sp>
      <p:sp>
        <p:nvSpPr>
          <p:cNvPr id="1048606" name="Content Placeholder 2"/>
          <p:cNvSpPr>
            <a:spLocks noGrp="1"/>
          </p:cNvSpPr>
          <p:nvPr>
            <p:ph idx="1"/>
          </p:nvPr>
        </p:nvSpPr>
        <p:spPr>
          <a:xfrm>
            <a:off x="1060489" y="621608"/>
            <a:ext cx="10597485" cy="6065248"/>
          </a:xfrm>
        </p:spPr>
        <p:txBody>
          <a:bodyPr>
            <a:noAutofit/>
          </a:bodyPr>
          <a:lstStyle/>
          <a:p>
            <a:r>
              <a:rPr lang="en-IN" sz="2400" dirty="0"/>
              <a:t>Drowsy</a:t>
            </a:r>
          </a:p>
          <a:p>
            <a:r>
              <a:rPr lang="en-IN" sz="2400" dirty="0" err="1"/>
              <a:t>Reponds</a:t>
            </a:r>
            <a:r>
              <a:rPr lang="en-IN" sz="2400" dirty="0"/>
              <a:t> to painful stimuli</a:t>
            </a:r>
          </a:p>
          <a:p>
            <a:r>
              <a:rPr lang="en-IN" sz="2400" dirty="0"/>
              <a:t>Moderately built and nourished</a:t>
            </a:r>
          </a:p>
          <a:p>
            <a:r>
              <a:rPr lang="en-IN" sz="2400" dirty="0"/>
              <a:t>Febrile, temperature- 102°F</a:t>
            </a:r>
          </a:p>
          <a:p>
            <a:r>
              <a:rPr lang="en-IN" sz="2400" dirty="0"/>
              <a:t>Not </a:t>
            </a:r>
            <a:r>
              <a:rPr lang="en-IN" sz="2400" dirty="0" err="1"/>
              <a:t>tachypneic</a:t>
            </a:r>
            <a:endParaRPr lang="en-IN" sz="2400" dirty="0"/>
          </a:p>
          <a:p>
            <a:r>
              <a:rPr lang="en-IN" sz="2400" dirty="0"/>
              <a:t> Pallor- present</a:t>
            </a:r>
          </a:p>
          <a:p>
            <a:r>
              <a:rPr lang="en-US" sz="2400" dirty="0"/>
              <a:t>No cyanosis</a:t>
            </a:r>
            <a:r>
              <a:rPr lang="en-IN" sz="2400" dirty="0"/>
              <a:t>/</a:t>
            </a:r>
            <a:r>
              <a:rPr lang="en-US" sz="2400" dirty="0"/>
              <a:t> clubbing</a:t>
            </a:r>
          </a:p>
          <a:p>
            <a:r>
              <a:rPr lang="en-US" sz="2400" dirty="0"/>
              <a:t>No pedal </a:t>
            </a:r>
            <a:r>
              <a:rPr lang="en-IN" sz="2400" dirty="0" err="1"/>
              <a:t>edema</a:t>
            </a:r>
            <a:endParaRPr lang="en-IN" sz="2400" dirty="0"/>
          </a:p>
          <a:p>
            <a:r>
              <a:rPr lang="en-IN" sz="2400" dirty="0"/>
              <a:t>Not</a:t>
            </a:r>
            <a:r>
              <a:rPr lang="en-US" sz="2400" dirty="0"/>
              <a:t> </a:t>
            </a:r>
            <a:r>
              <a:rPr lang="en-IN" sz="2400" dirty="0"/>
              <a:t>icteric</a:t>
            </a:r>
            <a:endParaRPr lang="en-US" sz="2400" dirty="0"/>
          </a:p>
          <a:p>
            <a:r>
              <a:rPr lang="en-US" sz="2400" dirty="0"/>
              <a:t>No generalized lymphadenopathy</a:t>
            </a:r>
            <a:endParaRPr lang="zh-CN" altLang="en-US" sz="2400" dirty="0"/>
          </a:p>
          <a:p>
            <a:endParaRPr lang="en-US" sz="2400" dirty="0"/>
          </a:p>
          <a:p>
            <a:endParaRPr lang="en-IN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Content Placeholder 2"/>
          <p:cNvSpPr>
            <a:spLocks noGrp="1"/>
          </p:cNvSpPr>
          <p:nvPr>
            <p:ph idx="1"/>
          </p:nvPr>
        </p:nvSpPr>
        <p:spPr>
          <a:xfrm>
            <a:off x="1144487" y="1198010"/>
            <a:ext cx="10786723" cy="554635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IN" sz="2400" b="1" dirty="0"/>
          </a:p>
          <a:p>
            <a:r>
              <a:rPr lang="en-IN" sz="2400" b="1" dirty="0"/>
              <a:t> Vitals:</a:t>
            </a:r>
          </a:p>
          <a:p>
            <a:r>
              <a:rPr lang="en-IN" sz="2400" b="1" dirty="0"/>
              <a:t>BP-130/</a:t>
            </a:r>
            <a:r>
              <a:rPr lang="en-IN" sz="2400" dirty="0"/>
              <a:t>80 mmHg- left arm in supine posture </a:t>
            </a:r>
          </a:p>
          <a:p>
            <a:r>
              <a:rPr lang="en-IN" sz="2400" dirty="0"/>
              <a:t>PR-86/min - regular rhythm, normal volume, no specific character, felt equally in all peripheral vessels, no radio radial and radio femoral delay, condition of the vessel wall normal. </a:t>
            </a:r>
          </a:p>
          <a:p>
            <a:r>
              <a:rPr lang="en-IN" sz="2400" dirty="0"/>
              <a:t>SPO2-98% In room air</a:t>
            </a:r>
          </a:p>
          <a:p>
            <a:r>
              <a:rPr lang="en-IN" sz="2400" dirty="0"/>
              <a:t>RR-16/min</a:t>
            </a:r>
            <a:endParaRPr lang="en-IN" sz="2400" b="1" dirty="0"/>
          </a:p>
          <a:p>
            <a:pPr marL="0" indent="0">
              <a:buNone/>
            </a:pPr>
            <a:endParaRPr lang="en-IN" sz="24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Damask</vt:lpstr>
      <vt:lpstr>A case of HSV Encephalitis</vt:lpstr>
      <vt:lpstr>CHIEF COMPLAINTS</vt:lpstr>
      <vt:lpstr>HISTORY OF PRESENTING ILLNESS</vt:lpstr>
      <vt:lpstr>HISTORY OF PRESENTING ILLNESS</vt:lpstr>
      <vt:lpstr>PAST HISTORY</vt:lpstr>
      <vt:lpstr>PERSONAL HISTORY</vt:lpstr>
      <vt:lpstr>FAMILY HISTORY </vt:lpstr>
      <vt:lpstr>General examination</vt:lpstr>
      <vt:lpstr>PowerPoint Presentation</vt:lpstr>
      <vt:lpstr>Systemic Examination - CNS</vt:lpstr>
      <vt:lpstr>PowerPoint Presentation</vt:lpstr>
      <vt:lpstr>PowerPoint Presentation</vt:lpstr>
      <vt:lpstr>Investigation</vt:lpstr>
      <vt:lpstr>PowerPoint Presentation</vt:lpstr>
      <vt:lpstr>PowerPoint Presentation</vt:lpstr>
      <vt:lpstr>PowerPoint Presentation</vt:lpstr>
      <vt:lpstr>Molecular biology – CSF PCR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 given</vt:lpstr>
      <vt:lpstr>Provisional diagnosis</vt:lpstr>
      <vt:lpstr>Thank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Keerthana Mahendran</dc:creator>
  <cp:lastModifiedBy>918825452852</cp:lastModifiedBy>
  <cp:revision>22</cp:revision>
  <dcterms:created xsi:type="dcterms:W3CDTF">2023-04-06T20:15:16Z</dcterms:created>
  <dcterms:modified xsi:type="dcterms:W3CDTF">2023-10-31T18:24:16Z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e9892a487e1e4ee8a9d6d1a6bef2abea</vt:lpwstr>
  </property>
</Properties>
</file>