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0" r:id="rId7"/>
    <p:sldId id="271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27487-2A97-46DF-9EC4-E6AD3AE738A2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39689-38D4-4846-A079-4D98AFD884B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292A75-2E8D-44B5-B5C6-1D144E4EFA14}" type="datetimeFigureOut">
              <a:rPr lang="en-US" smtClean="0"/>
              <a:pPr/>
              <a:t>11/1/2016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F0EEBB-E6D2-4FED-9C17-274B581548A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 RAY KUB for Discussion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Dept. Of Nephrology</a:t>
            </a: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Ionic, High </a:t>
            </a:r>
            <a:r>
              <a:rPr lang="en-US" dirty="0" err="1" smtClean="0"/>
              <a:t>osmolality</a:t>
            </a:r>
            <a:r>
              <a:rPr lang="en-US" dirty="0" smtClean="0"/>
              <a:t>- </a:t>
            </a:r>
            <a:r>
              <a:rPr lang="en-US" dirty="0" err="1" smtClean="0"/>
              <a:t>cystografin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Ionic, low </a:t>
            </a:r>
            <a:r>
              <a:rPr lang="en-US" dirty="0" err="1" smtClean="0"/>
              <a:t>osmolality</a:t>
            </a:r>
            <a:r>
              <a:rPr lang="en-US" dirty="0" smtClean="0"/>
              <a:t>- </a:t>
            </a:r>
            <a:r>
              <a:rPr lang="en-US" dirty="0" err="1" smtClean="0"/>
              <a:t>Eovist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 ionic, </a:t>
            </a:r>
            <a:r>
              <a:rPr lang="en-US" dirty="0" err="1" smtClean="0"/>
              <a:t>Iso</a:t>
            </a:r>
            <a:r>
              <a:rPr lang="en-US" dirty="0" smtClean="0"/>
              <a:t> </a:t>
            </a:r>
            <a:r>
              <a:rPr lang="en-US" dirty="0" err="1" smtClean="0"/>
              <a:t>osmolality</a:t>
            </a:r>
            <a:r>
              <a:rPr lang="en-US" dirty="0" smtClean="0"/>
              <a:t>- </a:t>
            </a:r>
            <a:r>
              <a:rPr lang="en-US" b="1" dirty="0" err="1" smtClean="0"/>
              <a:t>Iodixanol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Non ionic, low </a:t>
            </a:r>
            <a:r>
              <a:rPr lang="en-US" dirty="0" err="1" smtClean="0"/>
              <a:t>osmolality-Feridex,Primovist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contrast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Ischemic ATN</a:t>
            </a:r>
          </a:p>
          <a:p>
            <a:endParaRPr lang="en-US" dirty="0" smtClean="0"/>
          </a:p>
          <a:p>
            <a:r>
              <a:rPr lang="en-US" dirty="0" smtClean="0"/>
              <a:t>Renal </a:t>
            </a:r>
            <a:r>
              <a:rPr lang="en-US" dirty="0" err="1" smtClean="0"/>
              <a:t>Atheroembolic</a:t>
            </a:r>
            <a:r>
              <a:rPr lang="en-US" dirty="0" smtClean="0"/>
              <a:t> disease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Choice Of Contrast Agents</a:t>
            </a:r>
          </a:p>
          <a:p>
            <a:endParaRPr lang="en-US" dirty="0" smtClean="0"/>
          </a:p>
          <a:p>
            <a:r>
              <a:rPr lang="en-US" dirty="0" smtClean="0"/>
              <a:t>Minimum volume of contrast required should be used</a:t>
            </a:r>
          </a:p>
          <a:p>
            <a:endParaRPr lang="en-US" dirty="0" smtClean="0"/>
          </a:p>
          <a:p>
            <a:r>
              <a:rPr lang="en-US" dirty="0" err="1" smtClean="0"/>
              <a:t>Iso</a:t>
            </a:r>
            <a:r>
              <a:rPr lang="en-US" dirty="0" smtClean="0"/>
              <a:t> </a:t>
            </a:r>
            <a:r>
              <a:rPr lang="en-US" dirty="0" err="1" smtClean="0"/>
              <a:t>osmolal</a:t>
            </a:r>
            <a:r>
              <a:rPr lang="en-US" dirty="0" smtClean="0"/>
              <a:t> or non ionic low </a:t>
            </a:r>
            <a:r>
              <a:rPr lang="en-US" dirty="0" err="1" smtClean="0"/>
              <a:t>osmolal</a:t>
            </a:r>
            <a:r>
              <a:rPr lang="en-US" dirty="0" smtClean="0"/>
              <a:t> contrast </a:t>
            </a:r>
          </a:p>
          <a:p>
            <a:pPr>
              <a:buNone/>
            </a:pPr>
            <a:r>
              <a:rPr lang="en-US" dirty="0" smtClean="0"/>
              <a:t>Other than </a:t>
            </a:r>
            <a:r>
              <a:rPr lang="en-US" dirty="0" err="1" smtClean="0"/>
              <a:t>iohexol</a:t>
            </a:r>
            <a:r>
              <a:rPr lang="en-US" dirty="0" smtClean="0"/>
              <a:t> or </a:t>
            </a:r>
            <a:r>
              <a:rPr lang="en-US" dirty="0" err="1" smtClean="0"/>
              <a:t>ioxaglate</a:t>
            </a:r>
            <a:r>
              <a:rPr lang="en-US" dirty="0" smtClean="0"/>
              <a:t> should be used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Agents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762000"/>
          </a:xfrm>
        </p:spPr>
        <p:txBody>
          <a:bodyPr/>
          <a:lstStyle/>
          <a:p>
            <a:r>
              <a:rPr lang="en-US" dirty="0" smtClean="0"/>
              <a:t>Ineffective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57752" y="1500174"/>
            <a:ext cx="4041775" cy="762000"/>
          </a:xfrm>
        </p:spPr>
        <p:txBody>
          <a:bodyPr/>
          <a:lstStyle/>
          <a:p>
            <a:r>
              <a:rPr lang="en-US" dirty="0" smtClean="0"/>
              <a:t>Indeterminate efficacy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8596" y="2428868"/>
            <a:ext cx="4040188" cy="3941763"/>
          </a:xfrm>
        </p:spPr>
        <p:txBody>
          <a:bodyPr/>
          <a:lstStyle/>
          <a:p>
            <a:r>
              <a:rPr lang="en-US" dirty="0" smtClean="0"/>
              <a:t>Loop Diuretics</a:t>
            </a:r>
          </a:p>
          <a:p>
            <a:endParaRPr lang="en-US" dirty="0" smtClean="0"/>
          </a:p>
          <a:p>
            <a:r>
              <a:rPr lang="en-US" dirty="0" smtClean="0"/>
              <a:t>Dopamine</a:t>
            </a:r>
          </a:p>
          <a:p>
            <a:endParaRPr lang="en-US" dirty="0" smtClean="0"/>
          </a:p>
          <a:p>
            <a:r>
              <a:rPr lang="en-US" dirty="0" err="1" smtClean="0"/>
              <a:t>Fenoldopam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CCB 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6" y="2500306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ANP</a:t>
            </a:r>
          </a:p>
          <a:p>
            <a:endParaRPr lang="en-US" dirty="0" smtClean="0"/>
          </a:p>
          <a:p>
            <a:r>
              <a:rPr lang="en-US" dirty="0" err="1" smtClean="0"/>
              <a:t>Statins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Aminophylline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 acetyl </a:t>
            </a:r>
            <a:r>
              <a:rPr lang="en-US" dirty="0" err="1" smtClean="0"/>
              <a:t>cysteine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Bosentan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Allopurinol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NAC administered at a dose of 1200 mg twice daily before and after the procedure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Counteract the direct toxicity of contrast on tubular  cells by decreasing its concentration and viscosity</a:t>
            </a:r>
          </a:p>
          <a:p>
            <a:endParaRPr lang="en-US" dirty="0" smtClean="0"/>
          </a:p>
          <a:p>
            <a:r>
              <a:rPr lang="en-US" dirty="0" smtClean="0"/>
              <a:t>Suppress the </a:t>
            </a:r>
            <a:r>
              <a:rPr lang="en-US" dirty="0" err="1" smtClean="0"/>
              <a:t>vasoconstrictive</a:t>
            </a:r>
            <a:r>
              <a:rPr lang="en-US" dirty="0" smtClean="0"/>
              <a:t> effect of contrast by suppressing vasopressin and RAAS</a:t>
            </a:r>
          </a:p>
          <a:p>
            <a:endParaRPr lang="en-US" dirty="0" smtClean="0"/>
          </a:p>
          <a:p>
            <a:r>
              <a:rPr lang="en-US" dirty="0" smtClean="0"/>
              <a:t>Isotonic saline at 1 mg/kg/hr for 6-12 hours before and after the procedure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Intravascular Volume expansion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ischemic preconditioning is the phenomenon </a:t>
            </a:r>
            <a:r>
              <a:rPr lang="en-US" b="1" dirty="0" smtClean="0"/>
              <a:t>whereby brief episodes of ischemia</a:t>
            </a:r>
            <a:r>
              <a:rPr lang="en-US" dirty="0" smtClean="0"/>
              <a:t> reperfusion applied in distant tissues render renal tissues resistant to a </a:t>
            </a:r>
            <a:r>
              <a:rPr lang="en-US" b="1" dirty="0" smtClean="0"/>
              <a:t>subsequent sustained </a:t>
            </a:r>
            <a:r>
              <a:rPr lang="en-US" dirty="0" smtClean="0"/>
              <a:t>ischemia.</a:t>
            </a:r>
          </a:p>
          <a:p>
            <a:endParaRPr lang="en-US" dirty="0" smtClean="0"/>
          </a:p>
          <a:p>
            <a:r>
              <a:rPr lang="en-US" dirty="0" smtClean="0"/>
              <a:t>Has been found to reduce the incidence of CIAKI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19328995">
            <a:off x="94224" y="283294"/>
            <a:ext cx="8229600" cy="4525963"/>
          </a:xfrm>
        </p:spPr>
        <p:txBody>
          <a:bodyPr/>
          <a:lstStyle/>
          <a:p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6600" dirty="0" smtClean="0">
                <a:latin typeface="Arial Rounded MT Bold" pitchFamily="34" charset="0"/>
              </a:rPr>
              <a:t>  THANK YOU</a:t>
            </a:r>
            <a:endParaRPr lang="en-IN" sz="6600" dirty="0"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50 year old man, K/C/O T2DM, SHTN was admitted with ACS, AWMI- </a:t>
            </a:r>
            <a:r>
              <a:rPr lang="en-US" dirty="0" err="1" smtClean="0"/>
              <a:t>cardiogenic</a:t>
            </a:r>
            <a:r>
              <a:rPr lang="en-US" dirty="0" smtClean="0"/>
              <a:t> shock.</a:t>
            </a:r>
          </a:p>
          <a:p>
            <a:endParaRPr lang="en-US" dirty="0"/>
          </a:p>
          <a:p>
            <a:r>
              <a:rPr lang="en-US" dirty="0" smtClean="0"/>
              <a:t>Taken up for </a:t>
            </a:r>
            <a:r>
              <a:rPr lang="en-US" dirty="0" err="1" smtClean="0"/>
              <a:t>thrombolysis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Thrombolysis</a:t>
            </a:r>
            <a:r>
              <a:rPr lang="en-US" dirty="0" smtClean="0"/>
              <a:t> failed</a:t>
            </a:r>
          </a:p>
          <a:p>
            <a:endParaRPr lang="en-US" dirty="0"/>
          </a:p>
          <a:p>
            <a:r>
              <a:rPr lang="en-US" dirty="0" smtClean="0"/>
              <a:t>Urea- 48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Creat</a:t>
            </a:r>
            <a:r>
              <a:rPr lang="en-US" dirty="0" smtClean="0"/>
              <a:t> – 1.2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Scenario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Taken up for PTCA</a:t>
            </a:r>
          </a:p>
          <a:p>
            <a:endParaRPr lang="en-US" dirty="0"/>
          </a:p>
          <a:p>
            <a:r>
              <a:rPr lang="en-US" dirty="0" smtClean="0"/>
              <a:t>Patient condition </a:t>
            </a:r>
            <a:r>
              <a:rPr lang="en-US" dirty="0" err="1" smtClean="0"/>
              <a:t>stabilised</a:t>
            </a:r>
            <a:r>
              <a:rPr lang="en-US" dirty="0" smtClean="0"/>
              <a:t>, weaned off </a:t>
            </a:r>
            <a:r>
              <a:rPr lang="en-US" dirty="0" err="1" smtClean="0"/>
              <a:t>ventillator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Day II               Day III</a:t>
            </a:r>
            <a:endParaRPr lang="en-US" dirty="0"/>
          </a:p>
          <a:p>
            <a:r>
              <a:rPr lang="en-US" dirty="0" smtClean="0"/>
              <a:t>S. </a:t>
            </a:r>
            <a:r>
              <a:rPr lang="en-US" dirty="0" err="1" smtClean="0"/>
              <a:t>Creat</a:t>
            </a:r>
            <a:r>
              <a:rPr lang="en-US" dirty="0" smtClean="0"/>
              <a:t>            2.4                   4.2</a:t>
            </a:r>
          </a:p>
          <a:p>
            <a:r>
              <a:rPr lang="en-US" dirty="0" smtClean="0"/>
              <a:t>USG Abdomen – WNL</a:t>
            </a:r>
          </a:p>
          <a:p>
            <a:r>
              <a:rPr lang="en-US" dirty="0" smtClean="0"/>
              <a:t>Urine output -700 ml/day</a:t>
            </a:r>
          </a:p>
          <a:p>
            <a:r>
              <a:rPr lang="en-US" dirty="0" smtClean="0"/>
              <a:t>XRAY KUB taken 48 hours after the procedure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60922_153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928670"/>
            <a:ext cx="5643602" cy="59293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8229600" cy="1143000"/>
          </a:xfrm>
        </p:spPr>
        <p:txBody>
          <a:bodyPr/>
          <a:lstStyle/>
          <a:p>
            <a:r>
              <a:rPr lang="en-US" dirty="0" smtClean="0"/>
              <a:t>XRAY KUB PLAIN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0922_153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25887" y="1331445"/>
            <a:ext cx="804615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Xray</a:t>
            </a:r>
            <a:r>
              <a:rPr lang="en-US" dirty="0" smtClean="0"/>
              <a:t> plain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sz="6600" dirty="0" smtClean="0"/>
              <a:t>?????</a:t>
            </a:r>
            <a:endParaRPr lang="en-IN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PROLONGED NEPHROGRAM DUE TO CIAKI</a:t>
            </a: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r>
              <a:rPr lang="en-US" dirty="0" smtClean="0"/>
              <a:t>Acute decline in renal function that develops within three days, peaks in three to five days and returns to baseline in 7 – 10 days</a:t>
            </a:r>
          </a:p>
          <a:p>
            <a:endParaRPr lang="en-US" dirty="0"/>
          </a:p>
          <a:p>
            <a:r>
              <a:rPr lang="en-US" dirty="0" smtClean="0"/>
              <a:t>Usually non </a:t>
            </a:r>
            <a:r>
              <a:rPr lang="en-US" dirty="0" err="1" smtClean="0"/>
              <a:t>oliguric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Form of ATN</a:t>
            </a:r>
          </a:p>
          <a:p>
            <a:endParaRPr lang="en-US" dirty="0" smtClean="0"/>
          </a:p>
          <a:p>
            <a:r>
              <a:rPr lang="en-US" dirty="0" smtClean="0"/>
              <a:t>Vasoconstriction and </a:t>
            </a:r>
            <a:r>
              <a:rPr lang="en-US" dirty="0" err="1" smtClean="0"/>
              <a:t>medullary</a:t>
            </a:r>
            <a:r>
              <a:rPr lang="en-US" dirty="0" smtClean="0"/>
              <a:t> hypoxia, Direct tubular toxicity and generation of ROS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CIAKI</a:t>
            </a: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285860"/>
            <a:ext cx="4040188" cy="762000"/>
          </a:xfrm>
        </p:spPr>
        <p:txBody>
          <a:bodyPr/>
          <a:lstStyle/>
          <a:p>
            <a:r>
              <a:rPr lang="en-US" dirty="0" smtClean="0"/>
              <a:t>Patient  related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02225" y="1285860"/>
            <a:ext cx="4041775" cy="762000"/>
          </a:xfrm>
        </p:spPr>
        <p:txBody>
          <a:bodyPr/>
          <a:lstStyle/>
          <a:p>
            <a:r>
              <a:rPr lang="en-US" dirty="0" smtClean="0"/>
              <a:t>Procedure related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7158" y="2428868"/>
            <a:ext cx="4040188" cy="3941763"/>
          </a:xfrm>
        </p:spPr>
        <p:txBody>
          <a:bodyPr/>
          <a:lstStyle/>
          <a:p>
            <a:r>
              <a:rPr lang="en-US" dirty="0" smtClean="0"/>
              <a:t>Renal impairment</a:t>
            </a:r>
          </a:p>
          <a:p>
            <a:r>
              <a:rPr lang="en-US" dirty="0" smtClean="0"/>
              <a:t>DM</a:t>
            </a:r>
          </a:p>
          <a:p>
            <a:r>
              <a:rPr lang="en-US" dirty="0" err="1" smtClean="0"/>
              <a:t>Absoloute</a:t>
            </a:r>
            <a:r>
              <a:rPr lang="en-US" dirty="0" smtClean="0"/>
              <a:t> intravascular volume depletion</a:t>
            </a:r>
          </a:p>
          <a:p>
            <a:r>
              <a:rPr lang="en-US" dirty="0" smtClean="0"/>
              <a:t>Effective intravascular volume depletion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nephrotoxic</a:t>
            </a:r>
            <a:r>
              <a:rPr lang="en-US" dirty="0" smtClean="0"/>
              <a:t> medications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357430"/>
            <a:ext cx="4041775" cy="3941763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Osmolal</a:t>
            </a:r>
            <a:r>
              <a:rPr lang="en-US" dirty="0" smtClean="0"/>
              <a:t> </a:t>
            </a:r>
            <a:r>
              <a:rPr lang="en-US" dirty="0" smtClean="0"/>
              <a:t>contrast</a:t>
            </a:r>
            <a:endParaRPr lang="en-US" dirty="0" smtClean="0"/>
          </a:p>
          <a:p>
            <a:r>
              <a:rPr lang="en-US" dirty="0" smtClean="0"/>
              <a:t>Large volume contrast</a:t>
            </a:r>
          </a:p>
          <a:p>
            <a:r>
              <a:rPr lang="en-US" dirty="0" smtClean="0"/>
              <a:t>Multiple sequential procedures</a:t>
            </a:r>
          </a:p>
          <a:p>
            <a:r>
              <a:rPr lang="en-US" dirty="0" err="1" smtClean="0"/>
              <a:t>Intraarterial</a:t>
            </a:r>
            <a:r>
              <a:rPr lang="en-US" dirty="0" smtClean="0"/>
              <a:t> administration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1886</TotalTime>
  <Words>345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X RAY KUB for Discussion</vt:lpstr>
      <vt:lpstr>Case Scenario</vt:lpstr>
      <vt:lpstr>Slide 3</vt:lpstr>
      <vt:lpstr>XRAY KUB PLAIN</vt:lpstr>
      <vt:lpstr>Xray plain</vt:lpstr>
      <vt:lpstr>Slide 6</vt:lpstr>
      <vt:lpstr>Slide 7</vt:lpstr>
      <vt:lpstr>CIAKI</vt:lpstr>
      <vt:lpstr>Risk Factors</vt:lpstr>
      <vt:lpstr>Types of contrast</vt:lpstr>
      <vt:lpstr>DD</vt:lpstr>
      <vt:lpstr>Prevention</vt:lpstr>
      <vt:lpstr>Pharmacological Agents</vt:lpstr>
      <vt:lpstr>Slide 14</vt:lpstr>
      <vt:lpstr>Intravascular Volume expansion</vt:lpstr>
      <vt:lpstr>RIPC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RAY KUB for Discussion</dc:title>
  <dc:creator>anuthomas</dc:creator>
  <cp:lastModifiedBy>anuthomas</cp:lastModifiedBy>
  <cp:revision>5</cp:revision>
  <dcterms:created xsi:type="dcterms:W3CDTF">2016-10-24T10:03:36Z</dcterms:created>
  <dcterms:modified xsi:type="dcterms:W3CDTF">2016-11-01T17:57:47Z</dcterms:modified>
</cp:coreProperties>
</file>