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68" r:id="rId13"/>
    <p:sldId id="273" r:id="rId14"/>
    <p:sldId id="269" r:id="rId15"/>
    <p:sldId id="275" r:id="rId16"/>
    <p:sldId id="266" r:id="rId17"/>
    <p:sldId id="271" r:id="rId18"/>
    <p:sldId id="278" r:id="rId19"/>
    <p:sldId id="267" r:id="rId20"/>
    <p:sldId id="276" r:id="rId21"/>
    <p:sldId id="277" r:id="rId22"/>
    <p:sldId id="27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330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E3ABC9-A582-4E1D-B55D-3BED9E091AD8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49DDD10-5D42-42EA-AC55-963FE6D6D182}">
      <dgm:prSet/>
      <dgm:spPr/>
      <dgm:t>
        <a:bodyPr/>
        <a:lstStyle/>
        <a:p>
          <a:r>
            <a:rPr lang="en-IN" dirty="0"/>
            <a:t>HYPOKALEMIA INITAILLY PERSISTED WITH POSSTAIUM SUPLEMENTATION WEAKNESS RECOVERED </a:t>
          </a:r>
          <a:endParaRPr lang="en-US" dirty="0"/>
        </a:p>
      </dgm:t>
    </dgm:pt>
    <dgm:pt modelId="{7DD7B036-4390-49E6-9A0D-AB762C9C7F28}" type="parTrans" cxnId="{917B8D49-9F44-46A3-BEEE-8B168FA1AB1D}">
      <dgm:prSet/>
      <dgm:spPr/>
      <dgm:t>
        <a:bodyPr/>
        <a:lstStyle/>
        <a:p>
          <a:endParaRPr lang="en-US"/>
        </a:p>
      </dgm:t>
    </dgm:pt>
    <dgm:pt modelId="{BE86986E-343F-4906-906B-5F16870BCBDB}" type="sibTrans" cxnId="{917B8D49-9F44-46A3-BEEE-8B168FA1AB1D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6D399000-B668-47A5-BEEC-5B2AB8C7D815}">
      <dgm:prSet/>
      <dgm:spPr/>
      <dgm:t>
        <a:bodyPr/>
        <a:lstStyle/>
        <a:p>
          <a:r>
            <a:rPr lang="en-IN" dirty="0"/>
            <a:t>RENAL FAILURE RECOVERED -CONSERVATIVE MANAGEMENT</a:t>
          </a:r>
          <a:endParaRPr lang="en-US" dirty="0"/>
        </a:p>
      </dgm:t>
    </dgm:pt>
    <dgm:pt modelId="{8B801F47-2E9A-44FE-921A-68311CDDD132}" type="parTrans" cxnId="{443212BD-79D2-432C-9533-2B17053E4C70}">
      <dgm:prSet/>
      <dgm:spPr/>
      <dgm:t>
        <a:bodyPr/>
        <a:lstStyle/>
        <a:p>
          <a:endParaRPr lang="en-US"/>
        </a:p>
      </dgm:t>
    </dgm:pt>
    <dgm:pt modelId="{D0C8B64A-EE2A-4A4A-A8EC-54D45FAEDB0A}" type="sibTrans" cxnId="{443212BD-79D2-432C-9533-2B17053E4C70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B08B6080-F647-49E6-885D-1E386810B073}">
      <dgm:prSet/>
      <dgm:spPr/>
      <dgm:t>
        <a:bodyPr/>
        <a:lstStyle/>
        <a:p>
          <a:r>
            <a:rPr lang="en-IN" dirty="0"/>
            <a:t>TOTAL COUNTS RECOVERED – IV ANTIBIOTICS</a:t>
          </a:r>
        </a:p>
        <a:p>
          <a:r>
            <a:rPr lang="en-IN" dirty="0"/>
            <a:t> </a:t>
          </a:r>
          <a:endParaRPr lang="en-US" dirty="0"/>
        </a:p>
      </dgm:t>
    </dgm:pt>
    <dgm:pt modelId="{760DF20E-A232-45DE-8C33-D0A8E16AD30F}" type="parTrans" cxnId="{627CBBE9-DFA4-4462-B275-3873C246DD35}">
      <dgm:prSet/>
      <dgm:spPr/>
      <dgm:t>
        <a:bodyPr/>
        <a:lstStyle/>
        <a:p>
          <a:endParaRPr lang="en-US"/>
        </a:p>
      </dgm:t>
    </dgm:pt>
    <dgm:pt modelId="{DBABC5F4-B019-408C-9AFC-4CC29382C8A1}" type="sibTrans" cxnId="{627CBBE9-DFA4-4462-B275-3873C246DD35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E3A35DF9-3159-49E1-91D8-FE4631C53204}">
      <dgm:prSet/>
      <dgm:spPr/>
      <dgm:t>
        <a:bodyPr/>
        <a:lstStyle/>
        <a:p>
          <a:r>
            <a:rPr lang="en-IN" dirty="0"/>
            <a:t>STEROIDS AND IMMUNOSUPRESSANT S INITIATED </a:t>
          </a:r>
        </a:p>
      </dgm:t>
    </dgm:pt>
    <dgm:pt modelId="{022FEF44-351A-49BA-B993-CFE6BF3DBFC0}" type="parTrans" cxnId="{FC84C76C-4499-47CA-AAAE-CC63EF035412}">
      <dgm:prSet/>
      <dgm:spPr/>
      <dgm:t>
        <a:bodyPr/>
        <a:lstStyle/>
        <a:p>
          <a:endParaRPr lang="en-IN"/>
        </a:p>
      </dgm:t>
    </dgm:pt>
    <dgm:pt modelId="{7F1DCC8E-F9B8-4635-9564-1C69271C220C}" type="sibTrans" cxnId="{FC84C76C-4499-47CA-AAAE-CC63EF035412}">
      <dgm:prSet phldrT="04"/>
      <dgm:spPr/>
      <dgm:t>
        <a:bodyPr/>
        <a:lstStyle/>
        <a:p>
          <a:endParaRPr lang="en-IN"/>
        </a:p>
      </dgm:t>
    </dgm:pt>
    <dgm:pt modelId="{9BAB02C6-2AEA-40FB-800A-A9D9D84468E1}" type="pres">
      <dgm:prSet presAssocID="{35E3ABC9-A582-4E1D-B55D-3BED9E091AD8}" presName="outerComposite" presStyleCnt="0">
        <dgm:presLayoutVars>
          <dgm:chMax val="5"/>
          <dgm:dir/>
          <dgm:resizeHandles val="exact"/>
        </dgm:presLayoutVars>
      </dgm:prSet>
      <dgm:spPr/>
    </dgm:pt>
    <dgm:pt modelId="{057B5007-3798-4675-BD1D-94351FD76FB4}" type="pres">
      <dgm:prSet presAssocID="{35E3ABC9-A582-4E1D-B55D-3BED9E091AD8}" presName="dummyMaxCanvas" presStyleCnt="0">
        <dgm:presLayoutVars/>
      </dgm:prSet>
      <dgm:spPr/>
    </dgm:pt>
    <dgm:pt modelId="{A6677C8A-6ADD-4822-BD90-04A15ADE07BD}" type="pres">
      <dgm:prSet presAssocID="{35E3ABC9-A582-4E1D-B55D-3BED9E091AD8}" presName="FourNodes_1" presStyleLbl="node1" presStyleIdx="0" presStyleCnt="4">
        <dgm:presLayoutVars>
          <dgm:bulletEnabled val="1"/>
        </dgm:presLayoutVars>
      </dgm:prSet>
      <dgm:spPr/>
    </dgm:pt>
    <dgm:pt modelId="{5804F1F5-CF0C-47F8-9636-1B46858CEF0F}" type="pres">
      <dgm:prSet presAssocID="{35E3ABC9-A582-4E1D-B55D-3BED9E091AD8}" presName="FourNodes_2" presStyleLbl="node1" presStyleIdx="1" presStyleCnt="4">
        <dgm:presLayoutVars>
          <dgm:bulletEnabled val="1"/>
        </dgm:presLayoutVars>
      </dgm:prSet>
      <dgm:spPr/>
    </dgm:pt>
    <dgm:pt modelId="{BE621900-7366-4523-99DE-3EF37FA29DC1}" type="pres">
      <dgm:prSet presAssocID="{35E3ABC9-A582-4E1D-B55D-3BED9E091AD8}" presName="FourNodes_3" presStyleLbl="node1" presStyleIdx="2" presStyleCnt="4">
        <dgm:presLayoutVars>
          <dgm:bulletEnabled val="1"/>
        </dgm:presLayoutVars>
      </dgm:prSet>
      <dgm:spPr/>
    </dgm:pt>
    <dgm:pt modelId="{520760A5-F434-436F-A113-1EFD0E15ED9F}" type="pres">
      <dgm:prSet presAssocID="{35E3ABC9-A582-4E1D-B55D-3BED9E091AD8}" presName="FourNodes_4" presStyleLbl="node1" presStyleIdx="3" presStyleCnt="4">
        <dgm:presLayoutVars>
          <dgm:bulletEnabled val="1"/>
        </dgm:presLayoutVars>
      </dgm:prSet>
      <dgm:spPr/>
    </dgm:pt>
    <dgm:pt modelId="{926D95AB-F16D-4990-9FF1-FFAE72DDBCC4}" type="pres">
      <dgm:prSet presAssocID="{35E3ABC9-A582-4E1D-B55D-3BED9E091AD8}" presName="FourConn_1-2" presStyleLbl="fgAccFollowNode1" presStyleIdx="0" presStyleCnt="3">
        <dgm:presLayoutVars>
          <dgm:bulletEnabled val="1"/>
        </dgm:presLayoutVars>
      </dgm:prSet>
      <dgm:spPr/>
    </dgm:pt>
    <dgm:pt modelId="{AD159644-FF88-444F-AC42-AD3C3B5B1871}" type="pres">
      <dgm:prSet presAssocID="{35E3ABC9-A582-4E1D-B55D-3BED9E091AD8}" presName="FourConn_2-3" presStyleLbl="fgAccFollowNode1" presStyleIdx="1" presStyleCnt="3">
        <dgm:presLayoutVars>
          <dgm:bulletEnabled val="1"/>
        </dgm:presLayoutVars>
      </dgm:prSet>
      <dgm:spPr/>
    </dgm:pt>
    <dgm:pt modelId="{2E838227-FAA7-4E35-9E9E-A837EA20D4BC}" type="pres">
      <dgm:prSet presAssocID="{35E3ABC9-A582-4E1D-B55D-3BED9E091AD8}" presName="FourConn_3-4" presStyleLbl="fgAccFollowNode1" presStyleIdx="2" presStyleCnt="3">
        <dgm:presLayoutVars>
          <dgm:bulletEnabled val="1"/>
        </dgm:presLayoutVars>
      </dgm:prSet>
      <dgm:spPr/>
    </dgm:pt>
    <dgm:pt modelId="{16A0BF62-9233-4330-AE7C-09BCED2AAAD0}" type="pres">
      <dgm:prSet presAssocID="{35E3ABC9-A582-4E1D-B55D-3BED9E091AD8}" presName="FourNodes_1_text" presStyleLbl="node1" presStyleIdx="3" presStyleCnt="4">
        <dgm:presLayoutVars>
          <dgm:bulletEnabled val="1"/>
        </dgm:presLayoutVars>
      </dgm:prSet>
      <dgm:spPr/>
    </dgm:pt>
    <dgm:pt modelId="{0BDDC522-0E56-4726-BBD4-11DAD296121E}" type="pres">
      <dgm:prSet presAssocID="{35E3ABC9-A582-4E1D-B55D-3BED9E091AD8}" presName="FourNodes_2_text" presStyleLbl="node1" presStyleIdx="3" presStyleCnt="4">
        <dgm:presLayoutVars>
          <dgm:bulletEnabled val="1"/>
        </dgm:presLayoutVars>
      </dgm:prSet>
      <dgm:spPr/>
    </dgm:pt>
    <dgm:pt modelId="{CF59F5F5-1CC0-496C-9068-2957ADE2935B}" type="pres">
      <dgm:prSet presAssocID="{35E3ABC9-A582-4E1D-B55D-3BED9E091AD8}" presName="FourNodes_3_text" presStyleLbl="node1" presStyleIdx="3" presStyleCnt="4">
        <dgm:presLayoutVars>
          <dgm:bulletEnabled val="1"/>
        </dgm:presLayoutVars>
      </dgm:prSet>
      <dgm:spPr/>
    </dgm:pt>
    <dgm:pt modelId="{6F303988-3729-4ACC-AC5F-503D6AABF331}" type="pres">
      <dgm:prSet presAssocID="{35E3ABC9-A582-4E1D-B55D-3BED9E091AD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4B4FD2D-2C7D-48B9-8D7B-14A713F95258}" type="presOf" srcId="{B08B6080-F647-49E6-885D-1E386810B073}" destId="{BE621900-7366-4523-99DE-3EF37FA29DC1}" srcOrd="0" destOrd="0" presId="urn:microsoft.com/office/officeart/2005/8/layout/vProcess5"/>
    <dgm:cxn modelId="{8AA7FD61-9172-4A92-B47B-0001A7B3710C}" type="presOf" srcId="{149DDD10-5D42-42EA-AC55-963FE6D6D182}" destId="{A6677C8A-6ADD-4822-BD90-04A15ADE07BD}" srcOrd="0" destOrd="0" presId="urn:microsoft.com/office/officeart/2005/8/layout/vProcess5"/>
    <dgm:cxn modelId="{917B8D49-9F44-46A3-BEEE-8B168FA1AB1D}" srcId="{35E3ABC9-A582-4E1D-B55D-3BED9E091AD8}" destId="{149DDD10-5D42-42EA-AC55-963FE6D6D182}" srcOrd="0" destOrd="0" parTransId="{7DD7B036-4390-49E6-9A0D-AB762C9C7F28}" sibTransId="{BE86986E-343F-4906-906B-5F16870BCBDB}"/>
    <dgm:cxn modelId="{FC84C76C-4499-47CA-AAAE-CC63EF035412}" srcId="{35E3ABC9-A582-4E1D-B55D-3BED9E091AD8}" destId="{E3A35DF9-3159-49E1-91D8-FE4631C53204}" srcOrd="3" destOrd="0" parTransId="{022FEF44-351A-49BA-B993-CFE6BF3DBFC0}" sibTransId="{7F1DCC8E-F9B8-4635-9564-1C69271C220C}"/>
    <dgm:cxn modelId="{560E5F74-30E8-4D22-82AE-DD04F705B1E5}" type="presOf" srcId="{6D399000-B668-47A5-BEEC-5B2AB8C7D815}" destId="{5804F1F5-CF0C-47F8-9636-1B46858CEF0F}" srcOrd="0" destOrd="0" presId="urn:microsoft.com/office/officeart/2005/8/layout/vProcess5"/>
    <dgm:cxn modelId="{ACD62855-9256-46A2-81B5-48B79B544EBD}" type="presOf" srcId="{E3A35DF9-3159-49E1-91D8-FE4631C53204}" destId="{6F303988-3729-4ACC-AC5F-503D6AABF331}" srcOrd="1" destOrd="0" presId="urn:microsoft.com/office/officeart/2005/8/layout/vProcess5"/>
    <dgm:cxn modelId="{EC47D359-F0E0-4F42-8910-17DF4DDAF8E2}" type="presOf" srcId="{BE86986E-343F-4906-906B-5F16870BCBDB}" destId="{926D95AB-F16D-4990-9FF1-FFAE72DDBCC4}" srcOrd="0" destOrd="0" presId="urn:microsoft.com/office/officeart/2005/8/layout/vProcess5"/>
    <dgm:cxn modelId="{4634288A-9089-42EE-9361-5562DE154D95}" type="presOf" srcId="{B08B6080-F647-49E6-885D-1E386810B073}" destId="{CF59F5F5-1CC0-496C-9068-2957ADE2935B}" srcOrd="1" destOrd="0" presId="urn:microsoft.com/office/officeart/2005/8/layout/vProcess5"/>
    <dgm:cxn modelId="{F9D0228C-A030-457C-B206-2A981B293652}" type="presOf" srcId="{6D399000-B668-47A5-BEEC-5B2AB8C7D815}" destId="{0BDDC522-0E56-4726-BBD4-11DAD296121E}" srcOrd="1" destOrd="0" presId="urn:microsoft.com/office/officeart/2005/8/layout/vProcess5"/>
    <dgm:cxn modelId="{51283090-7EA8-42D9-9F30-D9FCEE5C3D70}" type="presOf" srcId="{149DDD10-5D42-42EA-AC55-963FE6D6D182}" destId="{16A0BF62-9233-4330-AE7C-09BCED2AAAD0}" srcOrd="1" destOrd="0" presId="urn:microsoft.com/office/officeart/2005/8/layout/vProcess5"/>
    <dgm:cxn modelId="{B31B1293-6568-43DD-88CC-F54ED81087EB}" type="presOf" srcId="{DBABC5F4-B019-408C-9AFC-4CC29382C8A1}" destId="{2E838227-FAA7-4E35-9E9E-A837EA20D4BC}" srcOrd="0" destOrd="0" presId="urn:microsoft.com/office/officeart/2005/8/layout/vProcess5"/>
    <dgm:cxn modelId="{E74C7C93-52C5-44E9-A961-D551D913580F}" type="presOf" srcId="{E3A35DF9-3159-49E1-91D8-FE4631C53204}" destId="{520760A5-F434-436F-A113-1EFD0E15ED9F}" srcOrd="0" destOrd="0" presId="urn:microsoft.com/office/officeart/2005/8/layout/vProcess5"/>
    <dgm:cxn modelId="{0590B6BC-7F94-4010-858E-8F289F9F5F96}" type="presOf" srcId="{D0C8B64A-EE2A-4A4A-A8EC-54D45FAEDB0A}" destId="{AD159644-FF88-444F-AC42-AD3C3B5B1871}" srcOrd="0" destOrd="0" presId="urn:microsoft.com/office/officeart/2005/8/layout/vProcess5"/>
    <dgm:cxn modelId="{443212BD-79D2-432C-9533-2B17053E4C70}" srcId="{35E3ABC9-A582-4E1D-B55D-3BED9E091AD8}" destId="{6D399000-B668-47A5-BEEC-5B2AB8C7D815}" srcOrd="1" destOrd="0" parTransId="{8B801F47-2E9A-44FE-921A-68311CDDD132}" sibTransId="{D0C8B64A-EE2A-4A4A-A8EC-54D45FAEDB0A}"/>
    <dgm:cxn modelId="{627CBBE9-DFA4-4462-B275-3873C246DD35}" srcId="{35E3ABC9-A582-4E1D-B55D-3BED9E091AD8}" destId="{B08B6080-F647-49E6-885D-1E386810B073}" srcOrd="2" destOrd="0" parTransId="{760DF20E-A232-45DE-8C33-D0A8E16AD30F}" sibTransId="{DBABC5F4-B019-408C-9AFC-4CC29382C8A1}"/>
    <dgm:cxn modelId="{09FE1FF5-7AF0-4635-89B6-B7EBD07EABF3}" type="presOf" srcId="{35E3ABC9-A582-4E1D-B55D-3BED9E091AD8}" destId="{9BAB02C6-2AEA-40FB-800A-A9D9D84468E1}" srcOrd="0" destOrd="0" presId="urn:microsoft.com/office/officeart/2005/8/layout/vProcess5"/>
    <dgm:cxn modelId="{867AE45D-5C89-4127-A5FB-F315B1EB5BEB}" type="presParOf" srcId="{9BAB02C6-2AEA-40FB-800A-A9D9D84468E1}" destId="{057B5007-3798-4675-BD1D-94351FD76FB4}" srcOrd="0" destOrd="0" presId="urn:microsoft.com/office/officeart/2005/8/layout/vProcess5"/>
    <dgm:cxn modelId="{C07B6291-E1EE-4400-AE02-484DF0D8FF69}" type="presParOf" srcId="{9BAB02C6-2AEA-40FB-800A-A9D9D84468E1}" destId="{A6677C8A-6ADD-4822-BD90-04A15ADE07BD}" srcOrd="1" destOrd="0" presId="urn:microsoft.com/office/officeart/2005/8/layout/vProcess5"/>
    <dgm:cxn modelId="{4E3D23A6-B76F-4399-AB5E-476EBA7F4A17}" type="presParOf" srcId="{9BAB02C6-2AEA-40FB-800A-A9D9D84468E1}" destId="{5804F1F5-CF0C-47F8-9636-1B46858CEF0F}" srcOrd="2" destOrd="0" presId="urn:microsoft.com/office/officeart/2005/8/layout/vProcess5"/>
    <dgm:cxn modelId="{DCF5205F-338B-4CBF-81C8-AE04863B60B4}" type="presParOf" srcId="{9BAB02C6-2AEA-40FB-800A-A9D9D84468E1}" destId="{BE621900-7366-4523-99DE-3EF37FA29DC1}" srcOrd="3" destOrd="0" presId="urn:microsoft.com/office/officeart/2005/8/layout/vProcess5"/>
    <dgm:cxn modelId="{ED0D2627-E95F-4AC7-8FDD-098048168B52}" type="presParOf" srcId="{9BAB02C6-2AEA-40FB-800A-A9D9D84468E1}" destId="{520760A5-F434-436F-A113-1EFD0E15ED9F}" srcOrd="4" destOrd="0" presId="urn:microsoft.com/office/officeart/2005/8/layout/vProcess5"/>
    <dgm:cxn modelId="{859D773C-930E-4080-945A-473BC696A40A}" type="presParOf" srcId="{9BAB02C6-2AEA-40FB-800A-A9D9D84468E1}" destId="{926D95AB-F16D-4990-9FF1-FFAE72DDBCC4}" srcOrd="5" destOrd="0" presId="urn:microsoft.com/office/officeart/2005/8/layout/vProcess5"/>
    <dgm:cxn modelId="{C86F819D-892F-405B-BFED-468913E1187E}" type="presParOf" srcId="{9BAB02C6-2AEA-40FB-800A-A9D9D84468E1}" destId="{AD159644-FF88-444F-AC42-AD3C3B5B1871}" srcOrd="6" destOrd="0" presId="urn:microsoft.com/office/officeart/2005/8/layout/vProcess5"/>
    <dgm:cxn modelId="{17108411-41DC-426F-B6D1-397F64688B1F}" type="presParOf" srcId="{9BAB02C6-2AEA-40FB-800A-A9D9D84468E1}" destId="{2E838227-FAA7-4E35-9E9E-A837EA20D4BC}" srcOrd="7" destOrd="0" presId="urn:microsoft.com/office/officeart/2005/8/layout/vProcess5"/>
    <dgm:cxn modelId="{0282B73E-FD7D-4107-9F8A-64FE77A49922}" type="presParOf" srcId="{9BAB02C6-2AEA-40FB-800A-A9D9D84468E1}" destId="{16A0BF62-9233-4330-AE7C-09BCED2AAAD0}" srcOrd="8" destOrd="0" presId="urn:microsoft.com/office/officeart/2005/8/layout/vProcess5"/>
    <dgm:cxn modelId="{460D5ED1-1739-4256-A270-B71F3AB9F237}" type="presParOf" srcId="{9BAB02C6-2AEA-40FB-800A-A9D9D84468E1}" destId="{0BDDC522-0E56-4726-BBD4-11DAD296121E}" srcOrd="9" destOrd="0" presId="urn:microsoft.com/office/officeart/2005/8/layout/vProcess5"/>
    <dgm:cxn modelId="{9DBB71A2-43CE-46B6-AEAB-2C80D91ABF18}" type="presParOf" srcId="{9BAB02C6-2AEA-40FB-800A-A9D9D84468E1}" destId="{CF59F5F5-1CC0-496C-9068-2957ADE2935B}" srcOrd="10" destOrd="0" presId="urn:microsoft.com/office/officeart/2005/8/layout/vProcess5"/>
    <dgm:cxn modelId="{13656A87-24AC-4DB7-A7C9-46DCBFD6E557}" type="presParOf" srcId="{9BAB02C6-2AEA-40FB-800A-A9D9D84468E1}" destId="{6F303988-3729-4ACC-AC5F-503D6AABF33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F57ADF-725A-4E9B-9A0A-32C9E2C5D74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5772CE-D81D-4234-A880-2E89EF791AA3}">
      <dgm:prSet/>
      <dgm:spPr/>
      <dgm:t>
        <a:bodyPr/>
        <a:lstStyle/>
        <a:p>
          <a:r>
            <a:rPr lang="en-IN"/>
            <a:t>PATIENTS WEAKNESS RECOVERED OVER 2 WEEKS</a:t>
          </a:r>
          <a:endParaRPr lang="en-US"/>
        </a:p>
      </dgm:t>
    </dgm:pt>
    <dgm:pt modelId="{562A782F-4691-4DC0-AEF2-183C161AD850}" type="parTrans" cxnId="{9D51555E-9594-48E3-92D7-B55A174B0253}">
      <dgm:prSet/>
      <dgm:spPr/>
      <dgm:t>
        <a:bodyPr/>
        <a:lstStyle/>
        <a:p>
          <a:endParaRPr lang="en-US"/>
        </a:p>
      </dgm:t>
    </dgm:pt>
    <dgm:pt modelId="{9DEAD36A-3D8D-4F94-B9AE-DC951D570FAE}" type="sibTrans" cxnId="{9D51555E-9594-48E3-92D7-B55A174B0253}">
      <dgm:prSet/>
      <dgm:spPr/>
      <dgm:t>
        <a:bodyPr/>
        <a:lstStyle/>
        <a:p>
          <a:endParaRPr lang="en-US"/>
        </a:p>
      </dgm:t>
    </dgm:pt>
    <dgm:pt modelId="{62DF8197-B189-4029-B45A-199BFDC2BC5B}">
      <dgm:prSet/>
      <dgm:spPr/>
      <dgm:t>
        <a:bodyPr/>
        <a:lstStyle/>
        <a:p>
          <a:r>
            <a:rPr lang="en-IN"/>
            <a:t>TONE INCREASED IN B/L LOWER LIMB</a:t>
          </a:r>
          <a:endParaRPr lang="en-US"/>
        </a:p>
      </dgm:t>
    </dgm:pt>
    <dgm:pt modelId="{421BD06F-FAB0-4DB3-9088-015D2BBCD8D0}" type="parTrans" cxnId="{4A926E84-78E9-48D3-A849-CC8B0DDC02C3}">
      <dgm:prSet/>
      <dgm:spPr/>
      <dgm:t>
        <a:bodyPr/>
        <a:lstStyle/>
        <a:p>
          <a:endParaRPr lang="en-US"/>
        </a:p>
      </dgm:t>
    </dgm:pt>
    <dgm:pt modelId="{B864B393-6EC6-4D28-AA2C-D2E3B58C29DF}" type="sibTrans" cxnId="{4A926E84-78E9-48D3-A849-CC8B0DDC02C3}">
      <dgm:prSet/>
      <dgm:spPr/>
      <dgm:t>
        <a:bodyPr/>
        <a:lstStyle/>
        <a:p>
          <a:endParaRPr lang="en-US"/>
        </a:p>
      </dgm:t>
    </dgm:pt>
    <dgm:pt modelId="{73B80804-7F5C-4266-9368-1BAF7A3D9303}">
      <dgm:prSet/>
      <dgm:spPr/>
      <dgm:t>
        <a:bodyPr/>
        <a:lstStyle/>
        <a:p>
          <a:r>
            <a:rPr lang="en-IN"/>
            <a:t>POWER  5/5 IN ALL FOUR LIMBS</a:t>
          </a:r>
          <a:endParaRPr lang="en-US"/>
        </a:p>
      </dgm:t>
    </dgm:pt>
    <dgm:pt modelId="{5B45DABD-8255-4C9F-9395-51E540A4C353}" type="parTrans" cxnId="{55FC3C19-CAE9-4D10-A7B7-CE23DFD811C8}">
      <dgm:prSet/>
      <dgm:spPr/>
      <dgm:t>
        <a:bodyPr/>
        <a:lstStyle/>
        <a:p>
          <a:endParaRPr lang="en-US"/>
        </a:p>
      </dgm:t>
    </dgm:pt>
    <dgm:pt modelId="{96268BC7-4B79-4D0E-B069-E11ED21EC712}" type="sibTrans" cxnId="{55FC3C19-CAE9-4D10-A7B7-CE23DFD811C8}">
      <dgm:prSet/>
      <dgm:spPr/>
      <dgm:t>
        <a:bodyPr/>
        <a:lstStyle/>
        <a:p>
          <a:endParaRPr lang="en-US"/>
        </a:p>
      </dgm:t>
    </dgm:pt>
    <dgm:pt modelId="{B87DB8B1-FB71-4EF5-86BE-9C024118DDBD}">
      <dgm:prSet/>
      <dgm:spPr/>
      <dgm:t>
        <a:bodyPr/>
        <a:lstStyle/>
        <a:p>
          <a:r>
            <a:rPr lang="en-IN"/>
            <a:t>PLANTAR B/L WITHDRAWAL</a:t>
          </a:r>
          <a:endParaRPr lang="en-US"/>
        </a:p>
      </dgm:t>
    </dgm:pt>
    <dgm:pt modelId="{9524AF8D-ECC2-467A-8668-004F4A76CA83}" type="parTrans" cxnId="{25F1CD9D-6613-4BCE-80A5-9634068437C7}">
      <dgm:prSet/>
      <dgm:spPr/>
      <dgm:t>
        <a:bodyPr/>
        <a:lstStyle/>
        <a:p>
          <a:endParaRPr lang="en-US"/>
        </a:p>
      </dgm:t>
    </dgm:pt>
    <dgm:pt modelId="{6FB761AB-B19C-4F92-8B20-FEC5AFD8CD0A}" type="sibTrans" cxnId="{25F1CD9D-6613-4BCE-80A5-9634068437C7}">
      <dgm:prSet/>
      <dgm:spPr/>
      <dgm:t>
        <a:bodyPr/>
        <a:lstStyle/>
        <a:p>
          <a:endParaRPr lang="en-US"/>
        </a:p>
      </dgm:t>
    </dgm:pt>
    <dgm:pt modelId="{B16FADA8-1A7E-47AE-B8E2-8092F581F543}" type="pres">
      <dgm:prSet presAssocID="{73F57ADF-725A-4E9B-9A0A-32C9E2C5D749}" presName="linear" presStyleCnt="0">
        <dgm:presLayoutVars>
          <dgm:animLvl val="lvl"/>
          <dgm:resizeHandles val="exact"/>
        </dgm:presLayoutVars>
      </dgm:prSet>
      <dgm:spPr/>
    </dgm:pt>
    <dgm:pt modelId="{B1D87B80-D2E8-44E3-92B4-0D52BE8648ED}" type="pres">
      <dgm:prSet presAssocID="{305772CE-D81D-4234-A880-2E89EF791AA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4DD547D-4B09-4E3B-B0E7-511FE423F2B4}" type="pres">
      <dgm:prSet presAssocID="{9DEAD36A-3D8D-4F94-B9AE-DC951D570FAE}" presName="spacer" presStyleCnt="0"/>
      <dgm:spPr/>
    </dgm:pt>
    <dgm:pt modelId="{EB7F3449-1DCD-4D3F-926B-5E5D3D39BAF5}" type="pres">
      <dgm:prSet presAssocID="{62DF8197-B189-4029-B45A-199BFDC2BC5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FAAD9F1-978C-4FB6-BB33-F97918E99D3C}" type="pres">
      <dgm:prSet presAssocID="{B864B393-6EC6-4D28-AA2C-D2E3B58C29DF}" presName="spacer" presStyleCnt="0"/>
      <dgm:spPr/>
    </dgm:pt>
    <dgm:pt modelId="{5D808277-90E6-417C-9BAB-49079A461339}" type="pres">
      <dgm:prSet presAssocID="{73B80804-7F5C-4266-9368-1BAF7A3D930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B3DA657-3170-4DE5-8753-A16619CFBA08}" type="pres">
      <dgm:prSet presAssocID="{96268BC7-4B79-4D0E-B069-E11ED21EC712}" presName="spacer" presStyleCnt="0"/>
      <dgm:spPr/>
    </dgm:pt>
    <dgm:pt modelId="{7CF2F0AA-10E3-4A86-8BBB-1BC6342D91D1}" type="pres">
      <dgm:prSet presAssocID="{B87DB8B1-FB71-4EF5-86BE-9C024118DDB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5FC3C19-CAE9-4D10-A7B7-CE23DFD811C8}" srcId="{73F57ADF-725A-4E9B-9A0A-32C9E2C5D749}" destId="{73B80804-7F5C-4266-9368-1BAF7A3D9303}" srcOrd="2" destOrd="0" parTransId="{5B45DABD-8255-4C9F-9395-51E540A4C353}" sibTransId="{96268BC7-4B79-4D0E-B069-E11ED21EC712}"/>
    <dgm:cxn modelId="{9D51555E-9594-48E3-92D7-B55A174B0253}" srcId="{73F57ADF-725A-4E9B-9A0A-32C9E2C5D749}" destId="{305772CE-D81D-4234-A880-2E89EF791AA3}" srcOrd="0" destOrd="0" parTransId="{562A782F-4691-4DC0-AEF2-183C161AD850}" sibTransId="{9DEAD36A-3D8D-4F94-B9AE-DC951D570FAE}"/>
    <dgm:cxn modelId="{4A926E84-78E9-48D3-A849-CC8B0DDC02C3}" srcId="{73F57ADF-725A-4E9B-9A0A-32C9E2C5D749}" destId="{62DF8197-B189-4029-B45A-199BFDC2BC5B}" srcOrd="1" destOrd="0" parTransId="{421BD06F-FAB0-4DB3-9088-015D2BBCD8D0}" sibTransId="{B864B393-6EC6-4D28-AA2C-D2E3B58C29DF}"/>
    <dgm:cxn modelId="{77A7B395-4EBB-4BDE-8D27-C45D00B8A520}" type="presOf" srcId="{73B80804-7F5C-4266-9368-1BAF7A3D9303}" destId="{5D808277-90E6-417C-9BAB-49079A461339}" srcOrd="0" destOrd="0" presId="urn:microsoft.com/office/officeart/2005/8/layout/vList2"/>
    <dgm:cxn modelId="{25F1CD9D-6613-4BCE-80A5-9634068437C7}" srcId="{73F57ADF-725A-4E9B-9A0A-32C9E2C5D749}" destId="{B87DB8B1-FB71-4EF5-86BE-9C024118DDBD}" srcOrd="3" destOrd="0" parTransId="{9524AF8D-ECC2-467A-8668-004F4A76CA83}" sibTransId="{6FB761AB-B19C-4F92-8B20-FEC5AFD8CD0A}"/>
    <dgm:cxn modelId="{779269CB-4940-4E62-98EB-10DB9B8AFA8D}" type="presOf" srcId="{73F57ADF-725A-4E9B-9A0A-32C9E2C5D749}" destId="{B16FADA8-1A7E-47AE-B8E2-8092F581F543}" srcOrd="0" destOrd="0" presId="urn:microsoft.com/office/officeart/2005/8/layout/vList2"/>
    <dgm:cxn modelId="{B295FACB-8858-4792-8919-C88800559C31}" type="presOf" srcId="{305772CE-D81D-4234-A880-2E89EF791AA3}" destId="{B1D87B80-D2E8-44E3-92B4-0D52BE8648ED}" srcOrd="0" destOrd="0" presId="urn:microsoft.com/office/officeart/2005/8/layout/vList2"/>
    <dgm:cxn modelId="{D89439D2-52FE-451C-B50E-7717909413CC}" type="presOf" srcId="{B87DB8B1-FB71-4EF5-86BE-9C024118DDBD}" destId="{7CF2F0AA-10E3-4A86-8BBB-1BC6342D91D1}" srcOrd="0" destOrd="0" presId="urn:microsoft.com/office/officeart/2005/8/layout/vList2"/>
    <dgm:cxn modelId="{342062E6-CCD9-4965-8F4D-885548265676}" type="presOf" srcId="{62DF8197-B189-4029-B45A-199BFDC2BC5B}" destId="{EB7F3449-1DCD-4D3F-926B-5E5D3D39BAF5}" srcOrd="0" destOrd="0" presId="urn:microsoft.com/office/officeart/2005/8/layout/vList2"/>
    <dgm:cxn modelId="{56B41436-EA9E-4561-974B-42CC763387CF}" type="presParOf" srcId="{B16FADA8-1A7E-47AE-B8E2-8092F581F543}" destId="{B1D87B80-D2E8-44E3-92B4-0D52BE8648ED}" srcOrd="0" destOrd="0" presId="urn:microsoft.com/office/officeart/2005/8/layout/vList2"/>
    <dgm:cxn modelId="{8A7CD306-D8A1-4B46-AC87-D293410BA285}" type="presParOf" srcId="{B16FADA8-1A7E-47AE-B8E2-8092F581F543}" destId="{F4DD547D-4B09-4E3B-B0E7-511FE423F2B4}" srcOrd="1" destOrd="0" presId="urn:microsoft.com/office/officeart/2005/8/layout/vList2"/>
    <dgm:cxn modelId="{C46612E9-6B7B-4C4E-9118-1FCCFA8A9B1A}" type="presParOf" srcId="{B16FADA8-1A7E-47AE-B8E2-8092F581F543}" destId="{EB7F3449-1DCD-4D3F-926B-5E5D3D39BAF5}" srcOrd="2" destOrd="0" presId="urn:microsoft.com/office/officeart/2005/8/layout/vList2"/>
    <dgm:cxn modelId="{050E0B2E-2F04-489F-9C38-E96FFDFBE9EC}" type="presParOf" srcId="{B16FADA8-1A7E-47AE-B8E2-8092F581F543}" destId="{EFAAD9F1-978C-4FB6-BB33-F97918E99D3C}" srcOrd="3" destOrd="0" presId="urn:microsoft.com/office/officeart/2005/8/layout/vList2"/>
    <dgm:cxn modelId="{693B4985-5503-4C1D-B2B2-9DBD47435C71}" type="presParOf" srcId="{B16FADA8-1A7E-47AE-B8E2-8092F581F543}" destId="{5D808277-90E6-417C-9BAB-49079A461339}" srcOrd="4" destOrd="0" presId="urn:microsoft.com/office/officeart/2005/8/layout/vList2"/>
    <dgm:cxn modelId="{0F4FCA61-A2F7-481E-BDD3-69C9FEF813E3}" type="presParOf" srcId="{B16FADA8-1A7E-47AE-B8E2-8092F581F543}" destId="{CB3DA657-3170-4DE5-8753-A16619CFBA08}" srcOrd="5" destOrd="0" presId="urn:microsoft.com/office/officeart/2005/8/layout/vList2"/>
    <dgm:cxn modelId="{ACD182F3-CAF6-4FA4-876E-D74109EC72A9}" type="presParOf" srcId="{B16FADA8-1A7E-47AE-B8E2-8092F581F543}" destId="{7CF2F0AA-10E3-4A86-8BBB-1BC6342D91D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E29F16-1816-4CDC-9F17-D85D69B9BFD4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1B4486C-6E75-4067-BF90-3AEAD5B9B45B}">
      <dgm:prSet/>
      <dgm:spPr/>
      <dgm:t>
        <a:bodyPr/>
        <a:lstStyle/>
        <a:p>
          <a:r>
            <a:rPr lang="en-IN"/>
            <a:t>STEROIDS  IMMUNOSUPRESANT</a:t>
          </a:r>
          <a:endParaRPr lang="en-US"/>
        </a:p>
      </dgm:t>
    </dgm:pt>
    <dgm:pt modelId="{90434D3A-AED4-4DC4-ACD9-FB20A161749E}" type="parTrans" cxnId="{5462C1D0-55E2-415C-ACF1-8EDC4FFA329B}">
      <dgm:prSet/>
      <dgm:spPr/>
      <dgm:t>
        <a:bodyPr/>
        <a:lstStyle/>
        <a:p>
          <a:endParaRPr lang="en-US"/>
        </a:p>
      </dgm:t>
    </dgm:pt>
    <dgm:pt modelId="{4F612DC0-1121-4F72-9621-8FA6C3B43737}" type="sibTrans" cxnId="{5462C1D0-55E2-415C-ACF1-8EDC4FFA329B}">
      <dgm:prSet/>
      <dgm:spPr/>
      <dgm:t>
        <a:bodyPr/>
        <a:lstStyle/>
        <a:p>
          <a:endParaRPr lang="en-US"/>
        </a:p>
      </dgm:t>
    </dgm:pt>
    <dgm:pt modelId="{97D7A51C-5290-442C-9C11-EA923E2A8C0D}">
      <dgm:prSet/>
      <dgm:spPr/>
      <dgm:t>
        <a:bodyPr/>
        <a:lstStyle/>
        <a:p>
          <a:r>
            <a:rPr lang="en-IN"/>
            <a:t>ORAL POSSTASIUM SUPLEMTATION</a:t>
          </a:r>
          <a:endParaRPr lang="en-US"/>
        </a:p>
      </dgm:t>
    </dgm:pt>
    <dgm:pt modelId="{B117A739-174F-4254-B934-95B8C351864E}" type="parTrans" cxnId="{F4851FC8-AFC7-4701-8AB3-8D88C2EFE287}">
      <dgm:prSet/>
      <dgm:spPr/>
      <dgm:t>
        <a:bodyPr/>
        <a:lstStyle/>
        <a:p>
          <a:endParaRPr lang="en-US"/>
        </a:p>
      </dgm:t>
    </dgm:pt>
    <dgm:pt modelId="{369DDA27-72FF-4556-846C-BD9CE9B05CAF}" type="sibTrans" cxnId="{F4851FC8-AFC7-4701-8AB3-8D88C2EFE287}">
      <dgm:prSet/>
      <dgm:spPr/>
      <dgm:t>
        <a:bodyPr/>
        <a:lstStyle/>
        <a:p>
          <a:endParaRPr lang="en-US"/>
        </a:p>
      </dgm:t>
    </dgm:pt>
    <dgm:pt modelId="{51FC5D5C-824F-420D-8A8E-70E3B59436FD}" type="pres">
      <dgm:prSet presAssocID="{A5E29F16-1816-4CDC-9F17-D85D69B9BFD4}" presName="linear" presStyleCnt="0">
        <dgm:presLayoutVars>
          <dgm:dir/>
          <dgm:animLvl val="lvl"/>
          <dgm:resizeHandles val="exact"/>
        </dgm:presLayoutVars>
      </dgm:prSet>
      <dgm:spPr/>
    </dgm:pt>
    <dgm:pt modelId="{D2E3AD50-44F5-4095-A2F1-406664ECD671}" type="pres">
      <dgm:prSet presAssocID="{61B4486C-6E75-4067-BF90-3AEAD5B9B45B}" presName="parentLin" presStyleCnt="0"/>
      <dgm:spPr/>
    </dgm:pt>
    <dgm:pt modelId="{6E9F87CD-3DA9-48B5-924E-C570801510DB}" type="pres">
      <dgm:prSet presAssocID="{61B4486C-6E75-4067-BF90-3AEAD5B9B45B}" presName="parentLeftMargin" presStyleLbl="node1" presStyleIdx="0" presStyleCnt="2"/>
      <dgm:spPr/>
    </dgm:pt>
    <dgm:pt modelId="{4DF6F5BF-1748-485E-85C2-EDC2346BDE5B}" type="pres">
      <dgm:prSet presAssocID="{61B4486C-6E75-4067-BF90-3AEAD5B9B45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7CB4F9C-56E1-45EC-8F25-1FD6123CF95C}" type="pres">
      <dgm:prSet presAssocID="{61B4486C-6E75-4067-BF90-3AEAD5B9B45B}" presName="negativeSpace" presStyleCnt="0"/>
      <dgm:spPr/>
    </dgm:pt>
    <dgm:pt modelId="{1BCB460F-A9FF-4A55-9F9D-E66E68FB32EE}" type="pres">
      <dgm:prSet presAssocID="{61B4486C-6E75-4067-BF90-3AEAD5B9B45B}" presName="childText" presStyleLbl="conFgAcc1" presStyleIdx="0" presStyleCnt="2">
        <dgm:presLayoutVars>
          <dgm:bulletEnabled val="1"/>
        </dgm:presLayoutVars>
      </dgm:prSet>
      <dgm:spPr/>
    </dgm:pt>
    <dgm:pt modelId="{41D27CF5-F270-4802-9C0F-DF566B8D7500}" type="pres">
      <dgm:prSet presAssocID="{4F612DC0-1121-4F72-9621-8FA6C3B43737}" presName="spaceBetweenRectangles" presStyleCnt="0"/>
      <dgm:spPr/>
    </dgm:pt>
    <dgm:pt modelId="{492D579A-54FF-4499-9D34-4ECF7AE3A51B}" type="pres">
      <dgm:prSet presAssocID="{97D7A51C-5290-442C-9C11-EA923E2A8C0D}" presName="parentLin" presStyleCnt="0"/>
      <dgm:spPr/>
    </dgm:pt>
    <dgm:pt modelId="{C60E5239-18B8-402E-B4D8-7D371CD2FA24}" type="pres">
      <dgm:prSet presAssocID="{97D7A51C-5290-442C-9C11-EA923E2A8C0D}" presName="parentLeftMargin" presStyleLbl="node1" presStyleIdx="0" presStyleCnt="2"/>
      <dgm:spPr/>
    </dgm:pt>
    <dgm:pt modelId="{3D831470-DBFC-481C-9035-C5ED1A5DB25D}" type="pres">
      <dgm:prSet presAssocID="{97D7A51C-5290-442C-9C11-EA923E2A8C0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F7EF0FA-3D6A-45C3-80C4-6E8C2CF8B33A}" type="pres">
      <dgm:prSet presAssocID="{97D7A51C-5290-442C-9C11-EA923E2A8C0D}" presName="negativeSpace" presStyleCnt="0"/>
      <dgm:spPr/>
    </dgm:pt>
    <dgm:pt modelId="{5ED71C59-6D1E-41BA-A83A-932CABECD33A}" type="pres">
      <dgm:prSet presAssocID="{97D7A51C-5290-442C-9C11-EA923E2A8C0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3B7921F-0A7B-40E1-AFBE-1B5E0F7A2454}" type="presOf" srcId="{61B4486C-6E75-4067-BF90-3AEAD5B9B45B}" destId="{4DF6F5BF-1748-485E-85C2-EDC2346BDE5B}" srcOrd="1" destOrd="0" presId="urn:microsoft.com/office/officeart/2005/8/layout/list1"/>
    <dgm:cxn modelId="{2BFC5034-93F3-4F50-8215-486A8193A969}" type="presOf" srcId="{61B4486C-6E75-4067-BF90-3AEAD5B9B45B}" destId="{6E9F87CD-3DA9-48B5-924E-C570801510DB}" srcOrd="0" destOrd="0" presId="urn:microsoft.com/office/officeart/2005/8/layout/list1"/>
    <dgm:cxn modelId="{1868DB44-F60E-44FC-822A-40D3925FEAA4}" type="presOf" srcId="{97D7A51C-5290-442C-9C11-EA923E2A8C0D}" destId="{C60E5239-18B8-402E-B4D8-7D371CD2FA24}" srcOrd="0" destOrd="0" presId="urn:microsoft.com/office/officeart/2005/8/layout/list1"/>
    <dgm:cxn modelId="{F4851FC8-AFC7-4701-8AB3-8D88C2EFE287}" srcId="{A5E29F16-1816-4CDC-9F17-D85D69B9BFD4}" destId="{97D7A51C-5290-442C-9C11-EA923E2A8C0D}" srcOrd="1" destOrd="0" parTransId="{B117A739-174F-4254-B934-95B8C351864E}" sibTransId="{369DDA27-72FF-4556-846C-BD9CE9B05CAF}"/>
    <dgm:cxn modelId="{E945B9C9-ED41-4D4F-B69B-479FCFEAAC3D}" type="presOf" srcId="{A5E29F16-1816-4CDC-9F17-D85D69B9BFD4}" destId="{51FC5D5C-824F-420D-8A8E-70E3B59436FD}" srcOrd="0" destOrd="0" presId="urn:microsoft.com/office/officeart/2005/8/layout/list1"/>
    <dgm:cxn modelId="{5462C1D0-55E2-415C-ACF1-8EDC4FFA329B}" srcId="{A5E29F16-1816-4CDC-9F17-D85D69B9BFD4}" destId="{61B4486C-6E75-4067-BF90-3AEAD5B9B45B}" srcOrd="0" destOrd="0" parTransId="{90434D3A-AED4-4DC4-ACD9-FB20A161749E}" sibTransId="{4F612DC0-1121-4F72-9621-8FA6C3B43737}"/>
    <dgm:cxn modelId="{5EFFA6D1-4E22-41B2-ABAA-9755FDB7A3B5}" type="presOf" srcId="{97D7A51C-5290-442C-9C11-EA923E2A8C0D}" destId="{3D831470-DBFC-481C-9035-C5ED1A5DB25D}" srcOrd="1" destOrd="0" presId="urn:microsoft.com/office/officeart/2005/8/layout/list1"/>
    <dgm:cxn modelId="{8BBC2257-F0BA-4CCC-AE05-2E3846D53F15}" type="presParOf" srcId="{51FC5D5C-824F-420D-8A8E-70E3B59436FD}" destId="{D2E3AD50-44F5-4095-A2F1-406664ECD671}" srcOrd="0" destOrd="0" presId="urn:microsoft.com/office/officeart/2005/8/layout/list1"/>
    <dgm:cxn modelId="{A4EAB19E-95BC-4617-A91E-33A7BDF0C7CA}" type="presParOf" srcId="{D2E3AD50-44F5-4095-A2F1-406664ECD671}" destId="{6E9F87CD-3DA9-48B5-924E-C570801510DB}" srcOrd="0" destOrd="0" presId="urn:microsoft.com/office/officeart/2005/8/layout/list1"/>
    <dgm:cxn modelId="{C5BA9BBE-F54C-45F8-B3A6-4FC19F3C4514}" type="presParOf" srcId="{D2E3AD50-44F5-4095-A2F1-406664ECD671}" destId="{4DF6F5BF-1748-485E-85C2-EDC2346BDE5B}" srcOrd="1" destOrd="0" presId="urn:microsoft.com/office/officeart/2005/8/layout/list1"/>
    <dgm:cxn modelId="{B59014BE-C7A0-45AC-B214-DDCB5B325DAA}" type="presParOf" srcId="{51FC5D5C-824F-420D-8A8E-70E3B59436FD}" destId="{D7CB4F9C-56E1-45EC-8F25-1FD6123CF95C}" srcOrd="1" destOrd="0" presId="urn:microsoft.com/office/officeart/2005/8/layout/list1"/>
    <dgm:cxn modelId="{6772F43A-1BE7-4346-A33F-73512A46201A}" type="presParOf" srcId="{51FC5D5C-824F-420D-8A8E-70E3B59436FD}" destId="{1BCB460F-A9FF-4A55-9F9D-E66E68FB32EE}" srcOrd="2" destOrd="0" presId="urn:microsoft.com/office/officeart/2005/8/layout/list1"/>
    <dgm:cxn modelId="{F82E7E2F-A449-4A6A-A0EA-500387402922}" type="presParOf" srcId="{51FC5D5C-824F-420D-8A8E-70E3B59436FD}" destId="{41D27CF5-F270-4802-9C0F-DF566B8D7500}" srcOrd="3" destOrd="0" presId="urn:microsoft.com/office/officeart/2005/8/layout/list1"/>
    <dgm:cxn modelId="{A490A7CD-BE08-48B2-9F10-E67A3F5B1585}" type="presParOf" srcId="{51FC5D5C-824F-420D-8A8E-70E3B59436FD}" destId="{492D579A-54FF-4499-9D34-4ECF7AE3A51B}" srcOrd="4" destOrd="0" presId="urn:microsoft.com/office/officeart/2005/8/layout/list1"/>
    <dgm:cxn modelId="{3A3AD4AF-53CB-411B-9F52-BF3F3EDAA8D4}" type="presParOf" srcId="{492D579A-54FF-4499-9D34-4ECF7AE3A51B}" destId="{C60E5239-18B8-402E-B4D8-7D371CD2FA24}" srcOrd="0" destOrd="0" presId="urn:microsoft.com/office/officeart/2005/8/layout/list1"/>
    <dgm:cxn modelId="{FC04CE3C-AF4E-4BD5-81D9-3EBB091F12B9}" type="presParOf" srcId="{492D579A-54FF-4499-9D34-4ECF7AE3A51B}" destId="{3D831470-DBFC-481C-9035-C5ED1A5DB25D}" srcOrd="1" destOrd="0" presId="urn:microsoft.com/office/officeart/2005/8/layout/list1"/>
    <dgm:cxn modelId="{DB814B20-906F-4ABC-BE03-D780D05A68F2}" type="presParOf" srcId="{51FC5D5C-824F-420D-8A8E-70E3B59436FD}" destId="{AF7EF0FA-3D6A-45C3-80C4-6E8C2CF8B33A}" srcOrd="5" destOrd="0" presId="urn:microsoft.com/office/officeart/2005/8/layout/list1"/>
    <dgm:cxn modelId="{1ECE0863-9676-4AA8-9095-A99E669EA66A}" type="presParOf" srcId="{51FC5D5C-824F-420D-8A8E-70E3B59436FD}" destId="{5ED71C59-6D1E-41BA-A83A-932CABECD33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AA6A01-30E8-4317-AEF6-EC1E1C0F1BD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D26CF86-EB6A-4E86-96B4-D53F20DCBCCF}">
      <dgm:prSet/>
      <dgm:spPr/>
      <dgm:t>
        <a:bodyPr/>
        <a:lstStyle/>
        <a:p>
          <a:r>
            <a:rPr lang="en-IN"/>
            <a:t>PRIMARY SJOGREN’S SYNDROME PRESENTING WITH DISTAL RENAL TUBULAR ACIDOSIS </a:t>
          </a:r>
          <a:endParaRPr lang="en-US"/>
        </a:p>
      </dgm:t>
    </dgm:pt>
    <dgm:pt modelId="{1139E1A2-D920-44C2-9715-0738DCD39B72}" type="parTrans" cxnId="{4D2D1297-1AA6-472C-8949-4E2336418E03}">
      <dgm:prSet/>
      <dgm:spPr/>
      <dgm:t>
        <a:bodyPr/>
        <a:lstStyle/>
        <a:p>
          <a:endParaRPr lang="en-US"/>
        </a:p>
      </dgm:t>
    </dgm:pt>
    <dgm:pt modelId="{E9FE77C7-2D76-4447-9480-DA2BE52355C5}" type="sibTrans" cxnId="{4D2D1297-1AA6-472C-8949-4E2336418E03}">
      <dgm:prSet/>
      <dgm:spPr/>
      <dgm:t>
        <a:bodyPr/>
        <a:lstStyle/>
        <a:p>
          <a:endParaRPr lang="en-US"/>
        </a:p>
      </dgm:t>
    </dgm:pt>
    <dgm:pt modelId="{394BB47D-77B0-4AD3-9048-027E332AAC69}">
      <dgm:prSet/>
      <dgm:spPr/>
      <dgm:t>
        <a:bodyPr/>
        <a:lstStyle/>
        <a:p>
          <a:r>
            <a:rPr lang="en-IN"/>
            <a:t>CAUSING HYPOKALEMIC PEROID PARALYSIS,METABOLIC ACIDOSIS,RENAL FAILURE, AUTOIMMUNE NEUROPATHY MIMICKING GBS COMPLICATED BY CENTRAL PONTINE DEMYELINATION</a:t>
          </a:r>
          <a:endParaRPr lang="en-US" dirty="0"/>
        </a:p>
      </dgm:t>
    </dgm:pt>
    <dgm:pt modelId="{8C08D240-5E93-4F78-92A3-8C53FA6FE497}" type="parTrans" cxnId="{276BD2FC-4BF5-48F1-A23D-3EB324AD6338}">
      <dgm:prSet/>
      <dgm:spPr/>
      <dgm:t>
        <a:bodyPr/>
        <a:lstStyle/>
        <a:p>
          <a:endParaRPr lang="en-US"/>
        </a:p>
      </dgm:t>
    </dgm:pt>
    <dgm:pt modelId="{D8EE2E4A-DF81-4913-98B8-61627339AFEF}" type="sibTrans" cxnId="{276BD2FC-4BF5-48F1-A23D-3EB324AD6338}">
      <dgm:prSet/>
      <dgm:spPr/>
      <dgm:t>
        <a:bodyPr/>
        <a:lstStyle/>
        <a:p>
          <a:endParaRPr lang="en-US"/>
        </a:p>
      </dgm:t>
    </dgm:pt>
    <dgm:pt modelId="{2121DFA1-A63C-4001-97F0-6135C6FE5C86}" type="pres">
      <dgm:prSet presAssocID="{4FAA6A01-30E8-4317-AEF6-EC1E1C0F1BDD}" presName="linear" presStyleCnt="0">
        <dgm:presLayoutVars>
          <dgm:animLvl val="lvl"/>
          <dgm:resizeHandles val="exact"/>
        </dgm:presLayoutVars>
      </dgm:prSet>
      <dgm:spPr/>
    </dgm:pt>
    <dgm:pt modelId="{87C6D0CB-76AC-4084-A4F6-A7B6A01D9CBB}" type="pres">
      <dgm:prSet presAssocID="{5D26CF86-EB6A-4E86-96B4-D53F20DCBCC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A1A9881-2EC3-46A8-948F-86F722BEA6CA}" type="pres">
      <dgm:prSet presAssocID="{E9FE77C7-2D76-4447-9480-DA2BE52355C5}" presName="spacer" presStyleCnt="0"/>
      <dgm:spPr/>
    </dgm:pt>
    <dgm:pt modelId="{E9A82722-D492-468A-BBDB-B67018A0FA20}" type="pres">
      <dgm:prSet presAssocID="{394BB47D-77B0-4AD3-9048-027E332AAC6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1D1CF00-389B-428E-A594-E213C7441DDC}" type="presOf" srcId="{5D26CF86-EB6A-4E86-96B4-D53F20DCBCCF}" destId="{87C6D0CB-76AC-4084-A4F6-A7B6A01D9CBB}" srcOrd="0" destOrd="0" presId="urn:microsoft.com/office/officeart/2005/8/layout/vList2"/>
    <dgm:cxn modelId="{3D3F031E-1FC1-4B0C-860A-98246D57809D}" type="presOf" srcId="{394BB47D-77B0-4AD3-9048-027E332AAC69}" destId="{E9A82722-D492-468A-BBDB-B67018A0FA20}" srcOrd="0" destOrd="0" presId="urn:microsoft.com/office/officeart/2005/8/layout/vList2"/>
    <dgm:cxn modelId="{1E38D820-073B-43D4-B326-0841E9D0C4FD}" type="presOf" srcId="{4FAA6A01-30E8-4317-AEF6-EC1E1C0F1BDD}" destId="{2121DFA1-A63C-4001-97F0-6135C6FE5C86}" srcOrd="0" destOrd="0" presId="urn:microsoft.com/office/officeart/2005/8/layout/vList2"/>
    <dgm:cxn modelId="{4D2D1297-1AA6-472C-8949-4E2336418E03}" srcId="{4FAA6A01-30E8-4317-AEF6-EC1E1C0F1BDD}" destId="{5D26CF86-EB6A-4E86-96B4-D53F20DCBCCF}" srcOrd="0" destOrd="0" parTransId="{1139E1A2-D920-44C2-9715-0738DCD39B72}" sibTransId="{E9FE77C7-2D76-4447-9480-DA2BE52355C5}"/>
    <dgm:cxn modelId="{276BD2FC-4BF5-48F1-A23D-3EB324AD6338}" srcId="{4FAA6A01-30E8-4317-AEF6-EC1E1C0F1BDD}" destId="{394BB47D-77B0-4AD3-9048-027E332AAC69}" srcOrd="1" destOrd="0" parTransId="{8C08D240-5E93-4F78-92A3-8C53FA6FE497}" sibTransId="{D8EE2E4A-DF81-4913-98B8-61627339AFEF}"/>
    <dgm:cxn modelId="{9E38D4F6-3710-44A6-B6AC-175E6CCEABFA}" type="presParOf" srcId="{2121DFA1-A63C-4001-97F0-6135C6FE5C86}" destId="{87C6D0CB-76AC-4084-A4F6-A7B6A01D9CBB}" srcOrd="0" destOrd="0" presId="urn:microsoft.com/office/officeart/2005/8/layout/vList2"/>
    <dgm:cxn modelId="{DC4420CA-C6D9-4F35-8905-7DB0DA151FFC}" type="presParOf" srcId="{2121DFA1-A63C-4001-97F0-6135C6FE5C86}" destId="{8A1A9881-2EC3-46A8-948F-86F722BEA6CA}" srcOrd="1" destOrd="0" presId="urn:microsoft.com/office/officeart/2005/8/layout/vList2"/>
    <dgm:cxn modelId="{B0FEB042-6EA4-43CF-91FB-085FC1F6483A}" type="presParOf" srcId="{2121DFA1-A63C-4001-97F0-6135C6FE5C86}" destId="{E9A82722-D492-468A-BBDB-B67018A0FA2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77C8A-6ADD-4822-BD90-04A15ADE07BD}">
      <dsp:nvSpPr>
        <dsp:cNvPr id="0" name=""/>
        <dsp:cNvSpPr/>
      </dsp:nvSpPr>
      <dsp:spPr>
        <a:xfrm>
          <a:off x="0" y="0"/>
          <a:ext cx="8046720" cy="7959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HYPOKALEMIA INITAILLY PERSISTED WITH POSSTAIUM SUPLEMENTATION WEAKNESS RECOVERED </a:t>
          </a:r>
          <a:endParaRPr lang="en-US" sz="1900" kern="1200" dirty="0"/>
        </a:p>
      </dsp:txBody>
      <dsp:txXfrm>
        <a:off x="23312" y="23312"/>
        <a:ext cx="7120597" cy="749301"/>
      </dsp:txXfrm>
    </dsp:sp>
    <dsp:sp modelId="{5804F1F5-CF0C-47F8-9636-1B46858CEF0F}">
      <dsp:nvSpPr>
        <dsp:cNvPr id="0" name=""/>
        <dsp:cNvSpPr/>
      </dsp:nvSpPr>
      <dsp:spPr>
        <a:xfrm>
          <a:off x="673912" y="940639"/>
          <a:ext cx="8046720" cy="795925"/>
        </a:xfrm>
        <a:prstGeom prst="roundRect">
          <a:avLst>
            <a:gd name="adj" fmla="val 10000"/>
          </a:avLst>
        </a:prstGeom>
        <a:solidFill>
          <a:schemeClr val="accent2">
            <a:hueOff val="915447"/>
            <a:satOff val="-16269"/>
            <a:lumOff val="5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RENAL FAILURE RECOVERED -CONSERVATIVE MANAGEMENT</a:t>
          </a:r>
          <a:endParaRPr lang="en-US" sz="1900" kern="1200" dirty="0"/>
        </a:p>
      </dsp:txBody>
      <dsp:txXfrm>
        <a:off x="697224" y="963951"/>
        <a:ext cx="6808831" cy="749301"/>
      </dsp:txXfrm>
    </dsp:sp>
    <dsp:sp modelId="{BE621900-7366-4523-99DE-3EF37FA29DC1}">
      <dsp:nvSpPr>
        <dsp:cNvPr id="0" name=""/>
        <dsp:cNvSpPr/>
      </dsp:nvSpPr>
      <dsp:spPr>
        <a:xfrm>
          <a:off x="1337767" y="1881279"/>
          <a:ext cx="8046720" cy="795925"/>
        </a:xfrm>
        <a:prstGeom prst="roundRect">
          <a:avLst>
            <a:gd name="adj" fmla="val 10000"/>
          </a:avLst>
        </a:prstGeom>
        <a:solidFill>
          <a:schemeClr val="accent2">
            <a:hueOff val="1830893"/>
            <a:satOff val="-32539"/>
            <a:lumOff val="10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TOTAL COUNTS RECOVERED – IV ANTIBIOTICS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 </a:t>
          </a:r>
          <a:endParaRPr lang="en-US" sz="1900" kern="1200" dirty="0"/>
        </a:p>
      </dsp:txBody>
      <dsp:txXfrm>
        <a:off x="1361079" y="1904591"/>
        <a:ext cx="6818889" cy="749301"/>
      </dsp:txXfrm>
    </dsp:sp>
    <dsp:sp modelId="{520760A5-F434-436F-A113-1EFD0E15ED9F}">
      <dsp:nvSpPr>
        <dsp:cNvPr id="0" name=""/>
        <dsp:cNvSpPr/>
      </dsp:nvSpPr>
      <dsp:spPr>
        <a:xfrm>
          <a:off x="2011680" y="2821919"/>
          <a:ext cx="8046720" cy="795925"/>
        </a:xfrm>
        <a:prstGeom prst="roundRect">
          <a:avLst>
            <a:gd name="adj" fmla="val 10000"/>
          </a:avLst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STEROIDS AND IMMUNOSUPRESSANT S INITIATED </a:t>
          </a:r>
        </a:p>
      </dsp:txBody>
      <dsp:txXfrm>
        <a:off x="2034992" y="2845231"/>
        <a:ext cx="6808831" cy="749301"/>
      </dsp:txXfrm>
    </dsp:sp>
    <dsp:sp modelId="{926D95AB-F16D-4990-9FF1-FFAE72DDBCC4}">
      <dsp:nvSpPr>
        <dsp:cNvPr id="0" name=""/>
        <dsp:cNvSpPr/>
      </dsp:nvSpPr>
      <dsp:spPr>
        <a:xfrm>
          <a:off x="7529368" y="609606"/>
          <a:ext cx="517351" cy="5173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01</a:t>
          </a:r>
        </a:p>
      </dsp:txBody>
      <dsp:txXfrm>
        <a:off x="7645772" y="609606"/>
        <a:ext cx="284543" cy="389307"/>
      </dsp:txXfrm>
    </dsp:sp>
    <dsp:sp modelId="{AD159644-FF88-444F-AC42-AD3C3B5B1871}">
      <dsp:nvSpPr>
        <dsp:cNvPr id="0" name=""/>
        <dsp:cNvSpPr/>
      </dsp:nvSpPr>
      <dsp:spPr>
        <a:xfrm>
          <a:off x="8203280" y="1550246"/>
          <a:ext cx="517351" cy="5173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38559"/>
            <a:satOff val="-21307"/>
            <a:lumOff val="-67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638559"/>
              <a:satOff val="-21307"/>
              <a:lumOff val="-6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02</a:t>
          </a:r>
        </a:p>
      </dsp:txBody>
      <dsp:txXfrm>
        <a:off x="8319684" y="1550246"/>
        <a:ext cx="284543" cy="389307"/>
      </dsp:txXfrm>
    </dsp:sp>
    <dsp:sp modelId="{2E838227-FAA7-4E35-9E9E-A837EA20D4BC}">
      <dsp:nvSpPr>
        <dsp:cNvPr id="0" name=""/>
        <dsp:cNvSpPr/>
      </dsp:nvSpPr>
      <dsp:spPr>
        <a:xfrm>
          <a:off x="8867135" y="2490886"/>
          <a:ext cx="517351" cy="5173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277117"/>
            <a:satOff val="-42615"/>
            <a:lumOff val="-134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277117"/>
              <a:satOff val="-42615"/>
              <a:lumOff val="-13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03</a:t>
          </a:r>
        </a:p>
      </dsp:txBody>
      <dsp:txXfrm>
        <a:off x="8983539" y="2490886"/>
        <a:ext cx="284543" cy="3893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87B80-D2E8-44E3-92B4-0D52BE8648ED}">
      <dsp:nvSpPr>
        <dsp:cNvPr id="0" name=""/>
        <dsp:cNvSpPr/>
      </dsp:nvSpPr>
      <dsp:spPr>
        <a:xfrm>
          <a:off x="0" y="19722"/>
          <a:ext cx="10058399" cy="8189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kern="1200"/>
            <a:t>PATIENTS WEAKNESS RECOVERED OVER 2 WEEKS</a:t>
          </a:r>
          <a:endParaRPr lang="en-US" sz="3500" kern="1200"/>
        </a:p>
      </dsp:txBody>
      <dsp:txXfrm>
        <a:off x="39980" y="59702"/>
        <a:ext cx="9978439" cy="739039"/>
      </dsp:txXfrm>
    </dsp:sp>
    <dsp:sp modelId="{EB7F3449-1DCD-4D3F-926B-5E5D3D39BAF5}">
      <dsp:nvSpPr>
        <dsp:cNvPr id="0" name=""/>
        <dsp:cNvSpPr/>
      </dsp:nvSpPr>
      <dsp:spPr>
        <a:xfrm>
          <a:off x="0" y="939522"/>
          <a:ext cx="10058399" cy="818999"/>
        </a:xfrm>
        <a:prstGeom prst="roundRect">
          <a:avLst/>
        </a:prstGeom>
        <a:solidFill>
          <a:schemeClr val="accent5">
            <a:hueOff val="-3327248"/>
            <a:satOff val="-5151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kern="1200"/>
            <a:t>TONE INCREASED IN B/L LOWER LIMB</a:t>
          </a:r>
          <a:endParaRPr lang="en-US" sz="3500" kern="1200"/>
        </a:p>
      </dsp:txBody>
      <dsp:txXfrm>
        <a:off x="39980" y="979502"/>
        <a:ext cx="9978439" cy="739039"/>
      </dsp:txXfrm>
    </dsp:sp>
    <dsp:sp modelId="{5D808277-90E6-417C-9BAB-49079A461339}">
      <dsp:nvSpPr>
        <dsp:cNvPr id="0" name=""/>
        <dsp:cNvSpPr/>
      </dsp:nvSpPr>
      <dsp:spPr>
        <a:xfrm>
          <a:off x="0" y="1859322"/>
          <a:ext cx="10058399" cy="818999"/>
        </a:xfrm>
        <a:prstGeom prst="roundRect">
          <a:avLst/>
        </a:prstGeom>
        <a:solidFill>
          <a:schemeClr val="accent5">
            <a:hueOff val="-6654497"/>
            <a:satOff val="-10303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kern="1200"/>
            <a:t>POWER  5/5 IN ALL FOUR LIMBS</a:t>
          </a:r>
          <a:endParaRPr lang="en-US" sz="3500" kern="1200"/>
        </a:p>
      </dsp:txBody>
      <dsp:txXfrm>
        <a:off x="39980" y="1899302"/>
        <a:ext cx="9978439" cy="739039"/>
      </dsp:txXfrm>
    </dsp:sp>
    <dsp:sp modelId="{7CF2F0AA-10E3-4A86-8BBB-1BC6342D91D1}">
      <dsp:nvSpPr>
        <dsp:cNvPr id="0" name=""/>
        <dsp:cNvSpPr/>
      </dsp:nvSpPr>
      <dsp:spPr>
        <a:xfrm>
          <a:off x="0" y="2779122"/>
          <a:ext cx="10058399" cy="818999"/>
        </a:xfrm>
        <a:prstGeom prst="roundRect">
          <a:avLst/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kern="1200"/>
            <a:t>PLANTAR B/L WITHDRAWAL</a:t>
          </a:r>
          <a:endParaRPr lang="en-US" sz="3500" kern="1200"/>
        </a:p>
      </dsp:txBody>
      <dsp:txXfrm>
        <a:off x="39980" y="2819102"/>
        <a:ext cx="9978439" cy="7390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B460F-A9FF-4A55-9F9D-E66E68FB32EE}">
      <dsp:nvSpPr>
        <dsp:cNvPr id="0" name=""/>
        <dsp:cNvSpPr/>
      </dsp:nvSpPr>
      <dsp:spPr>
        <a:xfrm>
          <a:off x="0" y="1236394"/>
          <a:ext cx="513238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6F5BF-1748-485E-85C2-EDC2346BDE5B}">
      <dsp:nvSpPr>
        <dsp:cNvPr id="0" name=""/>
        <dsp:cNvSpPr/>
      </dsp:nvSpPr>
      <dsp:spPr>
        <a:xfrm>
          <a:off x="256619" y="808353"/>
          <a:ext cx="3592671" cy="856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794" tIns="0" rIns="135794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/>
            <a:t>STEROIDS  IMMUNOSUPRESANT</a:t>
          </a:r>
          <a:endParaRPr lang="en-US" sz="2900" kern="1200"/>
        </a:p>
      </dsp:txBody>
      <dsp:txXfrm>
        <a:off x="298409" y="850143"/>
        <a:ext cx="3509091" cy="772500"/>
      </dsp:txXfrm>
    </dsp:sp>
    <dsp:sp modelId="{5ED71C59-6D1E-41BA-A83A-932CABECD33A}">
      <dsp:nvSpPr>
        <dsp:cNvPr id="0" name=""/>
        <dsp:cNvSpPr/>
      </dsp:nvSpPr>
      <dsp:spPr>
        <a:xfrm>
          <a:off x="0" y="2551834"/>
          <a:ext cx="513238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831470-DBFC-481C-9035-C5ED1A5DB25D}">
      <dsp:nvSpPr>
        <dsp:cNvPr id="0" name=""/>
        <dsp:cNvSpPr/>
      </dsp:nvSpPr>
      <dsp:spPr>
        <a:xfrm>
          <a:off x="256619" y="2123794"/>
          <a:ext cx="3592671" cy="856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794" tIns="0" rIns="135794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/>
            <a:t>ORAL POSSTASIUM SUPLEMTATION</a:t>
          </a:r>
          <a:endParaRPr lang="en-US" sz="2900" kern="1200"/>
        </a:p>
      </dsp:txBody>
      <dsp:txXfrm>
        <a:off x="298409" y="2165584"/>
        <a:ext cx="3509091" cy="772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6D0CB-76AC-4084-A4F6-A7B6A01D9CBB}">
      <dsp:nvSpPr>
        <dsp:cNvPr id="0" name=""/>
        <dsp:cNvSpPr/>
      </dsp:nvSpPr>
      <dsp:spPr>
        <a:xfrm>
          <a:off x="0" y="450242"/>
          <a:ext cx="6572250" cy="23034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/>
            <a:t>PRIMARY SJOGREN’S SYNDROME PRESENTING WITH DISTAL RENAL TUBULAR ACIDOSIS </a:t>
          </a:r>
          <a:endParaRPr lang="en-US" sz="2800" kern="1200"/>
        </a:p>
      </dsp:txBody>
      <dsp:txXfrm>
        <a:off x="112445" y="562687"/>
        <a:ext cx="6347360" cy="2078547"/>
      </dsp:txXfrm>
    </dsp:sp>
    <dsp:sp modelId="{E9A82722-D492-468A-BBDB-B67018A0FA20}">
      <dsp:nvSpPr>
        <dsp:cNvPr id="0" name=""/>
        <dsp:cNvSpPr/>
      </dsp:nvSpPr>
      <dsp:spPr>
        <a:xfrm>
          <a:off x="0" y="2834319"/>
          <a:ext cx="6572250" cy="230343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/>
            <a:t>CAUSING HYPOKALEMIC PEROID PARALYSIS,METABOLIC ACIDOSIS,RENAL FAILURE, AUTOIMMUNE NEUROPATHY MIMICKING GBS COMPLICATED BY CENTRAL PONTINE DEMYELINATION</a:t>
          </a:r>
          <a:endParaRPr lang="en-US" sz="2800" kern="1200" dirty="0"/>
        </a:p>
      </dsp:txBody>
      <dsp:txXfrm>
        <a:off x="112445" y="2946764"/>
        <a:ext cx="6347360" cy="2078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1/20/2026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2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.png"/><Relationship Id="rId9" Type="http://schemas.microsoft.com/office/2007/relationships/diagramDrawing" Target="../diagrams/drawing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A08D44B3-D53A-46AF-8005-6DDF22E55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7D8821E-56E3-444E-B1FE-055F4D834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8628F68-92F9-4D1D-8948-489481075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785840-7578-7A10-D7EA-85478826E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1376" y="1432223"/>
            <a:ext cx="6057144" cy="3357976"/>
          </a:xfrm>
        </p:spPr>
        <p:txBody>
          <a:bodyPr>
            <a:normAutofit/>
          </a:bodyPr>
          <a:lstStyle/>
          <a:p>
            <a:r>
              <a:rPr lang="en-IN" sz="8000"/>
              <a:t>INVISIBLE THREAD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56EC2E-F5A7-A673-3A92-63A521300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8490" y="4790198"/>
            <a:ext cx="6080030" cy="687058"/>
          </a:xfrm>
        </p:spPr>
        <p:txBody>
          <a:bodyPr>
            <a:normAutofit/>
          </a:bodyPr>
          <a:lstStyle/>
          <a:p>
            <a:r>
              <a:rPr lang="en-IN" sz="2000"/>
              <a:t>FIRST MEDICAL UNIT </a:t>
            </a:r>
          </a:p>
        </p:txBody>
      </p:sp>
      <p:pic>
        <p:nvPicPr>
          <p:cNvPr id="18" name="Picture 17" descr="Red threads and scribbles">
            <a:extLst>
              <a:ext uri="{FF2B5EF4-FFF2-40B4-BE49-F238E27FC236}">
                <a16:creationId xmlns:a16="http://schemas.microsoft.com/office/drawing/2014/main" id="{04065B5F-54F8-D70A-757C-9552E8A895C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358" r="31406"/>
          <a:stretch>
            <a:fillRect/>
          </a:stretch>
        </p:blipFill>
        <p:spPr>
          <a:xfrm>
            <a:off x="918124" y="1111504"/>
            <a:ext cx="3723212" cy="4578096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9758072-B23E-4D71-9145-EEF28389D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B49B30A-55D7-4923-8C30-AC8F27965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04ABB31-B0FE-4300-B781-D1668A699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733A037-75CE-4400-8923-D71CC69C7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6942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DD905-58ED-7E7C-9A45-215E0D536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/>
              <a:t>BLOOD INVESTIGATIONS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8CAF6FB3-D1BB-DA75-B841-7721AA4D12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584419"/>
              </p:ext>
            </p:extLst>
          </p:nvPr>
        </p:nvGraphicFramePr>
        <p:xfrm>
          <a:off x="7873929" y="2120900"/>
          <a:ext cx="3254446" cy="17334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7223">
                  <a:extLst>
                    <a:ext uri="{9D8B030D-6E8A-4147-A177-3AD203B41FA5}">
                      <a16:colId xmlns:a16="http://schemas.microsoft.com/office/drawing/2014/main" val="1608242664"/>
                    </a:ext>
                  </a:extLst>
                </a:gridCol>
                <a:gridCol w="1627223">
                  <a:extLst>
                    <a:ext uri="{9D8B030D-6E8A-4147-A177-3AD203B41FA5}">
                      <a16:colId xmlns:a16="http://schemas.microsoft.com/office/drawing/2014/main" val="399225993"/>
                    </a:ext>
                  </a:extLst>
                </a:gridCol>
              </a:tblGrid>
              <a:tr h="577823">
                <a:tc>
                  <a:txBody>
                    <a:bodyPr/>
                    <a:lstStyle/>
                    <a:p>
                      <a:r>
                        <a:rPr lang="en-IN" dirty="0" err="1"/>
                        <a:t>Sr.CPK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30297"/>
                  </a:ext>
                </a:extLst>
              </a:tr>
              <a:tr h="577823">
                <a:tc>
                  <a:txBody>
                    <a:bodyPr/>
                    <a:lstStyle/>
                    <a:p>
                      <a:r>
                        <a:rPr lang="en-IN" dirty="0"/>
                        <a:t>ESR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389190"/>
                  </a:ext>
                </a:extLst>
              </a:tr>
              <a:tr h="577823">
                <a:tc>
                  <a:txBody>
                    <a:bodyPr/>
                    <a:lstStyle/>
                    <a:p>
                      <a:r>
                        <a:rPr lang="en-IN" dirty="0" err="1"/>
                        <a:t>qCRP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28.8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75670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8A8B301-CAB9-250D-2F75-8ABDE8503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698778"/>
              </p:ext>
            </p:extLst>
          </p:nvPr>
        </p:nvGraphicFramePr>
        <p:xfrm>
          <a:off x="1243356" y="4007700"/>
          <a:ext cx="2397906" cy="149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8953">
                  <a:extLst>
                    <a:ext uri="{9D8B030D-6E8A-4147-A177-3AD203B41FA5}">
                      <a16:colId xmlns:a16="http://schemas.microsoft.com/office/drawing/2014/main" val="2621442876"/>
                    </a:ext>
                  </a:extLst>
                </a:gridCol>
                <a:gridCol w="1198953">
                  <a:extLst>
                    <a:ext uri="{9D8B030D-6E8A-4147-A177-3AD203B41FA5}">
                      <a16:colId xmlns:a16="http://schemas.microsoft.com/office/drawing/2014/main" val="708603930"/>
                    </a:ext>
                  </a:extLst>
                </a:gridCol>
              </a:tblGrid>
              <a:tr h="373340">
                <a:tc>
                  <a:txBody>
                    <a:bodyPr/>
                    <a:lstStyle/>
                    <a:p>
                      <a:r>
                        <a:rPr lang="en-IN" dirty="0"/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292499"/>
                  </a:ext>
                </a:extLst>
              </a:tr>
              <a:tr h="373340">
                <a:tc>
                  <a:txBody>
                    <a:bodyPr/>
                    <a:lstStyle/>
                    <a:p>
                      <a:r>
                        <a:rPr lang="en-IN" dirty="0"/>
                        <a:t>PCO2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715710"/>
                  </a:ext>
                </a:extLst>
              </a:tr>
              <a:tr h="373340">
                <a:tc>
                  <a:txBody>
                    <a:bodyPr/>
                    <a:lstStyle/>
                    <a:p>
                      <a:r>
                        <a:rPr lang="en-IN" dirty="0"/>
                        <a:t>HCO3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856107"/>
                  </a:ext>
                </a:extLst>
              </a:tr>
              <a:tr h="373340">
                <a:tc>
                  <a:txBody>
                    <a:bodyPr/>
                    <a:lstStyle/>
                    <a:p>
                      <a:r>
                        <a:rPr lang="en-IN" dirty="0"/>
                        <a:t>LAC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26357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4C5C9D9-60B5-EB81-A0B3-DC8A23799E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613489"/>
              </p:ext>
            </p:extLst>
          </p:nvPr>
        </p:nvGraphicFramePr>
        <p:xfrm>
          <a:off x="1226700" y="2478243"/>
          <a:ext cx="2558146" cy="1196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8156">
                  <a:extLst>
                    <a:ext uri="{9D8B030D-6E8A-4147-A177-3AD203B41FA5}">
                      <a16:colId xmlns:a16="http://schemas.microsoft.com/office/drawing/2014/main" val="3543011114"/>
                    </a:ext>
                  </a:extLst>
                </a:gridCol>
                <a:gridCol w="1249990">
                  <a:extLst>
                    <a:ext uri="{9D8B030D-6E8A-4147-A177-3AD203B41FA5}">
                      <a16:colId xmlns:a16="http://schemas.microsoft.com/office/drawing/2014/main" val="3115170469"/>
                    </a:ext>
                  </a:extLst>
                </a:gridCol>
              </a:tblGrid>
              <a:tr h="398998">
                <a:tc>
                  <a:txBody>
                    <a:bodyPr/>
                    <a:lstStyle/>
                    <a:p>
                      <a:r>
                        <a:rPr lang="en-IN" dirty="0"/>
                        <a:t>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35,100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762481"/>
                  </a:ext>
                </a:extLst>
              </a:tr>
              <a:tr h="398998">
                <a:tc>
                  <a:txBody>
                    <a:bodyPr/>
                    <a:lstStyle/>
                    <a:p>
                      <a:r>
                        <a:rPr lang="en-IN" dirty="0"/>
                        <a:t>HB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102569"/>
                  </a:ext>
                </a:extLst>
              </a:tr>
              <a:tr h="398998">
                <a:tc>
                  <a:txBody>
                    <a:bodyPr/>
                    <a:lstStyle/>
                    <a:p>
                      <a:r>
                        <a:rPr lang="en-IN" dirty="0"/>
                        <a:t>PLT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5,39,000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03775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B420A15-5D91-41C5-E3F5-A98A5FCDBA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106930"/>
              </p:ext>
            </p:extLst>
          </p:nvPr>
        </p:nvGraphicFramePr>
        <p:xfrm>
          <a:off x="3986853" y="2235836"/>
          <a:ext cx="3541486" cy="4062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0743">
                  <a:extLst>
                    <a:ext uri="{9D8B030D-6E8A-4147-A177-3AD203B41FA5}">
                      <a16:colId xmlns:a16="http://schemas.microsoft.com/office/drawing/2014/main" val="4226267153"/>
                    </a:ext>
                  </a:extLst>
                </a:gridCol>
                <a:gridCol w="1770743">
                  <a:extLst>
                    <a:ext uri="{9D8B030D-6E8A-4147-A177-3AD203B41FA5}">
                      <a16:colId xmlns:a16="http://schemas.microsoft.com/office/drawing/2014/main" val="885437249"/>
                    </a:ext>
                  </a:extLst>
                </a:gridCol>
              </a:tblGrid>
              <a:tr h="427769">
                <a:tc>
                  <a:txBody>
                    <a:bodyPr/>
                    <a:lstStyle/>
                    <a:p>
                      <a:r>
                        <a:rPr lang="en-IN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168 mgs%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201469"/>
                  </a:ext>
                </a:extLst>
              </a:tr>
              <a:tr h="427769">
                <a:tc>
                  <a:txBody>
                    <a:bodyPr/>
                    <a:lstStyle/>
                    <a:p>
                      <a:r>
                        <a:rPr lang="en-IN" dirty="0"/>
                        <a:t>CREATININE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8.6mgs%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898202"/>
                  </a:ext>
                </a:extLst>
              </a:tr>
              <a:tr h="427769">
                <a:tc>
                  <a:txBody>
                    <a:bodyPr/>
                    <a:lstStyle/>
                    <a:p>
                      <a:r>
                        <a:rPr lang="en-IN" dirty="0"/>
                        <a:t>Sr.NA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120meq/L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100775"/>
                  </a:ext>
                </a:extLst>
              </a:tr>
              <a:tr h="427769">
                <a:tc>
                  <a:txBody>
                    <a:bodyPr/>
                    <a:lstStyle/>
                    <a:p>
                      <a:r>
                        <a:rPr lang="en-IN" dirty="0" err="1"/>
                        <a:t>Sr.K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2.0 </a:t>
                      </a:r>
                      <a:r>
                        <a:rPr lang="en-IN" dirty="0" err="1"/>
                        <a:t>meq</a:t>
                      </a:r>
                      <a:r>
                        <a:rPr lang="en-IN" dirty="0"/>
                        <a:t>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292953"/>
                  </a:ext>
                </a:extLst>
              </a:tr>
              <a:tr h="427769">
                <a:tc>
                  <a:txBody>
                    <a:bodyPr/>
                    <a:lstStyle/>
                    <a:p>
                      <a:r>
                        <a:rPr lang="en-IN" dirty="0" err="1"/>
                        <a:t>S.Ca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6.4 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707091"/>
                  </a:ext>
                </a:extLst>
              </a:tr>
              <a:tr h="427769">
                <a:tc>
                  <a:txBody>
                    <a:bodyPr/>
                    <a:lstStyle/>
                    <a:p>
                      <a:r>
                        <a:rPr lang="en-IN" dirty="0" err="1"/>
                        <a:t>Crct</a:t>
                      </a:r>
                      <a:r>
                        <a:rPr lang="en-IN" dirty="0"/>
                        <a:t> 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8.2 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516428"/>
                  </a:ext>
                </a:extLst>
              </a:tr>
              <a:tr h="427769">
                <a:tc>
                  <a:txBody>
                    <a:bodyPr/>
                    <a:lstStyle/>
                    <a:p>
                      <a:r>
                        <a:rPr lang="en-IN" dirty="0" err="1"/>
                        <a:t>Sr.protein</a:t>
                      </a:r>
                      <a:r>
                        <a:rPr lang="en-IN" dirty="0"/>
                        <a:t> (A/G)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4.9 (2.2/2.7)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161469"/>
                  </a:ext>
                </a:extLst>
              </a:tr>
              <a:tr h="427769">
                <a:tc>
                  <a:txBody>
                    <a:bodyPr/>
                    <a:lstStyle/>
                    <a:p>
                      <a:r>
                        <a:rPr lang="en-IN" dirty="0" err="1"/>
                        <a:t>Sr.Mg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2.9 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547836"/>
                  </a:ext>
                </a:extLst>
              </a:tr>
              <a:tr h="427769">
                <a:tc>
                  <a:txBody>
                    <a:bodyPr/>
                    <a:lstStyle/>
                    <a:p>
                      <a:r>
                        <a:rPr lang="en-IN" dirty="0" err="1"/>
                        <a:t>Sr.TSH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euthyroid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27783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707ED62-8FC0-CA99-442A-43CCE95D7AB1}"/>
              </a:ext>
            </a:extLst>
          </p:cNvPr>
          <p:cNvSpPr txBox="1"/>
          <p:nvPr/>
        </p:nvSpPr>
        <p:spPr>
          <a:xfrm>
            <a:off x="1067601" y="5642920"/>
            <a:ext cx="3207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Metabolic acidosis with compensation respiratory acidosis</a:t>
            </a:r>
          </a:p>
        </p:txBody>
      </p:sp>
    </p:spTree>
    <p:extLst>
      <p:ext uri="{BB962C8B-B14F-4D97-AF65-F5344CB8AC3E}">
        <p14:creationId xmlns:p14="http://schemas.microsoft.com/office/powerpoint/2010/main" val="4249783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958DB-DAA9-A434-D21C-DDD26E7CA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IN" sz="2800" dirty="0"/>
              <a:t>Urine investigations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FE545D-86C5-4F48-897C-C3AA8FBE3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E71343D-37AF-807F-2244-6B6A30B8A9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695160"/>
              </p:ext>
            </p:extLst>
          </p:nvPr>
        </p:nvGraphicFramePr>
        <p:xfrm>
          <a:off x="1979320" y="2385390"/>
          <a:ext cx="8239712" cy="361785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{5940675A-B579-460E-94D1-54222C63F5DA}</a:tableStyleId>
              </a:tblPr>
              <a:tblGrid>
                <a:gridCol w="4119856">
                  <a:extLst>
                    <a:ext uri="{9D8B030D-6E8A-4147-A177-3AD203B41FA5}">
                      <a16:colId xmlns:a16="http://schemas.microsoft.com/office/drawing/2014/main" val="3900900993"/>
                    </a:ext>
                  </a:extLst>
                </a:gridCol>
                <a:gridCol w="4119856">
                  <a:extLst>
                    <a:ext uri="{9D8B030D-6E8A-4147-A177-3AD203B41FA5}">
                      <a16:colId xmlns:a16="http://schemas.microsoft.com/office/drawing/2014/main" val="850233591"/>
                    </a:ext>
                  </a:extLst>
                </a:gridCol>
              </a:tblGrid>
              <a:tr h="602975">
                <a:tc>
                  <a:txBody>
                    <a:bodyPr/>
                    <a:lstStyle/>
                    <a:p>
                      <a:r>
                        <a:rPr lang="en-IN" sz="2000" b="0" cap="none" spc="0" err="1">
                          <a:solidFill>
                            <a:schemeClr val="bg1"/>
                          </a:solidFill>
                        </a:rPr>
                        <a:t>Ur.K</a:t>
                      </a:r>
                      <a:endParaRPr lang="en-IN" sz="2000" b="0" cap="none" spc="0">
                        <a:solidFill>
                          <a:schemeClr val="bg1"/>
                        </a:solidFill>
                      </a:endParaRPr>
                    </a:p>
                  </a:txBody>
                  <a:tcPr marL="165606" marR="127389" marT="127389" marB="127389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0" cap="none" spc="0">
                          <a:solidFill>
                            <a:schemeClr val="bg1"/>
                          </a:solidFill>
                        </a:rPr>
                        <a:t>15.2 </a:t>
                      </a:r>
                      <a:r>
                        <a:rPr lang="en-IN" sz="2000" b="0" cap="none" spc="0" err="1">
                          <a:solidFill>
                            <a:schemeClr val="bg1"/>
                          </a:solidFill>
                        </a:rPr>
                        <a:t>meq</a:t>
                      </a:r>
                      <a:r>
                        <a:rPr lang="en-IN" sz="2000" b="0" cap="none" spc="0">
                          <a:solidFill>
                            <a:schemeClr val="bg1"/>
                          </a:solidFill>
                        </a:rPr>
                        <a:t>/l</a:t>
                      </a:r>
                    </a:p>
                  </a:txBody>
                  <a:tcPr marL="165606" marR="127389" marT="127389" marB="12738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077192"/>
                  </a:ext>
                </a:extLst>
              </a:tr>
              <a:tr h="602975">
                <a:tc>
                  <a:txBody>
                    <a:bodyPr/>
                    <a:lstStyle/>
                    <a:p>
                      <a:r>
                        <a:rPr lang="en-IN" sz="2000" cap="none" spc="0" err="1">
                          <a:solidFill>
                            <a:schemeClr val="tx1"/>
                          </a:solidFill>
                        </a:rPr>
                        <a:t>Ur.Na</a:t>
                      </a:r>
                      <a:endParaRPr lang="en-IN" sz="2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65606" marR="127389" marT="127389" marB="12738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cap="none" spc="0">
                          <a:solidFill>
                            <a:schemeClr val="tx1"/>
                          </a:solidFill>
                        </a:rPr>
                        <a:t>38 </a:t>
                      </a:r>
                      <a:r>
                        <a:rPr lang="en-IN" sz="2000" cap="none" spc="0" err="1">
                          <a:solidFill>
                            <a:schemeClr val="tx1"/>
                          </a:solidFill>
                        </a:rPr>
                        <a:t>meq</a:t>
                      </a:r>
                      <a:r>
                        <a:rPr lang="en-IN" sz="2000" cap="none" spc="0">
                          <a:solidFill>
                            <a:schemeClr val="tx1"/>
                          </a:solidFill>
                        </a:rPr>
                        <a:t>/l</a:t>
                      </a:r>
                    </a:p>
                  </a:txBody>
                  <a:tcPr marL="165606" marR="127389" marT="127389" marB="127389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4440239"/>
                  </a:ext>
                </a:extLst>
              </a:tr>
              <a:tr h="602975">
                <a:tc>
                  <a:txBody>
                    <a:bodyPr/>
                    <a:lstStyle/>
                    <a:p>
                      <a:r>
                        <a:rPr lang="en-IN" sz="2000" cap="none" spc="0" err="1">
                          <a:solidFill>
                            <a:schemeClr val="tx1"/>
                          </a:solidFill>
                        </a:rPr>
                        <a:t>Ur.protein</a:t>
                      </a:r>
                      <a:endParaRPr lang="en-IN" sz="2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65606" marR="127389" marT="127389" marB="127389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cap="none" spc="0">
                          <a:solidFill>
                            <a:schemeClr val="tx1"/>
                          </a:solidFill>
                        </a:rPr>
                        <a:t>167mg</a:t>
                      </a:r>
                    </a:p>
                  </a:txBody>
                  <a:tcPr marL="165606" marR="127389" marT="127389" marB="127389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75533"/>
                  </a:ext>
                </a:extLst>
              </a:tr>
              <a:tr h="602975">
                <a:tc>
                  <a:txBody>
                    <a:bodyPr/>
                    <a:lstStyle/>
                    <a:p>
                      <a:r>
                        <a:rPr lang="en-IN" sz="2000" cap="none" spc="0" err="1">
                          <a:solidFill>
                            <a:schemeClr val="tx1"/>
                          </a:solidFill>
                        </a:rPr>
                        <a:t>Ur.creatinine</a:t>
                      </a:r>
                      <a:endParaRPr lang="en-IN" sz="2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65606" marR="127389" marT="127389" marB="12738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cap="none" spc="0">
                          <a:solidFill>
                            <a:schemeClr val="tx1"/>
                          </a:solidFill>
                        </a:rPr>
                        <a:t>32mg</a:t>
                      </a:r>
                    </a:p>
                  </a:txBody>
                  <a:tcPr marL="165606" marR="127389" marT="127389" marB="127389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6238193"/>
                  </a:ext>
                </a:extLst>
              </a:tr>
              <a:tr h="602975">
                <a:tc>
                  <a:txBody>
                    <a:bodyPr/>
                    <a:lstStyle/>
                    <a:p>
                      <a:r>
                        <a:rPr lang="en-IN" sz="2000" cap="none" spc="0" err="1">
                          <a:solidFill>
                            <a:schemeClr val="tx1"/>
                          </a:solidFill>
                        </a:rPr>
                        <a:t>Ur.pcr</a:t>
                      </a:r>
                      <a:endParaRPr lang="en-IN" sz="2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65606" marR="127389" marT="127389" marB="127389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cap="none" spc="0">
                          <a:solidFill>
                            <a:schemeClr val="tx1"/>
                          </a:solidFill>
                        </a:rPr>
                        <a:t>5.2</a:t>
                      </a:r>
                    </a:p>
                  </a:txBody>
                  <a:tcPr marL="165606" marR="127389" marT="127389" marB="127389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96094"/>
                  </a:ext>
                </a:extLst>
              </a:tr>
              <a:tr h="602975">
                <a:tc>
                  <a:txBody>
                    <a:bodyPr/>
                    <a:lstStyle/>
                    <a:p>
                      <a:r>
                        <a:rPr lang="en-IN" sz="2000" cap="none" spc="0" err="1">
                          <a:solidFill>
                            <a:schemeClr val="tx1"/>
                          </a:solidFill>
                        </a:rPr>
                        <a:t>U.Ca</a:t>
                      </a:r>
                      <a:r>
                        <a:rPr lang="en-IN" sz="2000" cap="none" spc="0">
                          <a:solidFill>
                            <a:schemeClr val="tx1"/>
                          </a:solidFill>
                        </a:rPr>
                        <a:t>/C</a:t>
                      </a:r>
                    </a:p>
                  </a:txBody>
                  <a:tcPr marL="165606" marR="127389" marT="127389" marB="12738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cap="none" spc="0">
                          <a:solidFill>
                            <a:schemeClr val="tx1"/>
                          </a:solidFill>
                        </a:rPr>
                        <a:t>4.8/13  (0.3)</a:t>
                      </a:r>
                    </a:p>
                  </a:txBody>
                  <a:tcPr marL="165606" marR="127389" marT="127389" marB="127389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4070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844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7F26634-9FA8-4679-B619-B9DFA21E0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6B645-1F56-5221-80CE-E96E60B17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CSF</a:t>
            </a:r>
          </a:p>
        </p:txBody>
      </p:sp>
      <p:pic>
        <p:nvPicPr>
          <p:cNvPr id="5" name="Content Placeholder 4" descr="A hand holding a piece of paper&#10;&#10;AI-generated content may be incorrect.">
            <a:extLst>
              <a:ext uri="{FF2B5EF4-FFF2-40B4-BE49-F238E27FC236}">
                <a16:creationId xmlns:a16="http://schemas.microsoft.com/office/drawing/2014/main" id="{D8DA0018-7D5D-1E22-48B4-5CD6367A8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l="21784" t="4208" r="21932" b="33116"/>
          <a:stretch>
            <a:fillRect/>
          </a:stretch>
        </p:blipFill>
        <p:spPr>
          <a:xfrm rot="16200000">
            <a:off x="2336902" y="-7004"/>
            <a:ext cx="3476462" cy="6882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B519D8-6580-5E1C-1456-A7CD387B8C38}"/>
              </a:ext>
            </a:extLst>
          </p:cNvPr>
          <p:cNvSpPr txBox="1"/>
          <p:nvPr/>
        </p:nvSpPr>
        <p:spPr>
          <a:xfrm>
            <a:off x="8156351" y="2123168"/>
            <a:ext cx="3544034" cy="4049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/>
              <a:t>INTERPRETATION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400" b="1" dirty="0" err="1"/>
              <a:t>albuminocytological</a:t>
            </a:r>
            <a:r>
              <a:rPr lang="en-US" sz="2400" b="1" dirty="0"/>
              <a:t> dissociation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6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6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6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6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456847-F660-4ED4-9541-E8AB51FCA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BA548B4-3D52-4409-99DD-B2A24D201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AE84337-22C7-4E22-AAE5-97E3848BC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668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4ADEA-7D89-B0BD-C4F9-73ECC8494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058400" cy="1041722"/>
          </a:xfrm>
        </p:spPr>
        <p:txBody>
          <a:bodyPr>
            <a:normAutofit/>
          </a:bodyPr>
          <a:lstStyle/>
          <a:p>
            <a:r>
              <a:rPr lang="en-IN" sz="1800" dirty="0"/>
              <a:t>IMAGING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5BFCD-7DCC-D5F1-B4B3-55F26E053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3" y="1041723"/>
            <a:ext cx="11678855" cy="5816277"/>
          </a:xfrm>
        </p:spPr>
        <p:txBody>
          <a:bodyPr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4B6D2">
                  <a:lumMod val="75000"/>
                </a:srgb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lang="en-IN" dirty="0">
                <a:solidFill>
                  <a:prstClr val="black"/>
                </a:solidFill>
                <a:latin typeface="Trebuchet MS" panose="020B0603020202020204"/>
              </a:rPr>
              <a:t>USG abdomen and pelvis – KIDNEYS N size / CMD +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4B6D2">
                  <a:lumMod val="75000"/>
                </a:srgb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CT A</a:t>
            </a:r>
            <a:r>
              <a:rPr lang="en-IN" dirty="0">
                <a:solidFill>
                  <a:prstClr val="black"/>
                </a:solidFill>
                <a:latin typeface="Trebuchet MS" panose="020B0603020202020204"/>
              </a:rPr>
              <a:t>&amp;P –TINY MICROLITH NOTED IN LK UPPER POLE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4B6D2">
                  <a:lumMod val="75000"/>
                </a:srgb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IN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MRI C-SPINE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4B6D2">
                  <a:lumMod val="75000"/>
                </a:srgb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FOCAL HYPERINTENSE LESION – MIDLINE PONS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4B6D2">
                  <a:lumMod val="75000"/>
                </a:srgb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IN" b="1" u="sng" dirty="0"/>
              <a:t>MRI -BRAIN</a:t>
            </a:r>
          </a:p>
          <a:p>
            <a:r>
              <a:rPr lang="en-IN" dirty="0"/>
              <a:t>T2/FLAIR  HYPERINTENSE LESION WITH DIFFUSION RESTRICTION NOTED IN CENTRAL PONS WITH SPARING OF PERIPHERAL FIBRES</a:t>
            </a:r>
          </a:p>
          <a:p>
            <a:r>
              <a:rPr lang="en-IN" dirty="0"/>
              <a:t>BLOOMING NOTED WITHIN THE LESION (ACUTE RENAL FAILURE / HAEMORRHAGE)</a:t>
            </a:r>
          </a:p>
          <a:p>
            <a:r>
              <a:rPr lang="en-IN" dirty="0"/>
              <a:t>-- POSSIBILITY OF OSMOTIC DEMYELINATION SYNDROME—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46167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91BCC-CE0C-FEDA-F151-3951EA62C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/>
              <a:t>Nerve conduction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36D75-0B8C-50B3-CF91-30F64FA2B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11/11/2025</a:t>
            </a:r>
          </a:p>
          <a:p>
            <a:r>
              <a:rPr lang="en-IN" dirty="0"/>
              <a:t>Impression :</a:t>
            </a:r>
          </a:p>
          <a:p>
            <a:r>
              <a:rPr lang="en-IN" dirty="0"/>
              <a:t>MOTOR AXONAL NEUROPATHY WITH RADICULOPATHY ASYMMETRICAL OF BOTH UPPER LIMB AND LOWER LIMB</a:t>
            </a:r>
          </a:p>
          <a:p>
            <a:endParaRPr lang="en-IN" dirty="0"/>
          </a:p>
          <a:p>
            <a:r>
              <a:rPr lang="en-IN" dirty="0"/>
              <a:t>POST RECOVERY REPEAT NCS </a:t>
            </a:r>
          </a:p>
          <a:p>
            <a:r>
              <a:rPr lang="en-IN" dirty="0"/>
              <a:t>BOTH MOTOR AND SENSORY CONDUCTION STUDY NORMAL</a:t>
            </a:r>
          </a:p>
        </p:txBody>
      </p:sp>
    </p:spTree>
    <p:extLst>
      <p:ext uri="{BB962C8B-B14F-4D97-AF65-F5344CB8AC3E}">
        <p14:creationId xmlns:p14="http://schemas.microsoft.com/office/powerpoint/2010/main" val="2074171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2927-95F8-A23C-9643-B596C9699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OPTHAL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8B852-CEA8-03D0-ADD3-F25DEE474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504" y="1727869"/>
            <a:ext cx="10058400" cy="4050792"/>
          </a:xfrm>
        </p:spPr>
        <p:txBody>
          <a:bodyPr>
            <a:normAutofit lnSpcReduction="10000"/>
          </a:bodyPr>
          <a:lstStyle/>
          <a:p>
            <a:r>
              <a:rPr lang="en-IN" dirty="0"/>
              <a:t>VISION B/E 3/60</a:t>
            </a:r>
          </a:p>
          <a:p>
            <a:r>
              <a:rPr lang="en-IN" dirty="0"/>
              <a:t>BE ESOTROPIA</a:t>
            </a:r>
          </a:p>
          <a:p>
            <a:r>
              <a:rPr lang="en-IN" dirty="0"/>
              <a:t>STRUCTURE NORMAL</a:t>
            </a:r>
          </a:p>
          <a:p>
            <a:r>
              <a:rPr lang="en-IN" dirty="0"/>
              <a:t>COLOR VISION NORMAL</a:t>
            </a:r>
          </a:p>
          <a:p>
            <a:r>
              <a:rPr lang="en-IN" dirty="0"/>
              <a:t>FIELD OF VISION NORMAL</a:t>
            </a:r>
          </a:p>
          <a:p>
            <a:r>
              <a:rPr lang="en-IN" dirty="0"/>
              <a:t>FUNDUS BE NORMAL</a:t>
            </a:r>
          </a:p>
          <a:p>
            <a:r>
              <a:rPr lang="en-IN" dirty="0"/>
              <a:t>SCHIMERS TEST IN 5 MINS</a:t>
            </a:r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TBT – B/E 9 second</a:t>
            </a:r>
          </a:p>
          <a:p>
            <a:endParaRPr lang="en-I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244A2E1-E37D-2A40-0072-07642EBE2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503566"/>
              </p:ext>
            </p:extLst>
          </p:nvPr>
        </p:nvGraphicFramePr>
        <p:xfrm>
          <a:off x="1069848" y="4486233"/>
          <a:ext cx="408329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1646">
                  <a:extLst>
                    <a:ext uri="{9D8B030D-6E8A-4147-A177-3AD203B41FA5}">
                      <a16:colId xmlns:a16="http://schemas.microsoft.com/office/drawing/2014/main" val="1606440449"/>
                    </a:ext>
                  </a:extLst>
                </a:gridCol>
                <a:gridCol w="2041646">
                  <a:extLst>
                    <a:ext uri="{9D8B030D-6E8A-4147-A177-3AD203B41FA5}">
                      <a16:colId xmlns:a16="http://schemas.microsoft.com/office/drawing/2014/main" val="4132841380"/>
                    </a:ext>
                  </a:extLst>
                </a:gridCol>
              </a:tblGrid>
              <a:tr h="357797">
                <a:tc>
                  <a:txBody>
                    <a:bodyPr/>
                    <a:lstStyle/>
                    <a:p>
                      <a:r>
                        <a:rPr lang="en-IN" dirty="0"/>
                        <a:t>RIGHT EYE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221137"/>
                  </a:ext>
                </a:extLst>
              </a:tr>
              <a:tr h="357797">
                <a:tc>
                  <a:txBody>
                    <a:bodyPr/>
                    <a:lstStyle/>
                    <a:p>
                      <a:r>
                        <a:rPr lang="en-IN" dirty="0"/>
                        <a:t>LEFT EYE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731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735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3E892-413E-2442-74C6-485813EBD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87641"/>
            <a:ext cx="10058400" cy="1609344"/>
          </a:xfrm>
        </p:spPr>
        <p:txBody>
          <a:bodyPr>
            <a:normAutofit/>
          </a:bodyPr>
          <a:lstStyle/>
          <a:p>
            <a:r>
              <a:rPr lang="en-IN" sz="2400" dirty="0"/>
              <a:t>ANA </a:t>
            </a:r>
          </a:p>
        </p:txBody>
      </p:sp>
      <p:pic>
        <p:nvPicPr>
          <p:cNvPr id="5" name="Content Placeholder 4" descr="A close up of a screen&#10;&#10;AI-generated content may be incorrect.">
            <a:extLst>
              <a:ext uri="{FF2B5EF4-FFF2-40B4-BE49-F238E27FC236}">
                <a16:creationId xmlns:a16="http://schemas.microsoft.com/office/drawing/2014/main" id="{4316EF50-8575-1C3F-7856-A679367C9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87636"/>
            <a:ext cx="10058400" cy="2875033"/>
          </a:xfrm>
        </p:spPr>
      </p:pic>
      <p:pic>
        <p:nvPicPr>
          <p:cNvPr id="7" name="Picture 6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AAD1AD3C-5F56-6012-9D65-BF4647EB9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67" y="3272638"/>
            <a:ext cx="10846084" cy="333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70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5E7EB-8621-FBCA-4DDA-1EE6351B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IN"/>
              <a:t>Course in hospital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DFE545D-86C5-4F48-897C-C3AA8FBE3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04239C-C883-8E7F-5BF9-88F73D2C5F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486212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03876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63BA2-746F-084D-9FBF-49A4BF4FC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>
            <a:normAutofit/>
          </a:bodyPr>
          <a:lstStyle/>
          <a:p>
            <a:r>
              <a:rPr lang="en-IN" sz="2800" dirty="0"/>
              <a:t>SPECIALITY OPINION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662E3-9259-31E7-2EED-481DE8BBB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344" y="1365813"/>
            <a:ext cx="10792583" cy="46327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IN" dirty="0"/>
          </a:p>
          <a:p>
            <a:r>
              <a:rPr lang="en-IN" b="1" u="sng" dirty="0"/>
              <a:t>NEUROLOGY</a:t>
            </a:r>
          </a:p>
          <a:p>
            <a:pPr marL="0" indent="0">
              <a:buNone/>
            </a:pPr>
            <a:r>
              <a:rPr lang="en-IN" dirty="0"/>
              <a:t>POSSIBILITY</a:t>
            </a:r>
          </a:p>
          <a:p>
            <a:pPr marL="0" indent="0">
              <a:buNone/>
            </a:pPr>
            <a:r>
              <a:rPr lang="en-IN" dirty="0"/>
              <a:t>ACUTE FLACCID QUADRIPLEGIA </a:t>
            </a:r>
          </a:p>
          <a:p>
            <a:pPr marL="0" indent="0">
              <a:buNone/>
            </a:pPr>
            <a:r>
              <a:rPr lang="en-IN" dirty="0"/>
              <a:t> AIDP / HYPOKALEMIC PERIODIC PARALYSIS</a:t>
            </a:r>
          </a:p>
          <a:p>
            <a:pPr marL="0" indent="0">
              <a:buNone/>
            </a:pPr>
            <a:r>
              <a:rPr lang="en-IN" dirty="0"/>
              <a:t>REVISED DIAGNOSIS </a:t>
            </a:r>
          </a:p>
          <a:p>
            <a:pPr marL="0" indent="0">
              <a:buNone/>
            </a:pPr>
            <a:r>
              <a:rPr lang="en-IN" dirty="0"/>
              <a:t>SJOGRENS SYNDROME/RTA TYPE-1/ODS</a:t>
            </a:r>
          </a:p>
          <a:p>
            <a:pPr marL="0" indent="0">
              <a:buNone/>
            </a:pPr>
            <a:r>
              <a:rPr lang="en-IN" dirty="0"/>
              <a:t>QUADRIPARESIS - RECOVERED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b="1" u="sng" dirty="0"/>
              <a:t>RHEUMATOLOGY</a:t>
            </a:r>
          </a:p>
          <a:p>
            <a:pPr marL="0" indent="0">
              <a:buNone/>
            </a:pPr>
            <a:r>
              <a:rPr lang="en-IN" dirty="0"/>
              <a:t> PRIMARY SJS / DISTAL RTA</a:t>
            </a:r>
          </a:p>
        </p:txBody>
      </p:sp>
    </p:spTree>
    <p:extLst>
      <p:ext uri="{BB962C8B-B14F-4D97-AF65-F5344CB8AC3E}">
        <p14:creationId xmlns:p14="http://schemas.microsoft.com/office/powerpoint/2010/main" val="1051770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26682-B2A9-F9A3-FA5D-8DAC6C4D8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IN"/>
              <a:t>Condition at discharge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FE545D-86C5-4F48-897C-C3AA8FBE3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38F0CF1D-CAD7-43AF-6E27-3A28CF69E0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502193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00845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25D13-FD31-B322-368A-0D1303C03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1A6BC-8FA5-60DA-B18A-8630AC148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 31 YEARS FEMALE WAS BROUGHT TO GRH WITH </a:t>
            </a:r>
          </a:p>
          <a:p>
            <a:r>
              <a:rPr lang="en-IN" dirty="0"/>
              <a:t>COMPLAINTS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     DIFFICULTY IN USING BILATERAL LOWER LIMBS X 2DAYS</a:t>
            </a:r>
          </a:p>
        </p:txBody>
      </p:sp>
    </p:spTree>
    <p:extLst>
      <p:ext uri="{BB962C8B-B14F-4D97-AF65-F5344CB8AC3E}">
        <p14:creationId xmlns:p14="http://schemas.microsoft.com/office/powerpoint/2010/main" val="2886776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0DC1598-D23D-4818-B091-83CE72631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37AA5E-869D-46E2-8CEC-DB6850FF2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738BFF-FB48-4671-A176-A7CD857CF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1" y="822324"/>
            <a:ext cx="5149596" cy="5228279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AD373-BC1D-00E0-D0D0-0308256D8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4268" y="1477131"/>
            <a:ext cx="3816126" cy="3915866"/>
          </a:xfrm>
        </p:spPr>
        <p:txBody>
          <a:bodyPr>
            <a:normAutofit/>
          </a:bodyPr>
          <a:lstStyle/>
          <a:p>
            <a:r>
              <a:rPr lang="en-IN" sz="4200"/>
              <a:t>DISCHARGE ADVISE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213481-B020-4E37-BBAB-3F969A7A3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121662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74FA01-5600-F0B9-45BB-7E01C5FCE8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450986"/>
              </p:ext>
            </p:extLst>
          </p:nvPr>
        </p:nvGraphicFramePr>
        <p:xfrm>
          <a:off x="641350" y="1387475"/>
          <a:ext cx="5132388" cy="4090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5880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9DD6D25-73D7-4E21-A25F-56BC6E3B3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B3559D-763C-2C45-581D-A8C33D94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9777" y="639763"/>
            <a:ext cx="3046073" cy="517737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IN" sz="3400"/>
              <a:t>INFERENCE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B8894B-4A72-427A-B1D1-C5AF5CBB2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3E574B9-86C7-4F7B-B550-D02C32ECB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4338354-6A9B-4F69-AE40-C4443BD98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62FC70-2177-4FF2-FE44-396CD2BFE6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421063"/>
              </p:ext>
            </p:extLst>
          </p:nvPr>
        </p:nvGraphicFramePr>
        <p:xfrm>
          <a:off x="622300" y="639763"/>
          <a:ext cx="6572250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37815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IN"/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8035907-EB9C-4E11-8A9B-D25B0AD8D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CFDD4A-4FA1-4CD9-90D5-E253C2040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14818" y="720071"/>
            <a:ext cx="5417868" cy="5417858"/>
            <a:chOff x="1311770" y="720071"/>
            <a:chExt cx="5417868" cy="541785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AB5B6FA-7B4F-437A-9C78-144C7DCD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1770" y="720071"/>
              <a:ext cx="5417868" cy="5417858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4199C21-6AE0-4F6F-AA96-6FFF97BB9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8390" y="1006688"/>
              <a:ext cx="4844628" cy="4844620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A3FF541-C6F0-A34D-B5AB-81F29AA75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507" y="1316890"/>
            <a:ext cx="4606394" cy="42242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200" cap="all">
                <a:solidFill>
                  <a:srgbClr val="FFFFFF"/>
                </a:solidFill>
              </a:rPr>
              <a:t>DISCUSSION…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C69FA7-0958-4ED9-A0DF-E87A0C13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5208" y="3388657"/>
            <a:ext cx="36576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36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5858F-767E-B746-DB5F-362B6F3A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D0066-15F2-7713-ADEE-BB5169E46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/>
              <a:t>HISTORY OF PRESENTING ILLNESS</a:t>
            </a:r>
          </a:p>
          <a:p>
            <a:r>
              <a:rPr lang="en-IN" dirty="0"/>
              <a:t>PATIENT WAS APPARTENTLY NORMAL BEFORE 20 DAY FOLLOWING WITH SHE DEVELOPED C/O</a:t>
            </a:r>
          </a:p>
          <a:p>
            <a:pPr marL="0" indent="0">
              <a:buNone/>
            </a:pPr>
            <a:r>
              <a:rPr lang="en-IN" dirty="0"/>
              <a:t>-ABDOMINAL PAIN </a:t>
            </a:r>
          </a:p>
          <a:p>
            <a:pPr marL="0" indent="0">
              <a:buNone/>
            </a:pPr>
            <a:r>
              <a:rPr lang="en-IN" dirty="0"/>
              <a:t>SUDDEN ONSET PROGRESSIVE </a:t>
            </a:r>
          </a:p>
          <a:p>
            <a:pPr marL="0" indent="0">
              <a:buNone/>
            </a:pPr>
            <a:r>
              <a:rPr lang="en-IN" dirty="0"/>
              <a:t>DIFFUSE NO SPECIFIC CHARACTER </a:t>
            </a:r>
          </a:p>
          <a:p>
            <a:pPr marL="0" indent="0">
              <a:buNone/>
            </a:pPr>
            <a:r>
              <a:rPr lang="en-IN" dirty="0"/>
              <a:t>NO AGGARTAVTING/RELIVING FACTOR </a:t>
            </a:r>
          </a:p>
          <a:p>
            <a:pPr marL="0" indent="0">
              <a:buNone/>
            </a:pPr>
            <a:r>
              <a:rPr lang="en-IN" dirty="0"/>
              <a:t>-ASSOCIATED WITH VOMITING </a:t>
            </a:r>
          </a:p>
          <a:p>
            <a:pPr marL="0" indent="0">
              <a:buNone/>
            </a:pPr>
            <a:r>
              <a:rPr lang="en-IN" dirty="0"/>
              <a:t>6-7 EPISODES PER DAY </a:t>
            </a:r>
          </a:p>
          <a:p>
            <a:pPr marL="0" indent="0">
              <a:buNone/>
            </a:pPr>
            <a:r>
              <a:rPr lang="en-IN" dirty="0"/>
              <a:t>COTAINING UNDIGESTED FOOD PARTICLE/WATERY</a:t>
            </a:r>
          </a:p>
          <a:p>
            <a:pPr marL="0" indent="0">
              <a:buNone/>
            </a:pPr>
            <a:r>
              <a:rPr lang="en-IN" dirty="0"/>
              <a:t>NON-PROJECTILE</a:t>
            </a:r>
          </a:p>
          <a:p>
            <a:pPr marL="0" indent="0">
              <a:buNone/>
            </a:pPr>
            <a:r>
              <a:rPr lang="en-IN" dirty="0"/>
              <a:t>NON BLOOD STAINED </a:t>
            </a:r>
          </a:p>
          <a:p>
            <a:pPr marL="0" indent="0">
              <a:buNone/>
            </a:pPr>
            <a:r>
              <a:rPr lang="en-IN" dirty="0"/>
              <a:t>-NO C/O FEVER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72948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22B64-4835-75FA-152E-373566070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F9156-6E4C-FD99-0135-DCE4B65CD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PATIENT Sort treat the above complaints in near by hospital diagnosed with  calculus cholecystitis for with lap cholecystectomy was done.</a:t>
            </a:r>
          </a:p>
          <a:p>
            <a:r>
              <a:rPr lang="en-IN" dirty="0"/>
              <a:t>c/o vomiting still persisted</a:t>
            </a:r>
          </a:p>
          <a:p>
            <a:r>
              <a:rPr lang="en-IN" dirty="0"/>
              <a:t>Patient was discharged while patient tried to take a seat in auto had difficult in using her both the lower limbs and has  a fall</a:t>
            </a:r>
          </a:p>
          <a:p>
            <a:r>
              <a:rPr lang="en-IN" dirty="0"/>
              <a:t>Patient c/o heaviness of B/L lower limbs SUDDEN onset</a:t>
            </a:r>
          </a:p>
          <a:p>
            <a:r>
              <a:rPr lang="en-IN" dirty="0"/>
              <a:t>Difficult in moving both lower limbs </a:t>
            </a:r>
          </a:p>
          <a:p>
            <a:r>
              <a:rPr lang="en-IN" dirty="0"/>
              <a:t>Slowly patient also had difficulty in rolling over the  bed </a:t>
            </a:r>
          </a:p>
          <a:p>
            <a:r>
              <a:rPr lang="en-IN" dirty="0"/>
              <a:t> over few days patient also had difficulty in using raise her upper limbs over her head </a:t>
            </a:r>
          </a:p>
          <a:p>
            <a:r>
              <a:rPr lang="en-IN" dirty="0"/>
              <a:t>No c/o difficulty in swallowing/diplopia/</a:t>
            </a:r>
          </a:p>
          <a:p>
            <a:r>
              <a:rPr lang="en-IN" dirty="0"/>
              <a:t>No h/o fever /loose stools </a:t>
            </a:r>
          </a:p>
          <a:p>
            <a:r>
              <a:rPr lang="en-IN" dirty="0"/>
              <a:t>No bowel /bladder involvement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57132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DE604-C15A-9249-6EE9-55FA0A1BB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5F744-846A-87C6-1055-5FD13385F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No h/o similar illness in past </a:t>
            </a:r>
          </a:p>
          <a:p>
            <a:r>
              <a:rPr lang="en-IN" dirty="0"/>
              <a:t>No known co-morbidities previously</a:t>
            </a:r>
          </a:p>
          <a:p>
            <a:r>
              <a:rPr lang="en-IN" dirty="0"/>
              <a:t>At presentation </a:t>
            </a:r>
          </a:p>
          <a:p>
            <a:r>
              <a:rPr lang="en-IN" dirty="0"/>
              <a:t>Vitals</a:t>
            </a:r>
          </a:p>
          <a:p>
            <a:r>
              <a:rPr lang="en-IN" dirty="0"/>
              <a:t>Bp 100/60 </a:t>
            </a:r>
            <a:r>
              <a:rPr lang="en-IN" dirty="0" err="1"/>
              <a:t>mmhg</a:t>
            </a:r>
            <a:endParaRPr lang="en-IN" dirty="0"/>
          </a:p>
          <a:p>
            <a:r>
              <a:rPr lang="en-IN" dirty="0"/>
              <a:t>PR -82/min</a:t>
            </a:r>
          </a:p>
          <a:p>
            <a:r>
              <a:rPr lang="en-IN" dirty="0"/>
              <a:t>RR-16/min</a:t>
            </a:r>
          </a:p>
          <a:p>
            <a:r>
              <a:rPr lang="en-IN" dirty="0"/>
              <a:t>SPO2 96% RA</a:t>
            </a:r>
          </a:p>
          <a:p>
            <a:r>
              <a:rPr lang="en-IN" dirty="0"/>
              <a:t>CBG-140mg/dl</a:t>
            </a:r>
          </a:p>
        </p:txBody>
      </p:sp>
    </p:spTree>
    <p:extLst>
      <p:ext uri="{BB962C8B-B14F-4D97-AF65-F5344CB8AC3E}">
        <p14:creationId xmlns:p14="http://schemas.microsoft.com/office/powerpoint/2010/main" val="2756604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CD706-FBBB-8509-6B27-7100D5BEE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91E97-792C-AF2F-FDFA-FCB641D2C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O/E</a:t>
            </a:r>
          </a:p>
          <a:p>
            <a:pPr marL="0" indent="0">
              <a:buNone/>
            </a:pPr>
            <a:r>
              <a:rPr lang="en-IN" dirty="0"/>
              <a:t>Conscious</a:t>
            </a:r>
          </a:p>
          <a:p>
            <a:pPr marL="0" indent="0">
              <a:buNone/>
            </a:pPr>
            <a:r>
              <a:rPr lang="en-IN" dirty="0"/>
              <a:t>Oriented</a:t>
            </a:r>
          </a:p>
          <a:p>
            <a:pPr marL="0" indent="0">
              <a:buNone/>
            </a:pPr>
            <a:r>
              <a:rPr lang="en-IN" dirty="0"/>
              <a:t>Moderately build and nourished</a:t>
            </a:r>
          </a:p>
          <a:p>
            <a:pPr marL="0" indent="0">
              <a:buNone/>
            </a:pPr>
            <a:r>
              <a:rPr lang="en-IN" dirty="0"/>
              <a:t>Comfortable – no tachypnoea</a:t>
            </a:r>
          </a:p>
          <a:p>
            <a:pPr marL="0" indent="0">
              <a:buNone/>
            </a:pPr>
            <a:r>
              <a:rPr lang="en-IN" dirty="0"/>
              <a:t>No pallor/icterus/cyanosis/clubbing/pedal oedema/</a:t>
            </a:r>
            <a:r>
              <a:rPr lang="en-IN" dirty="0" err="1"/>
              <a:t>lymphadenoapthy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Hydration-poor</a:t>
            </a:r>
          </a:p>
          <a:p>
            <a:pPr marL="0" indent="0">
              <a:buNone/>
            </a:pPr>
            <a:r>
              <a:rPr lang="en-IN" dirty="0"/>
              <a:t>S/E</a:t>
            </a:r>
          </a:p>
          <a:p>
            <a:pPr marL="0" indent="0">
              <a:buNone/>
            </a:pPr>
            <a:r>
              <a:rPr lang="en-IN" dirty="0"/>
              <a:t>cvs:s1s2 + no murmurs</a:t>
            </a:r>
          </a:p>
          <a:p>
            <a:pPr marL="0" indent="0">
              <a:buNone/>
            </a:pPr>
            <a:r>
              <a:rPr lang="en-IN" dirty="0"/>
              <a:t>Rs: </a:t>
            </a:r>
            <a:r>
              <a:rPr lang="en-IN" dirty="0" err="1"/>
              <a:t>b/L</a:t>
            </a:r>
            <a:r>
              <a:rPr lang="en-IN" dirty="0"/>
              <a:t> AE+, no added sounds</a:t>
            </a:r>
          </a:p>
          <a:p>
            <a:pPr marL="0" indent="0">
              <a:buNone/>
            </a:pPr>
            <a:r>
              <a:rPr lang="en-IN" dirty="0"/>
              <a:t>PA : soft , bowel sounds +</a:t>
            </a:r>
          </a:p>
        </p:txBody>
      </p:sp>
    </p:spTree>
    <p:extLst>
      <p:ext uri="{BB962C8B-B14F-4D97-AF65-F5344CB8AC3E}">
        <p14:creationId xmlns:p14="http://schemas.microsoft.com/office/powerpoint/2010/main" val="3755194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6A448-C592-ADE5-902A-C163B6EED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F9E96-A6FC-2A6A-4F56-63359698F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642257"/>
            <a:ext cx="10058400" cy="5529943"/>
          </a:xfrm>
        </p:spPr>
        <p:txBody>
          <a:bodyPr>
            <a:normAutofit lnSpcReduction="10000"/>
          </a:bodyPr>
          <a:lstStyle/>
          <a:p>
            <a:r>
              <a:rPr lang="en-IN" dirty="0"/>
              <a:t>CNS</a:t>
            </a:r>
          </a:p>
          <a:p>
            <a:pPr marL="0" indent="0">
              <a:buNone/>
            </a:pPr>
            <a:r>
              <a:rPr lang="en-IN" dirty="0"/>
              <a:t>Higher mental function – normal</a:t>
            </a:r>
          </a:p>
          <a:p>
            <a:pPr marL="0" indent="0">
              <a:buNone/>
            </a:pPr>
            <a:r>
              <a:rPr lang="en-IN" dirty="0"/>
              <a:t>Cranial nerve intact</a:t>
            </a:r>
          </a:p>
          <a:p>
            <a:pPr marL="0" indent="0">
              <a:buNone/>
            </a:pPr>
            <a:r>
              <a:rPr lang="en-IN" dirty="0"/>
              <a:t>Sensation –</a:t>
            </a:r>
          </a:p>
          <a:p>
            <a:pPr marL="0" indent="0">
              <a:buNone/>
            </a:pPr>
            <a:r>
              <a:rPr lang="en-IN" dirty="0"/>
              <a:t>Motor</a:t>
            </a:r>
          </a:p>
          <a:p>
            <a:pPr marL="0" indent="0">
              <a:buNone/>
            </a:pPr>
            <a:r>
              <a:rPr lang="en-IN" dirty="0"/>
              <a:t>No apparent muscle wasting 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B/L PLANTAR WITHDRAWAL</a:t>
            </a:r>
          </a:p>
          <a:p>
            <a:pPr marL="0" indent="0">
              <a:buNone/>
            </a:pPr>
            <a:endParaRPr lang="en-I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13F9B17-57AD-301C-E663-B3A19312B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791800"/>
              </p:ext>
            </p:extLst>
          </p:nvPr>
        </p:nvGraphicFramePr>
        <p:xfrm>
          <a:off x="1057656" y="3035808"/>
          <a:ext cx="4887690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9230">
                  <a:extLst>
                    <a:ext uri="{9D8B030D-6E8A-4147-A177-3AD203B41FA5}">
                      <a16:colId xmlns:a16="http://schemas.microsoft.com/office/drawing/2014/main" val="1506460294"/>
                    </a:ext>
                  </a:extLst>
                </a:gridCol>
                <a:gridCol w="1629230">
                  <a:extLst>
                    <a:ext uri="{9D8B030D-6E8A-4147-A177-3AD203B41FA5}">
                      <a16:colId xmlns:a16="http://schemas.microsoft.com/office/drawing/2014/main" val="1362138176"/>
                    </a:ext>
                  </a:extLst>
                </a:gridCol>
                <a:gridCol w="1629230">
                  <a:extLst>
                    <a:ext uri="{9D8B030D-6E8A-4147-A177-3AD203B41FA5}">
                      <a16:colId xmlns:a16="http://schemas.microsoft.com/office/drawing/2014/main" val="994463004"/>
                    </a:ext>
                  </a:extLst>
                </a:gridCol>
              </a:tblGrid>
              <a:tr h="292071">
                <a:tc>
                  <a:txBody>
                    <a:bodyPr/>
                    <a:lstStyle/>
                    <a:p>
                      <a:r>
                        <a:rPr lang="en-IN" dirty="0"/>
                        <a:t>TONE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right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Left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60850"/>
                  </a:ext>
                </a:extLst>
              </a:tr>
              <a:tr h="343218">
                <a:tc>
                  <a:txBody>
                    <a:bodyPr/>
                    <a:lstStyle/>
                    <a:p>
                      <a:r>
                        <a:rPr lang="en-IN" dirty="0"/>
                        <a:t>Upper limb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decreased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decreased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7264317"/>
                  </a:ext>
                </a:extLst>
              </a:tr>
              <a:tr h="343218">
                <a:tc>
                  <a:txBody>
                    <a:bodyPr/>
                    <a:lstStyle/>
                    <a:p>
                      <a:r>
                        <a:rPr lang="en-IN" dirty="0"/>
                        <a:t>Lower limb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decreased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decreased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131845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B5D6D38-DED3-B03C-EFED-EE8097CD8B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723848"/>
              </p:ext>
            </p:extLst>
          </p:nvPr>
        </p:nvGraphicFramePr>
        <p:xfrm>
          <a:off x="1057656" y="4290713"/>
          <a:ext cx="4887690" cy="12253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9230">
                  <a:extLst>
                    <a:ext uri="{9D8B030D-6E8A-4147-A177-3AD203B41FA5}">
                      <a16:colId xmlns:a16="http://schemas.microsoft.com/office/drawing/2014/main" val="1670964602"/>
                    </a:ext>
                  </a:extLst>
                </a:gridCol>
                <a:gridCol w="1629230">
                  <a:extLst>
                    <a:ext uri="{9D8B030D-6E8A-4147-A177-3AD203B41FA5}">
                      <a16:colId xmlns:a16="http://schemas.microsoft.com/office/drawing/2014/main" val="1777189192"/>
                    </a:ext>
                  </a:extLst>
                </a:gridCol>
                <a:gridCol w="1629230">
                  <a:extLst>
                    <a:ext uri="{9D8B030D-6E8A-4147-A177-3AD203B41FA5}">
                      <a16:colId xmlns:a16="http://schemas.microsoft.com/office/drawing/2014/main" val="1442372044"/>
                    </a:ext>
                  </a:extLst>
                </a:gridCol>
              </a:tblGrid>
              <a:tr h="408458">
                <a:tc>
                  <a:txBody>
                    <a:bodyPr/>
                    <a:lstStyle/>
                    <a:p>
                      <a:r>
                        <a:rPr lang="en-IN" dirty="0"/>
                        <a:t>POWER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RIGHT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LEFT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783023"/>
                  </a:ext>
                </a:extLst>
              </a:tr>
              <a:tr h="408458">
                <a:tc>
                  <a:txBody>
                    <a:bodyPr/>
                    <a:lstStyle/>
                    <a:p>
                      <a:r>
                        <a:rPr lang="en-IN" dirty="0"/>
                        <a:t>UPPER LIMB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3/5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3/5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375009"/>
                  </a:ext>
                </a:extLst>
              </a:tr>
              <a:tr h="408458">
                <a:tc>
                  <a:txBody>
                    <a:bodyPr/>
                    <a:lstStyle/>
                    <a:p>
                      <a:r>
                        <a:rPr lang="en-IN" dirty="0"/>
                        <a:t>LOWER LIMB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0/5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0/5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253116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91CDEA0-E4B6-4960-6DC0-1E8C4F944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215206"/>
              </p:ext>
            </p:extLst>
          </p:nvPr>
        </p:nvGraphicFramePr>
        <p:xfrm>
          <a:off x="6322857" y="3438131"/>
          <a:ext cx="4811487" cy="11936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3829">
                  <a:extLst>
                    <a:ext uri="{9D8B030D-6E8A-4147-A177-3AD203B41FA5}">
                      <a16:colId xmlns:a16="http://schemas.microsoft.com/office/drawing/2014/main" val="667676968"/>
                    </a:ext>
                  </a:extLst>
                </a:gridCol>
                <a:gridCol w="1603829">
                  <a:extLst>
                    <a:ext uri="{9D8B030D-6E8A-4147-A177-3AD203B41FA5}">
                      <a16:colId xmlns:a16="http://schemas.microsoft.com/office/drawing/2014/main" val="1857899745"/>
                    </a:ext>
                  </a:extLst>
                </a:gridCol>
                <a:gridCol w="1603829">
                  <a:extLst>
                    <a:ext uri="{9D8B030D-6E8A-4147-A177-3AD203B41FA5}">
                      <a16:colId xmlns:a16="http://schemas.microsoft.com/office/drawing/2014/main" val="4014193270"/>
                    </a:ext>
                  </a:extLst>
                </a:gridCol>
              </a:tblGrid>
              <a:tr h="397894">
                <a:tc>
                  <a:txBody>
                    <a:bodyPr/>
                    <a:lstStyle/>
                    <a:p>
                      <a:r>
                        <a:rPr lang="en-IN" dirty="0"/>
                        <a:t>DTR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LEFT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000455"/>
                  </a:ext>
                </a:extLst>
              </a:tr>
              <a:tr h="397894">
                <a:tc>
                  <a:txBody>
                    <a:bodyPr/>
                    <a:lstStyle/>
                    <a:p>
                      <a:r>
                        <a:rPr lang="en-IN" dirty="0"/>
                        <a:t>UPPER LIMB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61720"/>
                  </a:ext>
                </a:extLst>
              </a:tr>
              <a:tr h="397894">
                <a:tc>
                  <a:txBody>
                    <a:bodyPr/>
                    <a:lstStyle/>
                    <a:p>
                      <a:r>
                        <a:rPr lang="en-IN" dirty="0"/>
                        <a:t>LOWER LIMB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989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828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78AD8-E6AC-0D34-B459-990E0E89B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4CFC9-18E8-F78F-FBF1-CC46F0EB2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NO CEREBELLAR SIGNS</a:t>
            </a:r>
          </a:p>
          <a:p>
            <a:r>
              <a:rPr lang="en-IN" dirty="0"/>
              <a:t>NO MENIGEAL SIGNS</a:t>
            </a:r>
          </a:p>
        </p:txBody>
      </p:sp>
    </p:spTree>
    <p:extLst>
      <p:ext uri="{BB962C8B-B14F-4D97-AF65-F5344CB8AC3E}">
        <p14:creationId xmlns:p14="http://schemas.microsoft.com/office/powerpoint/2010/main" val="1089943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7F26634-9FA8-4679-B619-B9DFA21E0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8C4F62-0CD9-2EDA-9589-6AEC0D9C9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ECG</a:t>
            </a:r>
          </a:p>
        </p:txBody>
      </p:sp>
      <p:pic>
        <p:nvPicPr>
          <p:cNvPr id="9" name="Content Placeholder 8" descr="A graph on a paper&#10;&#10;AI-generated content may be incorrect.">
            <a:extLst>
              <a:ext uri="{FF2B5EF4-FFF2-40B4-BE49-F238E27FC236}">
                <a16:creationId xmlns:a16="http://schemas.microsoft.com/office/drawing/2014/main" id="{7A2A4524-EA5F-E3F7-ACC6-80C122B1A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16200000">
            <a:off x="726670" y="-252108"/>
            <a:ext cx="6304916" cy="75730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6A9484-6F5E-8E32-6D2E-EB187914C92E}"/>
              </a:ext>
            </a:extLst>
          </p:cNvPr>
          <p:cNvSpPr txBox="1"/>
          <p:nvPr/>
        </p:nvSpPr>
        <p:spPr>
          <a:xfrm>
            <a:off x="8156351" y="2121408"/>
            <a:ext cx="3544034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/>
              <a:t>12LEAD STANDARDIZED ECG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/>
              <a:t>SINUS RHYTHM HR 90/min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/>
              <a:t>AXIS-60 degree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/>
              <a:t>GLOBAL ST DEPRESSION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/>
              <a:t>U WAVE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/>
              <a:t>QTc-637msec prolonged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9456847-F660-4ED4-9541-E8AB51FCA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BA548B4-3D52-4409-99DD-B2A24D201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AE84337-22C7-4E22-AAE5-97E3848BC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59284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19971</TotalTime>
  <Words>766</Words>
  <Application>Microsoft Office PowerPoint</Application>
  <PresentationFormat>Widescreen</PresentationFormat>
  <Paragraphs>221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Georgia</vt:lpstr>
      <vt:lpstr>Rockwell Extra Bold</vt:lpstr>
      <vt:lpstr>Trebuchet MS</vt:lpstr>
      <vt:lpstr>Wingdings</vt:lpstr>
      <vt:lpstr>Wood Type</vt:lpstr>
      <vt:lpstr>INVISIBLE THREAD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ECG</vt:lpstr>
      <vt:lpstr>BLOOD INVESTIGATIONS</vt:lpstr>
      <vt:lpstr>Urine investigations</vt:lpstr>
      <vt:lpstr>CSF</vt:lpstr>
      <vt:lpstr>IMAGING</vt:lpstr>
      <vt:lpstr>Nerve conduction study</vt:lpstr>
      <vt:lpstr>OPTHAL EXAMINATION</vt:lpstr>
      <vt:lpstr>ANA </vt:lpstr>
      <vt:lpstr>Course in hospital</vt:lpstr>
      <vt:lpstr>SPECIALITY OPINION</vt:lpstr>
      <vt:lpstr>Condition at discharge </vt:lpstr>
      <vt:lpstr>DISCHARGE ADVISE</vt:lpstr>
      <vt:lpstr>INFERENCE</vt:lpstr>
      <vt:lpstr>DISCUSSION…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Abinaya Selvarathinasamy</dc:creator>
  <cp:lastModifiedBy>Abinaya Selvarathinasamy</cp:lastModifiedBy>
  <cp:revision>16</cp:revision>
  <dcterms:created xsi:type="dcterms:W3CDTF">2026-01-05T00:25:34Z</dcterms:created>
  <dcterms:modified xsi:type="dcterms:W3CDTF">2026-01-20T12:06:51Z</dcterms:modified>
</cp:coreProperties>
</file>