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3" r:id="rId3"/>
    <p:sldId id="257" r:id="rId4"/>
    <p:sldId id="258" r:id="rId5"/>
    <p:sldId id="278" r:id="rId6"/>
    <p:sldId id="259" r:id="rId7"/>
    <p:sldId id="277" r:id="rId8"/>
    <p:sldId id="260" r:id="rId9"/>
    <p:sldId id="274" r:id="rId10"/>
    <p:sldId id="261" r:id="rId11"/>
    <p:sldId id="275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80" r:id="rId20"/>
    <p:sldId id="279" r:id="rId21"/>
    <p:sldId id="269" r:id="rId22"/>
    <p:sldId id="283" r:id="rId23"/>
    <p:sldId id="281" r:id="rId24"/>
    <p:sldId id="27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presProps" Target="presProps.xml" /><Relationship Id="rId30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EA8A1-302A-4F8F-A542-5202249ABB95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EF55B-9C6C-4BBE-905A-4B2C25178E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2095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EF55B-9C6C-4BBE-905A-4B2C25178ED6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2702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92B4-2378-6E7E-F99E-8712BCAAA3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521899-4CAF-7FB9-74A3-06FB26ED5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BBC1E-CDF7-4B4F-1285-3D1906ED5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1717-7B1D-4C7A-8B01-6CF15B521CFD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28464-AD17-C5C2-9A80-4FD78C44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00218-1950-5966-4A41-14FDA7A8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7A67-B8A4-4753-A932-7176CF0CAB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997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F6ACE-40FF-8B4C-119E-DBE57D30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5401E5-0EEE-F0B7-32E0-42A599672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100EA-89A0-3F84-A105-0BB2AA8D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1717-7B1D-4C7A-8B01-6CF15B521CFD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F310A-7367-B8B6-3DA2-A34B337A7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B9541-2EF6-F2DD-8996-C7615CCC6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7A67-B8A4-4753-A932-7176CF0CAB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403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C0133F-6B9E-CFA9-7498-A1075A8F05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9BB2D3-C0D8-FFC7-81F3-D7B9EDB7B1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8DB64-98DD-7B24-186B-DF3FE2AB0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1717-7B1D-4C7A-8B01-6CF15B521CFD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64C69-3AD3-5DF9-D4D4-A040F0C32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E1E56-29E5-76F4-65C9-5D669B12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7A67-B8A4-4753-A932-7176CF0CAB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938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B0BD-67A3-B8B6-6302-C25FE49B4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77F9E-A69B-0E6A-1263-CCF98573D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84C22-CE6E-BABB-E6A0-1E77A68F2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1717-7B1D-4C7A-8B01-6CF15B521CFD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41613-956C-8B8C-0827-F483CDF05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01D59-1F9F-6B03-EDAD-CB4F6AE27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7A67-B8A4-4753-A932-7176CF0CAB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002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0F286-C383-CF27-45A1-65CAD6DCB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EF8A9-9F0B-FDDE-AEE9-0F39AB272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4242C-89C8-8CAE-3B4E-C3EE8E65C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1717-7B1D-4C7A-8B01-6CF15B521CFD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88A4D-A6C9-7A49-54F3-250124554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787EA-BE2B-1B46-C55B-837BF5DEF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7A67-B8A4-4753-A932-7176CF0CAB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315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8C49D-237F-12AE-BB86-49190B620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A7EEC-AB15-EA0B-D171-60A25CB0CC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7649C1-3C23-E276-7457-219643AB1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5CE0A3-6A85-97B1-BD4C-5295833AB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1717-7B1D-4C7A-8B01-6CF15B521CFD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7CBFF-0288-3697-01CC-A56656526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0B7B0A-EEE7-A7EB-CB6C-22B03DC5C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7A67-B8A4-4753-A932-7176CF0CAB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3927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EF598-1E37-0325-BE7C-DA255A36C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989A4-90E9-97EE-F796-DBA1106DC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98000-4759-D6E4-7B7B-92BBD92E8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53224B-CB3A-F904-0495-0FEDF3A392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8F4445-0BFE-92AD-129F-8D796222C8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EB804-5329-6F79-AF8C-8E8F8278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1717-7B1D-4C7A-8B01-6CF15B521CFD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6F6786-EC7F-6FBF-F3E8-FF2E0B1C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000C6A-9CB2-8DD8-6F63-39501A546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7A67-B8A4-4753-A932-7176CF0CAB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6895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2AE84-8B6D-16BA-C0B1-9B6E10866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EC7810-3CBD-312A-E6A5-2C9980C9D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1717-7B1D-4C7A-8B01-6CF15B521CFD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B66E09-CC98-E3F6-291F-6127F6F0B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ACED5-73BA-E8E5-0922-145CA14F3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7A67-B8A4-4753-A932-7176CF0CAB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975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CA2B7B-A376-078A-CE88-F078634DC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1717-7B1D-4C7A-8B01-6CF15B521CFD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E147B1-795D-1E8F-212B-471353B31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44E960-BBFD-000E-D957-23A61DD8C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7A67-B8A4-4753-A932-7176CF0CAB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96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61CD5-4AB4-5EF9-E354-641EFAF60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1D65A-9E7C-2A4A-F28F-6D61C803A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0C8243-CED8-0D6B-FF22-12DFA841A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5FDFEF-B556-D73D-662F-284BD4B43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1717-7B1D-4C7A-8B01-6CF15B521CFD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CCB104-BFA3-993F-BAD0-4F500E7F7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CFC477-ACB3-2204-23C7-5B66ACFFB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7A67-B8A4-4753-A932-7176CF0CAB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378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4A19A-6E8C-2BD1-9500-EB40938D0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A2D154-C937-978B-0679-6B0BC8BE41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12308F-5CFC-ACBA-B841-CC2F6689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E7A5B-906E-2BB8-DEB7-0989DB209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1717-7B1D-4C7A-8B01-6CF15B521CFD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24F327-91F9-BCDB-24E5-563E6DC3A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FED7A-E0BF-2697-6471-0FAEBA0BB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7A67-B8A4-4753-A932-7176CF0CAB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8395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8F18BF-8C4E-5FE2-B4A4-0EE6F468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089EE-C7F8-B5D8-4009-13C2496A0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5F8FE-1F3E-607E-E0CD-14FB3825C6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81717-7B1D-4C7A-8B01-6CF15B521CFD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95DD9-38F6-94CE-A6BC-A43EFA94CE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30DA2-6627-7EF8-C440-1EAC9F8C0B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27A67-B8A4-4753-A932-7176CF0CAB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713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41810-BA8B-2C63-D7DB-74741DCFD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62037"/>
          </a:xfrm>
        </p:spPr>
        <p:txBody>
          <a:bodyPr>
            <a:normAutofit/>
          </a:bodyPr>
          <a:lstStyle/>
          <a:p>
            <a:r>
              <a:rPr lang="en-IN" sz="6600" dirty="0">
                <a:solidFill>
                  <a:srgbClr val="FF0000"/>
                </a:solidFill>
                <a:latin typeface="Pristina" panose="03060402040406080204" pitchFamily="66" charset="0"/>
              </a:rPr>
              <a:t>Blood and blood products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9CA2B-2C99-D6E0-89ED-7BF05F1F7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58720"/>
            <a:ext cx="9144000" cy="279908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rgbClr val="FF0000"/>
                </a:solidFill>
                <a:latin typeface="Showcard Gothic" panose="04020904020102020604" pitchFamily="82" charset="0"/>
              </a:rPr>
              <a:t>II MEDICAL UNIT</a:t>
            </a:r>
          </a:p>
          <a:p>
            <a:r>
              <a:rPr lang="en-IN" dirty="0"/>
              <a:t>                                                 CHIEF: DR. DAVID PRADEEP KUMAR M.D.,</a:t>
            </a:r>
          </a:p>
          <a:p>
            <a:r>
              <a:rPr lang="en-IN" dirty="0"/>
              <a:t>ASSISTANT PROF: DR. PRABHU M.D.,</a:t>
            </a:r>
          </a:p>
          <a:p>
            <a:r>
              <a:rPr lang="en-IN" dirty="0"/>
              <a:t>                                              DR. NASEEMA BANUM.D.,</a:t>
            </a:r>
          </a:p>
          <a:p>
            <a:r>
              <a:rPr lang="en-IN" dirty="0"/>
              <a:t>                                        DR. RAMKUMAR M.D.,</a:t>
            </a:r>
          </a:p>
          <a:p>
            <a:r>
              <a:rPr lang="en-IN" dirty="0"/>
              <a:t>                   PRESENTOR: DR. VIKRAM KRUSHNAA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0059EB-2CAA-3E27-7433-CDF28FE03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57" y="1808480"/>
            <a:ext cx="3134043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283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B4DA8-EF96-E832-37F7-9D98FCA50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160" y="279400"/>
            <a:ext cx="10515600" cy="6299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sz="3000" b="1" u="sng" dirty="0"/>
              <a:t>Cryoprecipitate:</a:t>
            </a:r>
          </a:p>
          <a:p>
            <a:r>
              <a:rPr lang="en-IN" dirty="0"/>
              <a:t>It is derived from FFP by cooling plasma to -4 degree Celsius</a:t>
            </a:r>
          </a:p>
          <a:p>
            <a:r>
              <a:rPr lang="en-IN" dirty="0"/>
              <a:t>Dose : 1 unit/10 kg body weight</a:t>
            </a:r>
          </a:p>
          <a:p>
            <a:r>
              <a:rPr lang="en-IN" dirty="0"/>
              <a:t>One bag contains </a:t>
            </a:r>
          </a:p>
          <a:p>
            <a:pPr marL="1371600" lvl="2" indent="-457200">
              <a:lnSpc>
                <a:spcPct val="100000"/>
              </a:lnSpc>
              <a:buFont typeface="+mj-lt"/>
              <a:buAutoNum type="arabicPeriod"/>
            </a:pPr>
            <a:r>
              <a:rPr lang="en-IN" sz="2100" dirty="0"/>
              <a:t>80 units factor VII</a:t>
            </a:r>
          </a:p>
          <a:p>
            <a:pPr marL="1371600" lvl="2" indent="-457200">
              <a:lnSpc>
                <a:spcPct val="100000"/>
              </a:lnSpc>
              <a:buFont typeface="+mj-lt"/>
              <a:buAutoNum type="arabicPeriod"/>
            </a:pPr>
            <a:r>
              <a:rPr lang="en-IN" sz="2100" dirty="0"/>
              <a:t>200 to 300 ml von Willebrand factor </a:t>
            </a:r>
          </a:p>
          <a:p>
            <a:pPr marL="1371600" lvl="2" indent="-457200">
              <a:lnSpc>
                <a:spcPct val="100000"/>
              </a:lnSpc>
              <a:buFont typeface="+mj-lt"/>
              <a:buAutoNum type="arabicPeriod"/>
            </a:pPr>
            <a:r>
              <a:rPr lang="en-IN" sz="2100" dirty="0"/>
              <a:t>40 to 60 units fibrinogen </a:t>
            </a:r>
          </a:p>
          <a:p>
            <a:pPr marL="1371600" lvl="2" indent="-457200">
              <a:lnSpc>
                <a:spcPct val="100000"/>
              </a:lnSpc>
              <a:buFont typeface="+mj-lt"/>
              <a:buAutoNum type="arabicPeriod"/>
            </a:pPr>
            <a:r>
              <a:rPr lang="en-IN" sz="2100" dirty="0"/>
              <a:t>Factor XIII</a:t>
            </a:r>
          </a:p>
          <a:p>
            <a:pPr marL="1371600" lvl="2" indent="-457200">
              <a:lnSpc>
                <a:spcPct val="100000"/>
              </a:lnSpc>
              <a:buFont typeface="+mj-lt"/>
              <a:buAutoNum type="arabicPeriod"/>
            </a:pPr>
            <a:r>
              <a:rPr lang="en-IN" sz="2100" dirty="0"/>
              <a:t>Fibronectin</a:t>
            </a:r>
            <a:endParaRPr lang="en-IN" dirty="0"/>
          </a:p>
          <a:p>
            <a:endParaRPr lang="en-IN" dirty="0"/>
          </a:p>
          <a:p>
            <a:pPr marL="0" indent="0">
              <a:buNone/>
            </a:pPr>
            <a:r>
              <a:rPr lang="en-IN" u="sng" dirty="0"/>
              <a:t>Precautions: </a:t>
            </a:r>
          </a:p>
          <a:p>
            <a:r>
              <a:rPr lang="en-IN" dirty="0"/>
              <a:t>should be transfused within 6 hours of thawing </a:t>
            </a:r>
          </a:p>
          <a:p>
            <a:r>
              <a:rPr lang="en-IN" dirty="0"/>
              <a:t>Blood filters should be used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dirty="0"/>
              <a:t>Expected correction:</a:t>
            </a:r>
          </a:p>
          <a:p>
            <a:pPr marL="0" indent="0">
              <a:buNone/>
            </a:pPr>
            <a:r>
              <a:rPr lang="en-IN" dirty="0"/>
              <a:t>1 unit /10kg BW raises plasma fibrinogen by 50 mg/dl</a:t>
            </a:r>
          </a:p>
          <a:p>
            <a:pPr marL="914400" lvl="2" indent="0">
              <a:lnSpc>
                <a:spcPct val="100000"/>
              </a:lnSpc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44623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ADAD0-B8CC-3844-119E-3BDB1EC43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6080"/>
            <a:ext cx="10515600" cy="5790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u="sng" dirty="0"/>
              <a:t>Indications :</a:t>
            </a:r>
          </a:p>
          <a:p>
            <a:r>
              <a:rPr lang="en-IN" dirty="0"/>
              <a:t>Active bleeding in Von Willebrand disease if desmopressin not effective or if factor VIII concentrate containing von Willebrand factor is not available</a:t>
            </a:r>
          </a:p>
          <a:p>
            <a:r>
              <a:rPr lang="en-IN" dirty="0"/>
              <a:t>Haemophilia A when virally inactivated factor VIII concentrates are not available </a:t>
            </a:r>
          </a:p>
          <a:p>
            <a:r>
              <a:rPr lang="en-IN" dirty="0"/>
              <a:t>Active bleeding in patients with hypo or afibrinogenemia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IN" dirty="0"/>
              <a:t> </a:t>
            </a:r>
            <a:r>
              <a:rPr lang="en-IN" sz="2100" dirty="0"/>
              <a:t>DIC 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IN" sz="2100" dirty="0"/>
              <a:t>Severe liver disease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IN" sz="2100" dirty="0"/>
              <a:t>Abruptio placentae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IN" sz="2100" dirty="0"/>
              <a:t>Amniotic fluid embolism 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IN" sz="2100" dirty="0"/>
              <a:t>Massive transfusion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3867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E13F8-199A-DB2C-E49C-B06F68929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58112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3200" b="1" u="sng" dirty="0"/>
              <a:t>Fibrinogen concentrate</a:t>
            </a:r>
            <a:r>
              <a:rPr lang="en-IN" dirty="0"/>
              <a:t>:</a:t>
            </a:r>
          </a:p>
          <a:p>
            <a:r>
              <a:rPr lang="en-IN" dirty="0"/>
              <a:t>Derived from pooled human plasma</a:t>
            </a:r>
          </a:p>
          <a:p>
            <a:r>
              <a:rPr lang="en-IN" dirty="0"/>
              <a:t>Dose: 70ml/kg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sz="3200" b="1" u="sng" dirty="0"/>
              <a:t>Prothrombin complex conjugate:</a:t>
            </a:r>
          </a:p>
          <a:p>
            <a:r>
              <a:rPr lang="en-IN" dirty="0"/>
              <a:t>It contains vitamin k dependant clotting factors (II,VII,IX,X) , protein    C&amp;S, antithrombin and heparin</a:t>
            </a:r>
          </a:p>
          <a:p>
            <a:r>
              <a:rPr lang="en-IN" dirty="0"/>
              <a:t>Used in warfarin induced bleeding. 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sz="3200" b="1" u="sng" dirty="0"/>
              <a:t>Coagulation factor VIIA ( recombinant )</a:t>
            </a:r>
          </a:p>
          <a:p>
            <a:r>
              <a:rPr lang="en-IN" dirty="0"/>
              <a:t>Used to treat hemophilia A and B in Patient who developed inhibitor antibodies to factors VII or IX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29558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1F2E9-8BC4-6677-B134-3A3B1AE31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7680"/>
            <a:ext cx="10515600" cy="5689283"/>
          </a:xfrm>
        </p:spPr>
        <p:txBody>
          <a:bodyPr/>
          <a:lstStyle/>
          <a:p>
            <a:pPr marL="0" indent="0">
              <a:buNone/>
            </a:pPr>
            <a:r>
              <a:rPr lang="en-US" sz="3200" b="1" u="sng" dirty="0"/>
              <a:t>Desmopressin</a:t>
            </a:r>
          </a:p>
          <a:p>
            <a:r>
              <a:rPr lang="en-US" dirty="0"/>
              <a:t>Stimulates the endothelial release of factor VIII and </a:t>
            </a:r>
            <a:r>
              <a:rPr lang="en-US" dirty="0" err="1"/>
              <a:t>vWF</a:t>
            </a:r>
            <a:r>
              <a:rPr lang="en-US" dirty="0"/>
              <a:t> into plasma via V2 receptor where they form a complex with platelets and enhance their ability to aggregate</a:t>
            </a:r>
          </a:p>
          <a:p>
            <a:r>
              <a:rPr lang="en-US" dirty="0"/>
              <a:t>Indicated in hemophilia A , von Willebrand disease , uremic thrombocytopathy</a:t>
            </a:r>
          </a:p>
          <a:p>
            <a:r>
              <a:rPr lang="en-US" dirty="0"/>
              <a:t>Dose: 0.3 mcg/kg </a:t>
            </a:r>
          </a:p>
          <a:p>
            <a:r>
              <a:rPr lang="en-US" dirty="0"/>
              <a:t>Disadvantage:</a:t>
            </a:r>
          </a:p>
          <a:p>
            <a:pPr marL="0" indent="0">
              <a:buNone/>
            </a:pPr>
            <a:r>
              <a:rPr lang="en-US" dirty="0"/>
              <a:t>Tachyphylaxis occurs after repeated doses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83193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82E2F-0C7D-5B82-1D32-AD5FD4984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4480"/>
            <a:ext cx="10515600" cy="5892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/>
              <a:t>PROCESSING TECHIQUES: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u="sng" dirty="0"/>
              <a:t>Leukoreduction:</a:t>
            </a:r>
          </a:p>
          <a:p>
            <a:r>
              <a:rPr lang="en-US" dirty="0"/>
              <a:t>Minimize the risk of transmission of infection mainly CMV </a:t>
            </a:r>
          </a:p>
          <a:p>
            <a:r>
              <a:rPr lang="en-US" dirty="0"/>
              <a:t>Done in immunocompromised patients </a:t>
            </a:r>
          </a:p>
          <a:p>
            <a:r>
              <a:rPr lang="en-US" dirty="0"/>
              <a:t>Does not prevent transfusion associated graft vs host disease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u="sng" dirty="0"/>
              <a:t>Filters:</a:t>
            </a:r>
          </a:p>
          <a:p>
            <a:r>
              <a:rPr lang="en-US" dirty="0"/>
              <a:t>Separate filters for RBC and platelets can be used during collection of sample and during transfusion </a:t>
            </a:r>
          </a:p>
          <a:p>
            <a:r>
              <a:rPr lang="en-US" dirty="0"/>
              <a:t>Used to prevent febrile non hemolytic transfusion reaction and alloimmunization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6420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4FDC4-8FE8-A58B-5E26-846E8FFC1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000" b="1" u="sng" dirty="0"/>
              <a:t>Washed RBC:</a:t>
            </a:r>
          </a:p>
          <a:p>
            <a:r>
              <a:rPr lang="en-US" dirty="0"/>
              <a:t>RBC are washed with saline to remove &gt;98% of plasma proteins , antibodies , leucocytes and electrolytes</a:t>
            </a:r>
          </a:p>
          <a:p>
            <a:r>
              <a:rPr lang="en-US" dirty="0"/>
              <a:t>Indicated for patients having recurrent severe allergic reactions in-spite of pre-medications, IgA deficient patients </a:t>
            </a:r>
          </a:p>
          <a:p>
            <a:r>
              <a:rPr lang="en-US" dirty="0"/>
              <a:t>Not as effective as leucoreduction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sz="3000" b="1" u="sng" dirty="0"/>
              <a:t>Gamma irradiation:</a:t>
            </a:r>
          </a:p>
          <a:p>
            <a:r>
              <a:rPr lang="en-US" dirty="0"/>
              <a:t>It inactivated leucocytes</a:t>
            </a:r>
          </a:p>
          <a:p>
            <a:r>
              <a:rPr lang="en-US" dirty="0"/>
              <a:t>Prevents GVHD</a:t>
            </a:r>
          </a:p>
          <a:p>
            <a:r>
              <a:rPr lang="en-US" dirty="0"/>
              <a:t>Indicated in premature infants, patients with malignancy , recipients of allogenic </a:t>
            </a:r>
            <a:r>
              <a:rPr lang="en-US" dirty="0" err="1"/>
              <a:t>haemotopoietic</a:t>
            </a:r>
            <a:r>
              <a:rPr lang="en-US" dirty="0"/>
              <a:t> transfusion, transfusion to blood relatives</a:t>
            </a:r>
          </a:p>
          <a:p>
            <a:r>
              <a:rPr lang="en-US" dirty="0"/>
              <a:t>Does not reduce infection and febrile non hemolytic transfusion reaction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76671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23CAD-B25E-5BBF-D9B1-1BFEACBE0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u="sng" dirty="0"/>
              <a:t>Adverse reactions of transfusion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Leukoagglutinin reactions:</a:t>
            </a:r>
          </a:p>
          <a:p>
            <a:r>
              <a:rPr lang="en-US" dirty="0"/>
              <a:t>Caused by reaction to soluble allergens in donor’s plasma</a:t>
            </a:r>
          </a:p>
          <a:p>
            <a:r>
              <a:rPr lang="en-US" dirty="0"/>
              <a:t>Occurs within 12 hrs. of transfusion</a:t>
            </a:r>
          </a:p>
          <a:p>
            <a:r>
              <a:rPr lang="en-US" dirty="0"/>
              <a:t>Signs: fever, chills, urticaria , flushing , pruritus</a:t>
            </a:r>
          </a:p>
          <a:p>
            <a:r>
              <a:rPr lang="en-US" dirty="0"/>
              <a:t>Treated with antihistamines, acetaminophen and steroids</a:t>
            </a:r>
          </a:p>
          <a:p>
            <a:r>
              <a:rPr lang="en-US" dirty="0"/>
              <a:t>Prevention: leukoreduction or washed blood products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Febrile non hemolytic transfusion reaction:</a:t>
            </a:r>
          </a:p>
          <a:p>
            <a:r>
              <a:rPr lang="en-US" dirty="0"/>
              <a:t>Due to reaction between recipient’s antibodies and transfused leucocytes</a:t>
            </a:r>
          </a:p>
          <a:p>
            <a:r>
              <a:rPr lang="en-US" dirty="0"/>
              <a:t>Signs : fever</a:t>
            </a:r>
          </a:p>
          <a:p>
            <a:r>
              <a:rPr lang="en-US" dirty="0"/>
              <a:t>Treated with antipyretics and transfuse at slower rate</a:t>
            </a:r>
          </a:p>
          <a:p>
            <a:r>
              <a:rPr lang="en-US" dirty="0"/>
              <a:t>Prevention: leukoreduction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07642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02CC4-74B2-8872-8D1F-3E744E603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b="1" dirty="0"/>
              <a:t>Anaphylaxis:</a:t>
            </a:r>
          </a:p>
          <a:p>
            <a:r>
              <a:rPr lang="en-US" dirty="0"/>
              <a:t>Occurs almost always due to allogenic plasma proteins rather than leucocytes</a:t>
            </a:r>
          </a:p>
          <a:p>
            <a:r>
              <a:rPr lang="en-US" dirty="0"/>
              <a:t>Ig A deficient individuals react to Ig A in transfused units</a:t>
            </a:r>
          </a:p>
          <a:p>
            <a:r>
              <a:rPr lang="en-US" dirty="0"/>
              <a:t>Signs : flushing , pruritus , laryngo/bronchospasm, hypotension</a:t>
            </a:r>
          </a:p>
          <a:p>
            <a:r>
              <a:rPr lang="en-US" dirty="0"/>
              <a:t>Treatment: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dirty="0"/>
              <a:t>Stop transfusion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dirty="0"/>
              <a:t>S.C/IV epinephrine, steroids, antihistamines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dirty="0"/>
              <a:t>Iv fluids, vasopressors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dirty="0"/>
              <a:t>Use washed RBC in the future</a:t>
            </a:r>
          </a:p>
        </p:txBody>
      </p:sp>
    </p:spTree>
    <p:extLst>
      <p:ext uri="{BB962C8B-B14F-4D97-AF65-F5344CB8AC3E}">
        <p14:creationId xmlns:p14="http://schemas.microsoft.com/office/powerpoint/2010/main" val="2139667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ED862-3224-88BF-6986-8204FFE68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254000"/>
            <a:ext cx="11297920" cy="63500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Sepsis:</a:t>
            </a:r>
          </a:p>
          <a:p>
            <a:r>
              <a:rPr lang="en-US" dirty="0"/>
              <a:t>Bacterial contamination of blood products (platelets are more prone)</a:t>
            </a:r>
          </a:p>
          <a:p>
            <a:r>
              <a:rPr lang="en-US" dirty="0"/>
              <a:t>Signs- fever, chills, Hypotension</a:t>
            </a:r>
          </a:p>
          <a:p>
            <a:r>
              <a:rPr lang="en-US" dirty="0"/>
              <a:t>Treatment: Stop transfusion, Antibiotics according to culture and sensitivity of transfused bag and Vasopressors</a:t>
            </a:r>
          </a:p>
          <a:p>
            <a:r>
              <a:rPr lang="en-US" dirty="0"/>
              <a:t>Prevention: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dirty="0"/>
              <a:t>Point of care rapid bacterial screening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dirty="0"/>
              <a:t>Blood products infused with psoralen and then exposed to uva light </a:t>
            </a:r>
          </a:p>
          <a:p>
            <a:pPr marL="971550" lvl="1" indent="-514350">
              <a:buFont typeface="+mj-lt"/>
              <a:buAutoNum type="romanUcPeriod"/>
            </a:pPr>
            <a:endParaRPr lang="en-US" dirty="0"/>
          </a:p>
          <a:p>
            <a:pPr marL="514350" indent="-514350">
              <a:buFont typeface="+mj-lt"/>
              <a:buAutoNum type="arabicPeriod" startAt="5"/>
            </a:pPr>
            <a:r>
              <a:rPr lang="en-US" sz="3400" b="1" dirty="0"/>
              <a:t>Infection transmitted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Screening done for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Hepatitis B surface antigen, hep b core antibody,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antibody to syphilis,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antibodies to HIV 1, HIV 2 and NAT for HIV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Antibody to hepatitis C and NAT for hepatitis C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Antibody to human T-cell lymphotropic/leukemia virus (HTLV)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NAT for West Nile virus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Zika virus by questionnaire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Trypanosoma cruzi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87147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6746C-7776-6A8E-BD2A-8DCD73EBA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960"/>
            <a:ext cx="10515600" cy="586200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IN" sz="3200" b="1" dirty="0"/>
              <a:t>Acute hemolytic transfusion reaction (&lt;24 hr)</a:t>
            </a:r>
          </a:p>
          <a:p>
            <a:r>
              <a:rPr lang="en-IN" dirty="0"/>
              <a:t>Immune mediated – due to cytokines and preformed antibodies (iso-agglutinin mediated)</a:t>
            </a:r>
          </a:p>
          <a:p>
            <a:r>
              <a:rPr lang="en-IN" dirty="0"/>
              <a:t>Risk in 1 in 76,000 transfused units of RBC, death in 1 in 1.8 million transfused units.</a:t>
            </a:r>
          </a:p>
          <a:p>
            <a:r>
              <a:rPr lang="en-IN" dirty="0"/>
              <a:t>Mainly due to ABO causing intravascular hemolysis, renal failure and DIC.</a:t>
            </a:r>
          </a:p>
          <a:p>
            <a:r>
              <a:rPr lang="en-IN" dirty="0"/>
              <a:t>Signs: fever, chills , flushing, chest pain, vomiting, tachycardia and hypotension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3200" b="1" dirty="0"/>
              <a:t>Delayed hemolytic transfusion reaction (&gt;24 </a:t>
            </a:r>
            <a:r>
              <a:rPr lang="en-US" sz="3200" b="1" dirty="0" err="1"/>
              <a:t>hrs</a:t>
            </a:r>
            <a:r>
              <a:rPr lang="en-US" sz="3200" b="1" dirty="0"/>
              <a:t>)</a:t>
            </a:r>
          </a:p>
          <a:p>
            <a:r>
              <a:rPr lang="en-US" dirty="0"/>
              <a:t>Due to minor antigen mismatch </a:t>
            </a:r>
          </a:p>
          <a:p>
            <a:r>
              <a:rPr lang="en-US" dirty="0"/>
              <a:t>Due to newly formed antibodies</a:t>
            </a:r>
          </a:p>
          <a:p>
            <a:r>
              <a:rPr lang="en-US" dirty="0"/>
              <a:t>Causing extravascular hemolysis </a:t>
            </a:r>
          </a:p>
          <a:p>
            <a:r>
              <a:rPr lang="en-US" dirty="0"/>
              <a:t>Less severe compared to acute hemolytic reaction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80673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D4FE9-E32C-A716-EC2F-4FC3CB924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880" y="670560"/>
            <a:ext cx="10916920" cy="5506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b="1" u="sng" dirty="0"/>
              <a:t>Whole blood: </a:t>
            </a:r>
          </a:p>
          <a:p>
            <a:r>
              <a:rPr lang="en-IN" dirty="0"/>
              <a:t>It has RBC, platelets and </a:t>
            </a:r>
          </a:p>
          <a:p>
            <a:pPr marL="0" indent="0">
              <a:buNone/>
            </a:pPr>
            <a:r>
              <a:rPr lang="en-IN" dirty="0"/>
              <a:t>clotting factors at the same time.</a:t>
            </a:r>
          </a:p>
          <a:p>
            <a:r>
              <a:rPr lang="en-IN" dirty="0"/>
              <a:t>It can be used in patients </a:t>
            </a:r>
          </a:p>
          <a:p>
            <a:pPr marL="0" indent="0">
              <a:buNone/>
            </a:pPr>
            <a:r>
              <a:rPr lang="en-IN" dirty="0"/>
              <a:t>who require massive transfusion</a:t>
            </a:r>
          </a:p>
          <a:p>
            <a:pPr marL="0" indent="0">
              <a:buNone/>
            </a:pPr>
            <a:r>
              <a:rPr lang="en-IN" dirty="0"/>
              <a:t>in severe trauma and DIC.</a:t>
            </a:r>
          </a:p>
          <a:p>
            <a:pPr marL="0" indent="0">
              <a:buNone/>
            </a:pPr>
            <a:r>
              <a:rPr lang="en-IN" dirty="0"/>
              <a:t>Advantages: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N" dirty="0"/>
              <a:t>It has all the components of blood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N" dirty="0"/>
              <a:t>It is metabolically active than stored blood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N" dirty="0"/>
              <a:t>Avoids haemodilution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55F8E3-8655-3299-534B-E377B2AC1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040" y="172720"/>
            <a:ext cx="5872480" cy="377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4720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4C71A37-418D-9D98-BD70-46056543AA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065917"/>
              </p:ext>
            </p:extLst>
          </p:nvPr>
        </p:nvGraphicFramePr>
        <p:xfrm>
          <a:off x="1493520" y="579120"/>
          <a:ext cx="9367520" cy="43687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3760">
                  <a:extLst>
                    <a:ext uri="{9D8B030D-6E8A-4147-A177-3AD203B41FA5}">
                      <a16:colId xmlns:a16="http://schemas.microsoft.com/office/drawing/2014/main" val="843918136"/>
                    </a:ext>
                  </a:extLst>
                </a:gridCol>
                <a:gridCol w="4683760">
                  <a:extLst>
                    <a:ext uri="{9D8B030D-6E8A-4147-A177-3AD203B41FA5}">
                      <a16:colId xmlns:a16="http://schemas.microsoft.com/office/drawing/2014/main" val="3130005552"/>
                    </a:ext>
                  </a:extLst>
                </a:gridCol>
              </a:tblGrid>
              <a:tr h="530101">
                <a:tc>
                  <a:txBody>
                    <a:bodyPr/>
                    <a:lstStyle/>
                    <a:p>
                      <a:r>
                        <a:rPr lang="en-IN" sz="2000" b="1" dirty="0"/>
                        <a:t>Acute hemolytic transfusion reaction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dirty="0"/>
                        <a:t>Delayed hemolytic transfusion reaction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018562"/>
                  </a:ext>
                </a:extLst>
              </a:tr>
              <a:tr h="530101">
                <a:tc>
                  <a:txBody>
                    <a:bodyPr/>
                    <a:lstStyle/>
                    <a:p>
                      <a:r>
                        <a:rPr lang="en-IN" dirty="0"/>
                        <a:t>&lt;24 hrs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&gt;24 hrs(occurs 5 to 10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544903"/>
                  </a:ext>
                </a:extLst>
              </a:tr>
              <a:tr h="556425">
                <a:tc>
                  <a:txBody>
                    <a:bodyPr/>
                    <a:lstStyle/>
                    <a:p>
                      <a:r>
                        <a:rPr lang="en-IN" dirty="0"/>
                        <a:t>Intravascular hemolysis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Mostly extravascular hemolysis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498190"/>
                  </a:ext>
                </a:extLst>
              </a:tr>
              <a:tr h="914970">
                <a:tc>
                  <a:txBody>
                    <a:bodyPr/>
                    <a:lstStyle/>
                    <a:p>
                      <a:r>
                        <a:rPr lang="en-IN" dirty="0"/>
                        <a:t>ABO incompatibility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Duffy, Kidd, Kell and C  E loci of the Rh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302447"/>
                  </a:ext>
                </a:extLst>
              </a:tr>
              <a:tr h="530101">
                <a:tc>
                  <a:txBody>
                    <a:bodyPr/>
                    <a:lstStyle/>
                    <a:p>
                      <a:r>
                        <a:rPr lang="en-IN" dirty="0"/>
                        <a:t>S/S fever, DIC, AKI, hematuria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S/S jaundice, fever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407141"/>
                  </a:ext>
                </a:extLst>
              </a:tr>
              <a:tr h="1307100">
                <a:tc>
                  <a:txBody>
                    <a:bodyPr/>
                    <a:lstStyle/>
                    <a:p>
                      <a:r>
                        <a:rPr lang="en-IN" dirty="0"/>
                        <a:t>Rx: stop transfusion, return bag back to blood bank, adequate hydration to prevent AKI</a:t>
                      </a:r>
                    </a:p>
                    <a:p>
                      <a:r>
                        <a:rPr lang="en-IN" dirty="0"/>
                        <a:t>Ionotropic supports in shock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Rx: supportive care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281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616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E9972-CCF2-0D72-92A4-7E3C800FE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0"/>
            <a:ext cx="11684000" cy="6858000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 marL="514350" indent="-514350">
              <a:buFont typeface="+mj-lt"/>
              <a:buAutoNum type="arabicPeriod" startAt="8"/>
            </a:pPr>
            <a:r>
              <a:rPr lang="en-US" sz="3500" b="1" dirty="0"/>
              <a:t>Transfusion Related Acute Lung Injury (TRALI):</a:t>
            </a:r>
          </a:p>
          <a:p>
            <a:pPr marL="0" indent="0">
              <a:buNone/>
            </a:pPr>
            <a:r>
              <a:rPr lang="en-US" sz="3300" b="1" dirty="0"/>
              <a:t>Diagnosis:</a:t>
            </a:r>
          </a:p>
          <a:p>
            <a:pPr marL="457200" lvl="1" indent="0">
              <a:buNone/>
            </a:pPr>
            <a:r>
              <a:rPr lang="en-US" sz="3100" dirty="0"/>
              <a:t>No evidence of lung injury prior to transfusion</a:t>
            </a:r>
          </a:p>
          <a:p>
            <a:pPr marL="457200" lvl="1" indent="0">
              <a:buNone/>
            </a:pPr>
            <a:r>
              <a:rPr lang="en-US" sz="3100" dirty="0"/>
              <a:t>Hypoxemia: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US" sz="2500" dirty="0"/>
              <a:t>Pao2/Fio2 less than 300mmHg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US" sz="2500" dirty="0"/>
              <a:t>Spo2 less than 90% in room air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US" sz="2500" dirty="0"/>
              <a:t>Radiograph showing pulmonary edema</a:t>
            </a:r>
          </a:p>
          <a:p>
            <a:pPr marL="457200" lvl="1" indent="0">
              <a:buNone/>
            </a:pPr>
            <a:r>
              <a:rPr lang="en-US" sz="3100" dirty="0"/>
              <a:t>No evidence of circulatory overload</a:t>
            </a:r>
          </a:p>
          <a:p>
            <a:r>
              <a:rPr lang="en-US" dirty="0"/>
              <a:t>Occurs in 1 in 5000 transfused units </a:t>
            </a:r>
          </a:p>
          <a:p>
            <a:r>
              <a:rPr lang="en-US" dirty="0"/>
              <a:t>Allogenic antibodies in donor plasma react with leucocyte (neutrophil) antigen of recipient including HLA antigens and granulocyte and monocyte specific antigens ( human neutrophil antigen [HNA]-1a, 1b , 2a and 3a)</a:t>
            </a:r>
          </a:p>
          <a:p>
            <a:r>
              <a:rPr lang="en-US" dirty="0"/>
              <a:t>In 20%, no antigens are identified, raising concern that a bioactive lipids that accumulate while blood product is in storage </a:t>
            </a:r>
          </a:p>
          <a:p>
            <a:r>
              <a:rPr lang="en-US" dirty="0"/>
              <a:t>No specific treatment </a:t>
            </a:r>
          </a:p>
          <a:p>
            <a:r>
              <a:rPr lang="en-US" dirty="0"/>
              <a:t>Prevention 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	10-20% of female blood donors and 1-5% of male blood donors have anti-leukocyte antibodies in their serum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         blood products from male donors are used whenever feasible.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23935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5A790-2FAF-F0BB-EAA6-9F0F2EB52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"/>
            <a:ext cx="10515600" cy="590264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sz="3200" b="1" dirty="0"/>
              <a:t>Transfusion Associated Circulatory Overload (TACO):</a:t>
            </a:r>
          </a:p>
          <a:p>
            <a:pPr marL="0" indent="0">
              <a:buNone/>
            </a:pPr>
            <a:r>
              <a:rPr lang="en-US" b="1" dirty="0"/>
              <a:t>Diagnosis</a:t>
            </a:r>
            <a:r>
              <a:rPr lang="en-US" dirty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New onset exacerbation of &gt;/= 3 of the following within 6 </a:t>
            </a:r>
            <a:r>
              <a:rPr lang="en-US" dirty="0" err="1"/>
              <a:t>hrs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Acute respiratory distress( dyspnea, cough)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Elevated BNP, elevated CVP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Evidence of left heart failure, positive fluid balance, radiographic evidence of pulmonary edema</a:t>
            </a:r>
          </a:p>
          <a:p>
            <a:r>
              <a:rPr lang="en-US" dirty="0"/>
              <a:t>Caused by volume overload</a:t>
            </a:r>
          </a:p>
          <a:p>
            <a:r>
              <a:rPr lang="en-US" dirty="0"/>
              <a:t>S/S: dyspnea, orthopnea, cough, cyanosis, tachycardia, </a:t>
            </a:r>
            <a:r>
              <a:rPr lang="en-US" b="1" dirty="0"/>
              <a:t>hypertension</a:t>
            </a:r>
          </a:p>
          <a:p>
            <a:r>
              <a:rPr lang="en-US" dirty="0"/>
              <a:t>Treatment: back rest, O2 supplementation, diuretics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27987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3997-F76A-CA7C-B75D-01B1DEF07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6080"/>
            <a:ext cx="10515600" cy="579088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en-US" sz="3200" b="1" dirty="0"/>
              <a:t>Transfusion associated graft vs host disease</a:t>
            </a:r>
            <a:r>
              <a:rPr lang="en-US" dirty="0"/>
              <a:t>:</a:t>
            </a:r>
          </a:p>
          <a:p>
            <a:r>
              <a:rPr lang="en-US" dirty="0"/>
              <a:t>Allogenic lymphocytes initiate an alloimmune attack against recipient cells due to discrepant HLA antigens</a:t>
            </a:r>
          </a:p>
          <a:p>
            <a:r>
              <a:rPr lang="en-US" dirty="0"/>
              <a:t>Occurs mostly in recipients with immune defects, malignant lymphoproliferative disorders, solid tumors on chemotherapy or immunotherapy, immunosuppression(eg: fludarabine)</a:t>
            </a:r>
          </a:p>
          <a:p>
            <a:r>
              <a:rPr lang="en-US" dirty="0"/>
              <a:t>S/S: fever, rash, diarrhea, hepatitis, lymphadenopathy and severe pancytopenia</a:t>
            </a:r>
          </a:p>
          <a:p>
            <a:r>
              <a:rPr lang="en-US" dirty="0"/>
              <a:t>No specific treatment </a:t>
            </a:r>
          </a:p>
          <a:p>
            <a:r>
              <a:rPr lang="en-US" dirty="0"/>
              <a:t>Prevention by gamma irradiated blood products in high risk individuals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10818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648384-0ABC-6F60-14C2-AA4C2CD5B8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Thank you </a:t>
            </a:r>
            <a:r>
              <a:rPr lang="en-IN" dirty="0">
                <a:sym typeface="Wingdings" panose="05000000000000000000" pitchFamily="2" charset="2"/>
              </a:rPr>
              <a:t>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1653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5C7AB-4B5D-54DC-6300-FC3EEDD2B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58010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b="1" u="sng" dirty="0"/>
              <a:t>Packed red blood cells:</a:t>
            </a:r>
          </a:p>
          <a:p>
            <a:r>
              <a:rPr lang="en-IN" dirty="0"/>
              <a:t>A single unit of PRBC has 250 to 300 ml and raises HB by 1 g/dl</a:t>
            </a:r>
          </a:p>
          <a:p>
            <a:r>
              <a:rPr lang="en-IN" dirty="0"/>
              <a:t>In children 10 to 15 ml/kg can raise HB by 2 to 3 g/dl</a:t>
            </a:r>
          </a:p>
          <a:p>
            <a:r>
              <a:rPr lang="en-IN" dirty="0"/>
              <a:t>One unit should be transfused within 1 to 2 hours and not more than 4 hours</a:t>
            </a:r>
          </a:p>
          <a:p>
            <a:r>
              <a:rPr lang="en-IN" dirty="0"/>
              <a:t>It is used with micropore filters to filter out aggregates of platelets, fibrin and megakaryocytes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u="sng" dirty="0"/>
              <a:t>Indications</a:t>
            </a:r>
            <a:r>
              <a:rPr lang="en-IN" dirty="0"/>
              <a:t>: </a:t>
            </a:r>
          </a:p>
          <a:p>
            <a:r>
              <a:rPr lang="en-IN" dirty="0"/>
              <a:t>Acute blood loss about 30% of blood volume (1500 ml in adults)</a:t>
            </a:r>
          </a:p>
          <a:p>
            <a:r>
              <a:rPr lang="en-IN" dirty="0"/>
              <a:t>Symptomatic anaemia with HB &lt;7 g/dl </a:t>
            </a:r>
          </a:p>
          <a:p>
            <a:r>
              <a:rPr lang="en-IN" dirty="0"/>
              <a:t>Patients with HB &lt; 8 with sepsis or ischemic heart or brain injury.</a:t>
            </a:r>
          </a:p>
          <a:p>
            <a:r>
              <a:rPr lang="en-IN" dirty="0"/>
              <a:t>For patients undergoing major surgeries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256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95633-A14C-DC75-7149-190BB66B8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080" y="208280"/>
            <a:ext cx="10515600" cy="6441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b="1" u="sng" dirty="0"/>
              <a:t>Massive transfusion</a:t>
            </a:r>
            <a:r>
              <a:rPr lang="en-IN" dirty="0"/>
              <a:t>:</a:t>
            </a:r>
          </a:p>
          <a:p>
            <a:r>
              <a:rPr lang="en-IN" dirty="0"/>
              <a:t>Replacing one blood volume or approximately 10 units of PRBC  in an adult within a 24 hour period or more than 50% of the patients blood volume within 3 hours</a:t>
            </a:r>
          </a:p>
          <a:p>
            <a:r>
              <a:rPr lang="en-IN" dirty="0"/>
              <a:t>Must be given in the ratio of 1:1:1 of PRBC. FFP and platelets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u="sng" dirty="0"/>
              <a:t>Indications</a:t>
            </a:r>
            <a:r>
              <a:rPr lang="en-IN" dirty="0"/>
              <a:t>: </a:t>
            </a:r>
          </a:p>
          <a:p>
            <a:r>
              <a:rPr lang="en-IN" dirty="0"/>
              <a:t>Trauma (severe injuries such as gunshot, solid organ lacerations etc.,)</a:t>
            </a:r>
          </a:p>
          <a:p>
            <a:r>
              <a:rPr lang="en-IN" dirty="0"/>
              <a:t>Obstetric haemorrhage (eg: postpartum hemorrhage)</a:t>
            </a:r>
          </a:p>
          <a:p>
            <a:r>
              <a:rPr lang="en-IN" dirty="0"/>
              <a:t>GI bleed</a:t>
            </a:r>
          </a:p>
          <a:p>
            <a:r>
              <a:rPr lang="en-IN" dirty="0"/>
              <a:t>Surgical complications</a:t>
            </a:r>
          </a:p>
          <a:p>
            <a:r>
              <a:rPr lang="en-IN" dirty="0"/>
              <a:t>Aneurysm rupture</a:t>
            </a:r>
          </a:p>
          <a:p>
            <a:r>
              <a:rPr lang="en-IN" dirty="0"/>
              <a:t>DIC</a:t>
            </a:r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8998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88B32-A370-425C-159F-E502903B6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7120"/>
            <a:ext cx="10515600" cy="5089843"/>
          </a:xfrm>
        </p:spPr>
        <p:txBody>
          <a:bodyPr/>
          <a:lstStyle/>
          <a:p>
            <a:pPr marL="0" indent="0">
              <a:buNone/>
            </a:pPr>
            <a:r>
              <a:rPr lang="en-IN" u="sng" dirty="0"/>
              <a:t>Complications of Massive blood transfusion:</a:t>
            </a:r>
            <a:endParaRPr lang="en-IN" dirty="0"/>
          </a:p>
          <a:p>
            <a:r>
              <a:rPr lang="en-IN" dirty="0"/>
              <a:t>Coagulopathy due to citrate toxicity/ dilutional coagulopathy</a:t>
            </a:r>
          </a:p>
          <a:p>
            <a:r>
              <a:rPr lang="en-IN" dirty="0"/>
              <a:t>Hypothermia</a:t>
            </a:r>
          </a:p>
          <a:p>
            <a:r>
              <a:rPr lang="en-IN" dirty="0"/>
              <a:t>Hyperkalemia</a:t>
            </a:r>
          </a:p>
          <a:p>
            <a:r>
              <a:rPr lang="en-IN" dirty="0"/>
              <a:t>Hypocalcemia</a:t>
            </a:r>
          </a:p>
          <a:p>
            <a:r>
              <a:rPr lang="en-IN" dirty="0"/>
              <a:t>Iron overload </a:t>
            </a:r>
          </a:p>
          <a:p>
            <a:r>
              <a:rPr lang="en-IN" dirty="0"/>
              <a:t>TRALI and TACO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33222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4FD35-5A5D-D5B2-CB61-270685295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4480"/>
            <a:ext cx="10515600" cy="58924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3200" b="1" u="sng" dirty="0"/>
              <a:t>PLATELETS</a:t>
            </a:r>
            <a:r>
              <a:rPr lang="en-IN" dirty="0"/>
              <a:t>: stored at 20 -24 degree Celsius for 5 days</a:t>
            </a:r>
          </a:p>
          <a:p>
            <a:pPr marL="0" indent="0">
              <a:buNone/>
            </a:pPr>
            <a:r>
              <a:rPr lang="en-IN" i="1" u="sng" dirty="0"/>
              <a:t>Random donor platelets </a:t>
            </a:r>
            <a:r>
              <a:rPr lang="en-IN" dirty="0"/>
              <a:t>:</a:t>
            </a:r>
          </a:p>
          <a:p>
            <a:r>
              <a:rPr lang="en-IN" dirty="0"/>
              <a:t>8x10*10 platelets with 50 ml plasma</a:t>
            </a:r>
          </a:p>
          <a:p>
            <a:r>
              <a:rPr lang="en-IN" dirty="0"/>
              <a:t>Indicated for patients with bleeding due to critically decreased circulating platelet counts or functionally abnormal platelets</a:t>
            </a:r>
          </a:p>
          <a:p>
            <a:pPr marL="0" indent="0">
              <a:buNone/>
            </a:pPr>
            <a:endParaRPr lang="en-IN" u="sng" dirty="0"/>
          </a:p>
          <a:p>
            <a:pPr marL="0" indent="0">
              <a:buNone/>
            </a:pPr>
            <a:r>
              <a:rPr lang="en-IN" u="sng" dirty="0"/>
              <a:t>Precautions</a:t>
            </a:r>
            <a:r>
              <a:rPr lang="en-IN" dirty="0"/>
              <a:t>:</a:t>
            </a:r>
          </a:p>
          <a:p>
            <a:r>
              <a:rPr lang="en-IN" dirty="0"/>
              <a:t>Group specific</a:t>
            </a:r>
          </a:p>
          <a:p>
            <a:r>
              <a:rPr lang="en-IN" dirty="0"/>
              <a:t>Do not refrigerate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dirty="0"/>
              <a:t>Expected raise of 7000 to 10000 for each RDP given 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dirty="0"/>
              <a:t>Transfused platelets survive 3 to 5 days unless there is a consumptive process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22921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E76CA-4DE4-8ABF-02AF-10B048FA4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56588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i="1" u="sng" dirty="0"/>
              <a:t>Single donor platelet:</a:t>
            </a:r>
          </a:p>
          <a:p>
            <a:r>
              <a:rPr lang="en-IN" dirty="0"/>
              <a:t>3.5-4x10*11 platelets with 250 ml plasma</a:t>
            </a:r>
          </a:p>
          <a:p>
            <a:pPr marL="0" indent="0">
              <a:buNone/>
            </a:pPr>
            <a:endParaRPr lang="en-IN" u="sng" dirty="0"/>
          </a:p>
          <a:p>
            <a:pPr marL="0" indent="0">
              <a:buNone/>
            </a:pPr>
            <a:r>
              <a:rPr lang="en-IN" u="sng" dirty="0"/>
              <a:t>Indications</a:t>
            </a:r>
            <a:r>
              <a:rPr lang="en-IN" dirty="0"/>
              <a:t>:</a:t>
            </a:r>
          </a:p>
          <a:p>
            <a:pPr marL="0" indent="0">
              <a:buNone/>
            </a:pPr>
            <a:r>
              <a:rPr lang="en-IN" dirty="0"/>
              <a:t>To Maintain platelets</a:t>
            </a:r>
          </a:p>
          <a:p>
            <a:r>
              <a:rPr lang="en-IN" dirty="0"/>
              <a:t> &gt;10000/mm*3 in stable non bleeders</a:t>
            </a:r>
          </a:p>
          <a:p>
            <a:r>
              <a:rPr lang="en-IN" dirty="0"/>
              <a:t>&gt;30000/mm*3 in unstable non bleeders</a:t>
            </a:r>
          </a:p>
          <a:p>
            <a:r>
              <a:rPr lang="en-IN" dirty="0"/>
              <a:t>&gt;50000/mm*3 undergoing invasive procedures or active bleeding</a:t>
            </a:r>
          </a:p>
          <a:p>
            <a:r>
              <a:rPr lang="en-IN" dirty="0"/>
              <a:t>&gt;100000/mm*3 for </a:t>
            </a:r>
            <a:r>
              <a:rPr lang="en-IN" dirty="0" err="1"/>
              <a:t>cns</a:t>
            </a:r>
            <a:r>
              <a:rPr lang="en-IN" dirty="0"/>
              <a:t> trauma </a:t>
            </a:r>
          </a:p>
          <a:p>
            <a:endParaRPr lang="en-IN" dirty="0"/>
          </a:p>
          <a:p>
            <a:r>
              <a:rPr lang="en-IN" dirty="0"/>
              <a:t>Expected raise of 30000 to 60000 for each SDP </a:t>
            </a:r>
          </a:p>
          <a:p>
            <a:r>
              <a:rPr lang="en-IN" dirty="0"/>
              <a:t>In paediatrics, a dose of 5-10ml/kg of platelets (RDP or SDP) result in 50000 to 100000 increment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95094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B9458-BF09-0F6A-E3AF-DE4D491A7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6880"/>
            <a:ext cx="10515600" cy="57400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b="1" u="sng" dirty="0"/>
              <a:t>FRESH FROZEN PLASMA</a:t>
            </a:r>
            <a:r>
              <a:rPr lang="en-IN" dirty="0"/>
              <a:t>:</a:t>
            </a:r>
          </a:p>
          <a:p>
            <a:r>
              <a:rPr lang="en-IN" dirty="0"/>
              <a:t>It contains all coagulation factors and fibrinogen</a:t>
            </a:r>
          </a:p>
          <a:p>
            <a:r>
              <a:rPr lang="en-IN" dirty="0"/>
              <a:t>It is stored at 1 to 6 degree Celsius for upto 5 days, when stored below -25 degree C, It can last upto 12 to 24 months</a:t>
            </a:r>
          </a:p>
          <a:p>
            <a:r>
              <a:rPr lang="en-IN" dirty="0"/>
              <a:t>Dose: 15ml/kg </a:t>
            </a:r>
          </a:p>
          <a:p>
            <a:r>
              <a:rPr lang="en-IN" dirty="0"/>
              <a:t>Type AB is the universal donor</a:t>
            </a:r>
          </a:p>
          <a:p>
            <a:r>
              <a:rPr lang="en-IN" dirty="0"/>
              <a:t>Each 200 to 250 ml contains 1 unit/ml of each clotting factor and 2 ml fibrinogen</a:t>
            </a:r>
          </a:p>
          <a:p>
            <a:r>
              <a:rPr lang="en-IN" dirty="0"/>
              <a:t>1 unit of FFP increases coagulation factors by 3% to 5% in a 70 kg adult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u="sng" dirty="0"/>
              <a:t>Indications</a:t>
            </a:r>
            <a:r>
              <a:rPr lang="en-IN" dirty="0"/>
              <a:t>:</a:t>
            </a:r>
          </a:p>
          <a:p>
            <a:r>
              <a:rPr lang="en-IN" dirty="0"/>
              <a:t>Administered prior to high risk invasive procedures if PT/INR/aPTT are 1.5x normal or coagulation factor assay &lt;25% normal activity  </a:t>
            </a:r>
          </a:p>
          <a:p>
            <a:r>
              <a:rPr lang="en-IN" dirty="0"/>
              <a:t>Coagulation deficiencies in liver failure, drug induced coagulopathy and massive transfusion</a:t>
            </a:r>
          </a:p>
          <a:p>
            <a:r>
              <a:rPr lang="en-IN" dirty="0"/>
              <a:t>Correct coagulation defects for which no factor is available </a:t>
            </a:r>
          </a:p>
        </p:txBody>
      </p:sp>
    </p:spTree>
    <p:extLst>
      <p:ext uri="{BB962C8B-B14F-4D97-AF65-F5344CB8AC3E}">
        <p14:creationId xmlns:p14="http://schemas.microsoft.com/office/powerpoint/2010/main" val="2246138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E35D9-E2C8-C32E-8AD0-DBC99E45B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580104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Precautions:</a:t>
            </a:r>
          </a:p>
          <a:p>
            <a:r>
              <a:rPr lang="en-US" dirty="0"/>
              <a:t>Thawed plasma should be used within 24 hours when stored in room temperature</a:t>
            </a:r>
          </a:p>
          <a:p>
            <a:r>
              <a:rPr lang="en-US" dirty="0"/>
              <a:t>Should be group specific </a:t>
            </a:r>
          </a:p>
          <a:p>
            <a:r>
              <a:rPr lang="en-US" dirty="0"/>
              <a:t>Use blood filters while transfusing</a:t>
            </a:r>
          </a:p>
          <a:p>
            <a:endParaRPr lang="en-IN" dirty="0"/>
          </a:p>
          <a:p>
            <a:r>
              <a:rPr lang="en-IN" dirty="0"/>
              <a:t>Expected correction:</a:t>
            </a:r>
          </a:p>
          <a:p>
            <a:r>
              <a:rPr lang="en-IN" dirty="0"/>
              <a:t>15ml/kg FFP will increase factor concentration by 25 to 30 %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989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1776</Words>
  <Application>Microsoft Office PowerPoint</Application>
  <PresentationFormat>Widescreen</PresentationFormat>
  <Paragraphs>250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Blood and blood products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and blood products</dc:title>
  <dc:creator>vikramkrush1705@gmail.com</dc:creator>
  <cp:lastModifiedBy>vikramkrush1705@gmail.com</cp:lastModifiedBy>
  <cp:revision>5</cp:revision>
  <dcterms:created xsi:type="dcterms:W3CDTF">2025-01-30T13:06:35Z</dcterms:created>
  <dcterms:modified xsi:type="dcterms:W3CDTF">2025-01-31T15:39:19Z</dcterms:modified>
</cp:coreProperties>
</file>