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8758EBA-2B1F-4BA0-B629-2A35B27D34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BA6794E-5785-4197-92CF-C98C1378EB7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1.gif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3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95650" y="811075"/>
            <a:ext cx="8347800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PHYSCON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143175"/>
            <a:ext cx="85362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Chief :HOD  Prof Dr.M.Natarajan MD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Asst prof :Dr.P.Shridharan MD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                Dr.D.Vasanthakalyani MD DCP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                Dr.M.Suresh kumar MD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Presentor: Dr.Sundaravel.S.P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7729" y="3338114"/>
            <a:ext cx="3522024" cy="19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22499" y="-197275"/>
            <a:ext cx="2681076" cy="243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988200"/>
            <a:ext cx="8520600" cy="4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higher mental function : all normal</a:t>
            </a:r>
            <a:endParaRPr sz="2400" b="1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motor system:b/l claw hand +</a:t>
            </a:r>
            <a:endParaRPr sz="2400"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Tone:  </a:t>
            </a:r>
            <a:r>
              <a:rPr lang="en-US" sz="2400"/>
              <a:t>hypotonia seen in b/l lower limb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400"/>
              <a:t>power :</a:t>
            </a:r>
            <a:endParaRPr sz="2400"/>
          </a:p>
        </p:txBody>
      </p:sp>
      <p:graphicFrame>
        <p:nvGraphicFramePr>
          <p:cNvPr id="114" name="Google Shape;114;p22"/>
          <p:cNvGraphicFramePr/>
          <p:nvPr/>
        </p:nvGraphicFramePr>
        <p:xfrm>
          <a:off x="2922122" y="24092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{68758EBA-2B1F-4BA0-B629-2A35B27D3433}</a:tableStyleId>
              </a:tblPr>
              <a:tblGrid>
                <a:gridCol w="130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joints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Right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left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shoulder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elbow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MCP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knee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ankle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2/5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800" y="0"/>
            <a:ext cx="6367798" cy="477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i="1"/>
              <a:t>DTR : Areflexia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i="1"/>
              <a:t>Plantar: b/l no response</a:t>
            </a:r>
            <a:endParaRPr sz="2400" b="1"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B/L Claw hands +, no nerve thickening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no fasciculation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cranial nerve examination 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 st - normal sense of smell bilaterally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2nd - acuity of vision is normal on both side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3,4,6 - pupillary reflex - reactive equally  on both side ,all six cardinal movenment of eye is present on both side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5 th - sensation over the face normal on both side  corneal reflex - normal B/L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7 th - able to shut the eye tightly,able to hold air in the mouth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8 th - AC &gt; BC ,No nystagmus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9,10  - normal gag reflex, normal position of uvula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11 th - able to shrugg the shoulders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12 th - able to protrude tongue ,no deviation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121976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i="1"/>
              <a:t>Sensory system : dysaesthesia &amp; parasthesia below knee joint in b/l lower limb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i="1"/>
              <a:t>Cerebellar coordination test – normal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i="1"/>
              <a:t>Spine n cranium – normal &amp;no spinal tenderness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neurology opinion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advised T3,T4 ,TSH Level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CSF analysis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MRI Dorsolumbar spine with screening of other spine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inj B6,B1,B12 IM OD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CAP pregabalin hs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inj dexa 8  mg bd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review</a:t>
            </a:r>
            <a:endParaRPr sz="2400" b="1"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inj methyl prednisilone 1gm in 100 ml ns OD * 5 days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NCS study on later dates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/>
              <a:t>PROVISIONAL DIAGNOSIS</a:t>
            </a:r>
            <a:r>
              <a:rPr lang="en-US" sz="2400" b="1" i="1"/>
              <a:t> : ACUTE QUADRIPARESIS / ?GBS</a:t>
            </a:r>
            <a:endParaRPr sz="2400" b="1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working diagnosis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29900" y="1755329"/>
            <a:ext cx="85929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T2DM/S-HTN/HYPOTHYROIDISM/VH FEVER/ MYOCARDITIS/WITH ?AIDP ( post viral) 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CRITICAL  ILLNESS NEUROPATHY / MYOPATHY
Diabetic radiculoneuropathy</a:t>
            </a:r>
            <a:endParaRPr sz="2400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246" y="864722"/>
            <a:ext cx="2621507" cy="34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Outside investigation showed</a:t>
            </a:r>
            <a:endParaRPr sz="252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143891" y="113383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Ct chest and abdomen </a:t>
            </a:r>
            <a:r>
              <a:rPr lang="en-US"/>
              <a:t>:1] b/l pleural &amp;pericardial effusion 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                          2] anasarca ,ascites ,both the kidneys are enlarged and edematous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                     3]b/l supraclavicular, left side infraclavicular ,both axillary lymphnode ,retroperitoneal lymphadenopathy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Ct brain : normal</a:t>
            </a:r>
            <a:r>
              <a:rPr lang="en-US"/>
              <a:t> 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/>
              <a:t>lft value : total bilirubin : 2.2 direct : 0.9 /ID :1.3 /SGOT : 65/ SGPT : 71 / ALP :315</a:t>
            </a:r>
            <a:endParaRPr b="1" i="1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/>
              <a:t>RFT VALUE : UREA : 99 , CREATININE : 3.7</a:t>
            </a:r>
            <a:endParaRPr b="1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investigation @ grh</a:t>
            </a:r>
            <a:endParaRPr sz="2520"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155850" y="1017725"/>
            <a:ext cx="8988300" cy="3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Cbc: initially showed leukocytosis , anemia and thrombocytopenia after transfusion of 1 packed cell and 5 platelet counts improved ahter 2 weeks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95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95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950" b="1"/>
              <a:t>                                                                                                                                                                                          </a:t>
            </a:r>
            <a:r>
              <a:rPr lang="en-US" sz="2400" b="1"/>
              <a:t>rbc -2.13 million</a:t>
            </a:r>
            <a:endParaRPr sz="24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950" b="1"/>
              <a:t>                                                                                                                                                                                         </a:t>
            </a:r>
            <a:r>
              <a:rPr lang="en-US" sz="2400" b="1"/>
              <a:t>mcv - 93.7 fl</a:t>
            </a:r>
            <a:endParaRPr sz="24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                                                                         mch -27.7 pg</a:t>
            </a:r>
            <a:endParaRPr sz="24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                                                                         mchc - 29.5g/dl</a:t>
            </a:r>
            <a:endParaRPr sz="24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                                                             sd - 78.6 fl / cv 26.5</a:t>
            </a:r>
            <a:endParaRPr sz="24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950" b="1"/>
          </a:p>
        </p:txBody>
      </p:sp>
      <p:graphicFrame>
        <p:nvGraphicFramePr>
          <p:cNvPr id="170" name="Google Shape;170;p31"/>
          <p:cNvGraphicFramePr/>
          <p:nvPr/>
        </p:nvGraphicFramePr>
        <p:xfrm>
          <a:off x="155842" y="200714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{4BA6794E-5785-4197-92CF-C98C1378EB75}</a:tableStyleId>
              </a:tblPr>
              <a:tblGrid>
                <a:gridCol w="4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Tc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17,100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11600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8600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5500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7700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6700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7600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61/33/6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60/34/6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65/26/9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47/44/9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58/33/9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60/39/1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56/36/8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Hb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8.8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9.4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Pcv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13.9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Plt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9000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9300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11000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9000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13000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96000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1.70 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esr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60 mm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-1559554" y="60306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LIFTING THE MASK ON NEUROCOVIDOSIS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025" y="1638725"/>
            <a:ext cx="7042801" cy="305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77793" y="115377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Lft : all repeated values were normal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Rft : initially it was [94/1.9] and gradually retured to normal value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Serum protein : AG reversal + (2.0/3.1)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Urine routine : albuminuria + ,spot pcr value -64 (1800/28)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400" b="1"/>
              <a:t>Serum electrolyte is normal from the day of admission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115925" y="322874"/>
            <a:ext cx="8716500" cy="5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urine and blood culture : no organism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viral markers and vctc : negative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IgM Dengue : negative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scrub typus igm : negative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CRP - Positive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 CPK value - 22 mcg/l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RF - negative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Ferritin level : increased [210]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CSF Analysis : protein : 138 mg%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        sugar: 50 mg%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                          cells : no cells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investigation</a:t>
            </a:r>
            <a:endParaRPr sz="2520"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20" b="1" i="1"/>
              <a:t>peripheral smear</a:t>
            </a:r>
            <a:r>
              <a:rPr lang="en-US" sz="1665"/>
              <a:t> : hypochromic microcytic anemia</a:t>
            </a:r>
            <a:endParaRPr sz="166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65"/>
              <a:t>with reticount 1.5%</a:t>
            </a:r>
            <a:endParaRPr sz="166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20" b="1" i="1"/>
              <a:t>bone marrow aspiration</a:t>
            </a:r>
            <a:r>
              <a:rPr lang="en-US" sz="1665"/>
              <a:t>: normocellular marrow  </a:t>
            </a:r>
            <a:endParaRPr sz="166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65"/>
              <a:t>hypochromic microcytic anemia with reactive rise in</a:t>
            </a:r>
            <a:endParaRPr sz="166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65"/>
              <a:t>megakaryopoeisis</a:t>
            </a:r>
            <a:endParaRPr sz="166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20" b="1"/>
              <a:t>TFT: </a:t>
            </a:r>
            <a:r>
              <a:rPr lang="en-US" sz="2220"/>
              <a:t>euthyroid state</a:t>
            </a:r>
            <a:endParaRPr sz="222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20"/>
              <a:t>pt inr : 12.2[0.90]</a:t>
            </a:r>
            <a:endParaRPr sz="222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20"/>
              <a:t>ecg : LAD &amp; PPRW from v1 to v5</a:t>
            </a:r>
            <a:endParaRPr sz="222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665"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7135" y="1017720"/>
            <a:ext cx="2623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295350" y="200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imaging</a:t>
            </a:r>
            <a:endParaRPr sz="2520"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63900" y="773101"/>
            <a:ext cx="9080100" cy="4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Usg abdomen : moderate  ascites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Echo outside on 25 /12 showed </a:t>
            </a:r>
            <a:r>
              <a:rPr lang="en-US" sz="2400" b="1" i="1"/>
              <a:t>global hypokinesia with EF of 31 %</a:t>
            </a:r>
            <a:r>
              <a:rPr lang="en-US"/>
              <a:t> ,RA RV dilated with severe rv dysfn ,grade 2 lv diastolic dysfunction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i="1"/>
              <a:t>Repeated echo</a:t>
            </a:r>
            <a:r>
              <a:rPr lang="en-US"/>
              <a:t>  in grh on 22/1 showed </a:t>
            </a:r>
            <a:r>
              <a:rPr lang="en-US" sz="2400" b="1" i="1"/>
              <a:t>no RWMA ,EF is 55 %</a:t>
            </a:r>
            <a:endParaRPr sz="2400" b="1"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Mri cervical spine with screening of other spine  showed disc bulge with anterior thecal sac indentation noted in I4 &amp;l5 without compression and otherwise normal report</a:t>
            </a:r>
            <a:endParaRPr/>
          </a:p>
        </p:txBody>
      </p:sp>
      <p:sp>
        <p:nvSpPr>
          <p:cNvPr id="196" name="Google Shape;196;p35"/>
          <p:cNvSpPr/>
          <p:nvPr/>
        </p:nvSpPr>
        <p:spPr>
          <a:xfrm>
            <a:off x="4269000" y="2322300"/>
            <a:ext cx="573300" cy="457200"/>
          </a:xfrm>
          <a:prstGeom prst="downArrow">
            <a:avLst>
              <a:gd name="adj1" fmla="val 0"/>
              <a:gd name="adj2" fmla="val 6155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7325" y="301800"/>
            <a:ext cx="3468050" cy="4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New ray of hope</a:t>
            </a: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677" y="923876"/>
            <a:ext cx="5512726" cy="41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215" name="Google Shape;21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800" y="265550"/>
            <a:ext cx="4583049" cy="4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425" y="735325"/>
            <a:ext cx="2193825" cy="33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Finally </a:t>
            </a:r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311700" y="20385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i="1"/>
              <a:t>Diagnosis</a:t>
            </a:r>
            <a:r>
              <a:rPr lang="en-US"/>
              <a:t> : hypothyroidism /t2dm /shtn/</a:t>
            </a:r>
            <a:r>
              <a:rPr lang="en-US" b="1" i="1"/>
              <a:t>AIDP ( ?POST COVID SEQUELE)/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311700" y="264625"/>
            <a:ext cx="8520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treatment given </a:t>
            </a:r>
            <a:endParaRPr sz="2520"/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1"/>
          </p:nvPr>
        </p:nvSpPr>
        <p:spPr>
          <a:xfrm>
            <a:off x="311700" y="660750"/>
            <a:ext cx="8520600" cy="4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tab.ATORVASTAIN 10 mg 0-0-2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inj Methyl prednisilone for 5 days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inj astymin iv infusion OD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tab . thyroxine 150 ug 1-0-0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inj enoxaparin 0.4 cc s/c OD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inj .Insulin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tab . alprazolam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tab.folic acid and amitriptyline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physiotherapy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AIM OF THIS PRESENTATION</a:t>
            </a:r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 AIDP IS ONE OF THE NEUROLOGICAL COMPLICATION OF POST COVID SEQUELE (this may be due to direct virus infection or post infectious immune mediated process)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5" name="Google Shape;2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15" y="2211554"/>
            <a:ext cx="4644325" cy="27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0950" y="2064275"/>
            <a:ext cx="3431101" cy="28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Presenting complaints</a:t>
            </a:r>
            <a:endParaRPr sz="252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39800" y="1017725"/>
            <a:ext cx="8796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37 yr old female who is k/c/o of t2dm on irregular treatment went to pvt hospital with the c/o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breathlessness of class 3 NYHA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abdominal distension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facial puffiness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fever on &amp;off ,myalgia for  20 days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thus in this covid era one should always think covid as the one of the  cause of AIDP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thank u  all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689975"/>
            <a:ext cx="8520600" cy="4453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Pt was diagnosed to have </a:t>
            </a:r>
            <a:r>
              <a:rPr lang="en-US" sz="2400" b="1" i="1"/>
              <a:t> T2DM/Hypothyroidism/ARDS/LVF/MODS /AKI</a:t>
            </a:r>
            <a:endParaRPr sz="2400"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 pt was treated with higher antibiotics, ventilator support for 7 days and inotropic support and pt improved symptomatically and was doing well  and pt was ambulent for 1 day after weaning off from ventilator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400"/>
              <a:t>During course in hospital after 20 days of admission pt underwent a tragic phase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64888" y="43446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         then arises the tragic phase !!!!!!!!!!!!!! </a:t>
            </a:r>
            <a:endParaRPr sz="252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019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900" y="1007175"/>
            <a:ext cx="5946800" cy="38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851400" y="1513620"/>
            <a:ext cx="1506600" cy="396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334025"/>
            <a:ext cx="8520600" cy="4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Pt suddenly developed flaccid type of  weakness of lowerlimb PROXIMAL= DISTAL &amp; upper limb DISTAL &gt; PROXIMAL with numbness &amp; parasthesia of lower limb hence pt was referred  to grh for further management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000" b="1" i="1"/>
              <a:t>other history:</a:t>
            </a:r>
            <a:endParaRPr sz="3000" b="1" i="1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bowel and bladder disturbance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chest pain and palpitation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skin rash or joint pain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altered sensorium or seizure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spinal trauma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recent vaccination,no h/o loose stools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16144" y="112684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disturbance in smell perceptiom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blurring of vision / difficulty in seeing distant &amp; near object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diplopia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deviation of angle of mouth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regurgitation of food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hearing disturbance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h/o deviation of tongue &amp; difficulty in shrugging the shoulders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obstetrics history </a:t>
            </a:r>
            <a:endParaRPr sz="252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2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1" y="101772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PARA 2 LIVE 2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NO Abortion or still birth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i="1"/>
              <a:t>past history:</a:t>
            </a:r>
            <a:endParaRPr sz="2400"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k/c/o t2dm on irregular treatment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recently diagnosed hypothyroidism ON TAB THYROXINE 150ug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20"/>
              <a:t>on examination</a:t>
            </a:r>
            <a:endParaRPr sz="252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pallor + ,left axillary lymphnode palpable 2* 2 cm in dimention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b/l claw hands +, b/l pitting pedal edema ,facial puffiness +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vitals :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 - 95/ min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BP - 140/60 mm hg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spo2-99% @ room air</a:t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4697250" y="2054175"/>
            <a:ext cx="3319500" cy="236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examintion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cvs: s1s2 + ,no murmur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RS:NVBS,B/L basal crepts +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p/a : soft ,bs+,distended ,striae - present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31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Simple Dark</vt:lpstr>
      <vt:lpstr>PHYSCON</vt:lpstr>
      <vt:lpstr>LIFTING THE MASK ON NEUROCOVIDOSIS</vt:lpstr>
      <vt:lpstr>Presenting complaints</vt:lpstr>
      <vt:lpstr>PowerPoint Presentation</vt:lpstr>
      <vt:lpstr>         then arises the tragic phase !!!!!!!!!!!!!! </vt:lpstr>
      <vt:lpstr>PowerPoint Presentation</vt:lpstr>
      <vt:lpstr>PowerPoint Presentation</vt:lpstr>
      <vt:lpstr>obstetrics history  </vt:lpstr>
      <vt:lpstr>on examination</vt:lpstr>
      <vt:lpstr>PowerPoint Presentation</vt:lpstr>
      <vt:lpstr>PowerPoint Presentation</vt:lpstr>
      <vt:lpstr>PowerPoint Presentation</vt:lpstr>
      <vt:lpstr>cranial nerve examination </vt:lpstr>
      <vt:lpstr>PowerPoint Presentation</vt:lpstr>
      <vt:lpstr>neurology opinion</vt:lpstr>
      <vt:lpstr>working diagnosis</vt:lpstr>
      <vt:lpstr>PowerPoint Presentation</vt:lpstr>
      <vt:lpstr>Outside investigation showed</vt:lpstr>
      <vt:lpstr>investigation @ grh</vt:lpstr>
      <vt:lpstr>PowerPoint Presentation</vt:lpstr>
      <vt:lpstr>PowerPoint Presentation</vt:lpstr>
      <vt:lpstr>investigation</vt:lpstr>
      <vt:lpstr>imaging</vt:lpstr>
      <vt:lpstr>PowerPoint Presentation</vt:lpstr>
      <vt:lpstr>New ray of hope</vt:lpstr>
      <vt:lpstr>PowerPoint Presentation</vt:lpstr>
      <vt:lpstr>Finally </vt:lpstr>
      <vt:lpstr>treatment given </vt:lpstr>
      <vt:lpstr>AIM OF THIS PRESENTATION</vt:lpstr>
      <vt:lpstr>PowerPoint Presentation</vt:lpstr>
      <vt:lpstr>thank u  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PHYSCON</dc:title>
  <cp:lastModifiedBy>Unknown User</cp:lastModifiedBy>
  <cp:revision>1</cp:revision>
  <dcterms:modified xsi:type="dcterms:W3CDTF">2021-02-16T17:41:34Z</dcterms:modified>
</cp:coreProperties>
</file>