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314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5" r:id="rId11"/>
    <p:sldId id="287" r:id="rId12"/>
    <p:sldId id="293" r:id="rId13"/>
    <p:sldId id="315" r:id="rId14"/>
    <p:sldId id="318" r:id="rId15"/>
    <p:sldId id="306" r:id="rId16"/>
    <p:sldId id="335" r:id="rId17"/>
    <p:sldId id="316" r:id="rId18"/>
    <p:sldId id="322" r:id="rId19"/>
    <p:sldId id="323" r:id="rId20"/>
    <p:sldId id="333" r:id="rId21"/>
    <p:sldId id="332" r:id="rId22"/>
    <p:sldId id="334" r:id="rId23"/>
    <p:sldId id="330" r:id="rId24"/>
    <p:sldId id="308" r:id="rId25"/>
    <p:sldId id="309" r:id="rId26"/>
    <p:sldId id="325" r:id="rId27"/>
    <p:sldId id="313" r:id="rId28"/>
    <p:sldId id="329" r:id="rId29"/>
    <p:sldId id="305" r:id="rId30"/>
    <p:sldId id="331" r:id="rId31"/>
    <p:sldId id="284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2386" y="-7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E33B96-8268-4222-9FB0-1E3DDCC4F7F6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0C748-88FB-41E9-AC62-F50ABCE790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119F49-8029-41DB-BDF1-141F7E967574}" type="datetimeFigureOut">
              <a:rPr lang="en-US" smtClean="0"/>
              <a:pPr/>
              <a:t>7/13/2021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ownloads\WhatsApp Image 2021-07-10 at 11.42.39 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174" y="0"/>
            <a:ext cx="915117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74638"/>
            <a:ext cx="8258204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INVESTIGATIONS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Bleeding time &gt; 15 </a:t>
            </a:r>
            <a:r>
              <a:rPr lang="en-US" b="1" dirty="0" err="1" smtClean="0">
                <a:solidFill>
                  <a:srgbClr val="FF0000"/>
                </a:solidFill>
              </a:rPr>
              <a:t>mins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PFA 200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Collagen/ADP : &gt; 162 (Reference range68-142)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       collagen/epinephrine &gt; 193(89-167)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FF0000"/>
                </a:solidFill>
              </a:rPr>
              <a:t>Clot retraction – good </a:t>
            </a:r>
          </a:p>
          <a:p>
            <a:pPr algn="just">
              <a:buNone/>
            </a:pPr>
            <a:r>
              <a:rPr lang="en-US" b="1" dirty="0" err="1" smtClean="0"/>
              <a:t>Prothrombin</a:t>
            </a:r>
            <a:r>
              <a:rPr lang="en-US" b="1" dirty="0" smtClean="0"/>
              <a:t> time -12.3 (10.0-12.5)</a:t>
            </a:r>
          </a:p>
          <a:p>
            <a:pPr algn="just">
              <a:buNone/>
            </a:pPr>
            <a:r>
              <a:rPr lang="en-US" b="1" dirty="0" smtClean="0"/>
              <a:t>Activated partial </a:t>
            </a:r>
            <a:r>
              <a:rPr lang="en-US" b="1" dirty="0" err="1" smtClean="0"/>
              <a:t>thromoplastin</a:t>
            </a:r>
            <a:r>
              <a:rPr lang="en-US" b="1" dirty="0" smtClean="0"/>
              <a:t>  time – 37.4(24.7-37.5)</a:t>
            </a:r>
          </a:p>
          <a:p>
            <a:pPr algn="just">
              <a:buNone/>
            </a:pPr>
            <a:r>
              <a:rPr lang="en-US" b="1" dirty="0" smtClean="0"/>
              <a:t>Thrombin time 15.1(14.0-18.0)</a:t>
            </a:r>
            <a:endParaRPr lang="en-US" b="1" dirty="0"/>
          </a:p>
        </p:txBody>
      </p:sp>
      <p:sp>
        <p:nvSpPr>
          <p:cNvPr id="4" name="Up Arrow 3"/>
          <p:cNvSpPr/>
          <p:nvPr/>
        </p:nvSpPr>
        <p:spPr>
          <a:xfrm>
            <a:off x="285720" y="1500174"/>
            <a:ext cx="484632" cy="150019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Factor assay </a:t>
            </a:r>
          </a:p>
          <a:p>
            <a:pPr>
              <a:buNone/>
            </a:pPr>
            <a:r>
              <a:rPr lang="en-US" dirty="0" smtClean="0"/>
              <a:t>       factor VIII :C   : 176.2% (Ref 50-150%)</a:t>
            </a:r>
          </a:p>
          <a:p>
            <a:pPr>
              <a:buNone/>
            </a:pPr>
            <a:r>
              <a:rPr lang="en-US" dirty="0" smtClean="0"/>
              <a:t>       factor IX:C      : 100.2% (Ref 50-150%)</a:t>
            </a:r>
          </a:p>
          <a:p>
            <a:pPr>
              <a:buNone/>
            </a:pPr>
            <a:r>
              <a:rPr lang="en-US" dirty="0" smtClean="0"/>
              <a:t>       factor XI :C     : 52.5%   (Ref 50-150%)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    factor XII:C     :  28.7%  (Ref 50-150%)</a:t>
            </a:r>
          </a:p>
          <a:p>
            <a:pPr>
              <a:buNone/>
            </a:pPr>
            <a:r>
              <a:rPr lang="en-US" dirty="0" smtClean="0"/>
              <a:t>       fibrinogen        :  242 mg/dl (150-450mg/dl)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CONT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RISTOCETIN COFACTOR ASSAY (</a:t>
            </a:r>
            <a:r>
              <a:rPr lang="en-US" b="1" dirty="0" err="1" smtClean="0"/>
              <a:t>VWF:Rco</a:t>
            </a:r>
            <a:r>
              <a:rPr lang="en-US" b="1" dirty="0" smtClean="0"/>
              <a:t>) </a:t>
            </a:r>
            <a:r>
              <a:rPr lang="en-US" dirty="0" smtClean="0"/>
              <a:t>: 93.7 % (Ref 50-175)</a:t>
            </a:r>
          </a:p>
          <a:p>
            <a:pPr>
              <a:buNone/>
            </a:pPr>
            <a:r>
              <a:rPr lang="en-US" b="1" dirty="0" smtClean="0"/>
              <a:t>PLATELET AGGREGOMETRY </a:t>
            </a:r>
            <a:r>
              <a:rPr lang="en-US" dirty="0" smtClean="0"/>
              <a:t>–platelet rich plasma was </a:t>
            </a:r>
            <a:r>
              <a:rPr lang="en-US" dirty="0" err="1" smtClean="0"/>
              <a:t>hemolysed</a:t>
            </a:r>
            <a:r>
              <a:rPr lang="en-US" dirty="0" smtClean="0"/>
              <a:t>. hence </a:t>
            </a:r>
            <a:r>
              <a:rPr lang="en-US" dirty="0" err="1" smtClean="0"/>
              <a:t>aggregometry</a:t>
            </a:r>
            <a:r>
              <a:rPr lang="en-US" dirty="0" smtClean="0"/>
              <a:t> studies could not be interpreted. </a:t>
            </a:r>
            <a:r>
              <a:rPr lang="en-US" dirty="0" smtClean="0">
                <a:solidFill>
                  <a:srgbClr val="FF0000"/>
                </a:solidFill>
              </a:rPr>
              <a:t>Small response seen with normal dose </a:t>
            </a:r>
            <a:r>
              <a:rPr lang="en-US" dirty="0" err="1" smtClean="0">
                <a:solidFill>
                  <a:srgbClr val="FF0000"/>
                </a:solidFill>
              </a:rPr>
              <a:t>ristocetin</a:t>
            </a:r>
            <a:r>
              <a:rPr lang="en-US" dirty="0" smtClean="0">
                <a:solidFill>
                  <a:srgbClr val="FF0000"/>
                </a:solidFill>
              </a:rPr>
              <a:t> and absent response with other agonist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b="1" dirty="0" smtClean="0"/>
              <a:t>FLOW CYTOMETRY </a:t>
            </a:r>
          </a:p>
          <a:p>
            <a:pPr>
              <a:buNone/>
            </a:pPr>
            <a:r>
              <a:rPr lang="en-US" dirty="0" smtClean="0"/>
              <a:t>    platelet gated FSC VS SSC using 42b as platelet marker shows </a:t>
            </a:r>
            <a:r>
              <a:rPr lang="en-US" dirty="0" smtClean="0">
                <a:solidFill>
                  <a:srgbClr val="FF0000"/>
                </a:solidFill>
              </a:rPr>
              <a:t>absent expression of CD 41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-142908" y="0"/>
          <a:ext cx="9286908" cy="7016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2598"/>
                <a:gridCol w="1393038"/>
                <a:gridCol w="1547818"/>
                <a:gridCol w="1547818"/>
                <a:gridCol w="1524032"/>
                <a:gridCol w="1571604"/>
              </a:tblGrid>
              <a:tr h="755444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28/6/2021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29/6/2021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30/6/2021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1.07.2021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5444">
                <a:tc>
                  <a:txBody>
                    <a:bodyPr/>
                    <a:lstStyle/>
                    <a:p>
                      <a:r>
                        <a:rPr lang="en-US" dirty="0" smtClean="0"/>
                        <a:t>TRANSFUSION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PACKED</a:t>
                      </a:r>
                      <a:r>
                        <a:rPr lang="en-US" baseline="0" dirty="0" smtClean="0"/>
                        <a:t> CELL 1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PACKED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CELL 1 UNIT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PACKED</a:t>
                      </a:r>
                      <a:r>
                        <a:rPr lang="en-US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CELL 1 UNIT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PACKED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 CELL 1  UNIT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5544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84945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/>
                        <a:t>???????</a:t>
                      </a:r>
                      <a:endParaRPr lang="en-US" sz="4000" dirty="0"/>
                    </a:p>
                  </a:txBody>
                  <a:tcPr/>
                </a:tc>
              </a:tr>
              <a:tr h="784945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   PT – 14</a:t>
                      </a:r>
                    </a:p>
                    <a:p>
                      <a:r>
                        <a:rPr lang="en-US" sz="2000" dirty="0" smtClean="0"/>
                        <a:t>APTT – 32</a:t>
                      </a:r>
                      <a:endParaRPr lang="en-US" sz="2000" dirty="0"/>
                    </a:p>
                  </a:txBody>
                  <a:tcPr/>
                </a:tc>
              </a:tr>
              <a:tr h="75544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BILIRUBIN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LDH 1330</a:t>
                      </a:r>
                      <a:endParaRPr lang="en-US" dirty="0"/>
                    </a:p>
                  </a:txBody>
                  <a:tcPr/>
                </a:tc>
              </a:tr>
              <a:tr h="755444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URINE +</a:t>
                      </a:r>
                    </a:p>
                    <a:p>
                      <a:r>
                        <a:rPr lang="en-US" dirty="0" smtClean="0"/>
                        <a:t>HEMOSIDERIN </a:t>
                      </a:r>
                      <a:endParaRPr lang="en-US" dirty="0"/>
                    </a:p>
                  </a:txBody>
                  <a:tcPr/>
                </a:tc>
              </a:tr>
              <a:tr h="755444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DCT</a:t>
                      </a:r>
                      <a:r>
                        <a:rPr lang="en-US" baseline="0" dirty="0" smtClean="0"/>
                        <a:t> NEGTIVE</a:t>
                      </a:r>
                      <a:endParaRPr lang="en-US" dirty="0"/>
                    </a:p>
                  </a:txBody>
                  <a:tcPr/>
                </a:tc>
              </a:tr>
              <a:tr h="755444">
                <a:tc>
                  <a:txBody>
                    <a:bodyPr/>
                    <a:lstStyle/>
                    <a:p>
                      <a:r>
                        <a:rPr lang="en-US" dirty="0" smtClean="0"/>
                        <a:t>UREA/CR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23/0.7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26/0.8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26/0.8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ICT POSITIVE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Down Arrow 4"/>
          <p:cNvSpPr/>
          <p:nvPr/>
        </p:nvSpPr>
        <p:spPr>
          <a:xfrm>
            <a:off x="7858148" y="1214422"/>
            <a:ext cx="785818" cy="12144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6429388" y="3714752"/>
            <a:ext cx="357190" cy="2714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4929190" y="3714752"/>
            <a:ext cx="271458" cy="27145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MCV-71fl</a:t>
            </a:r>
          </a:p>
          <a:p>
            <a:r>
              <a:rPr lang="en-US" dirty="0" smtClean="0"/>
              <a:t>MCHC-32%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MCH-23pg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RDW-37%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Serum Iron-47 mcg/dl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Transferrin</a:t>
            </a:r>
            <a:r>
              <a:rPr lang="en-US" dirty="0" smtClean="0">
                <a:solidFill>
                  <a:srgbClr val="FF0000"/>
                </a:solidFill>
              </a:rPr>
              <a:t> saturation-12.30%</a:t>
            </a:r>
          </a:p>
          <a:p>
            <a:r>
              <a:rPr lang="en-US" dirty="0" smtClean="0"/>
              <a:t>TIBC-382mcg/dl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46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PERIPHERAL SMEAR (DAY 1 )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14422"/>
            <a:ext cx="814393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6-Point Star 5"/>
          <p:cNvSpPr/>
          <p:nvPr/>
        </p:nvSpPr>
        <p:spPr>
          <a:xfrm>
            <a:off x="4643438" y="2714620"/>
            <a:ext cx="357190" cy="428628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PERIPHERAL SMEAR (DAY 5 )</a:t>
            </a:r>
            <a:endParaRPr lang="en-US" dirty="0"/>
          </a:p>
        </p:txBody>
      </p:sp>
      <p:pic>
        <p:nvPicPr>
          <p:cNvPr id="4" name="Content Placeholder 3" descr="C:\Users\Admin\Downloads\WhatsApp Image 2021-07-10 at 10.37.50 PM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47800"/>
            <a:ext cx="8072494" cy="5124472"/>
          </a:xfrm>
          <a:prstGeom prst="rect">
            <a:avLst/>
          </a:prstGeom>
          <a:noFill/>
        </p:spPr>
      </p:pic>
      <p:sp>
        <p:nvSpPr>
          <p:cNvPr id="5" name="6-Point Star 4"/>
          <p:cNvSpPr/>
          <p:nvPr/>
        </p:nvSpPr>
        <p:spPr>
          <a:xfrm>
            <a:off x="7572396" y="3143248"/>
            <a:ext cx="428628" cy="357190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USG ABDOMEN – MILD SPLENOMEGALY</a:t>
            </a:r>
          </a:p>
          <a:p>
            <a:r>
              <a:rPr lang="en-US" dirty="0" smtClean="0"/>
              <a:t>PORTAL AND HEPATIC VEIN DOPPLER- NORMAL </a:t>
            </a:r>
          </a:p>
          <a:p>
            <a:r>
              <a:rPr lang="en-US" dirty="0" smtClean="0"/>
              <a:t>ECHO – NORMAL STUDY </a:t>
            </a:r>
          </a:p>
          <a:p>
            <a:r>
              <a:rPr lang="en-US" dirty="0" smtClean="0"/>
              <a:t>CRP – NEGATIVE </a:t>
            </a:r>
          </a:p>
          <a:p>
            <a:r>
              <a:rPr lang="en-US" dirty="0" err="1" smtClean="0"/>
              <a:t>Ig</a:t>
            </a:r>
            <a:r>
              <a:rPr lang="en-US" dirty="0" smtClean="0"/>
              <a:t> M DENGUE – NEGATIVE</a:t>
            </a:r>
          </a:p>
          <a:p>
            <a:r>
              <a:rPr lang="en-US" dirty="0" smtClean="0"/>
              <a:t>MP/MF- NEGATIVE</a:t>
            </a:r>
          </a:p>
          <a:p>
            <a:r>
              <a:rPr lang="en-US" dirty="0" smtClean="0"/>
              <a:t>COVID SWAB NEGATIVE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MARROW BIOPSY</a:t>
            </a:r>
            <a:endParaRPr lang="en-US" dirty="0"/>
          </a:p>
        </p:txBody>
      </p:sp>
      <p:pic>
        <p:nvPicPr>
          <p:cNvPr id="4" name="Picture 2" descr="C:\Users\Admin\Downloads\WhatsApp Image 2021-07-10 at 10.50.02 PM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01649" y="1447800"/>
            <a:ext cx="7197901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PROVISIONAL DIAGNOSIS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    GLANZMANN  THROMBASTHENIA WITH PANCYTOPENIA/HEMOLYTIC ANEMIA F/E 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         </a:t>
            </a:r>
            <a:r>
              <a:rPr lang="en-US" b="1" dirty="0" smtClean="0">
                <a:solidFill>
                  <a:srgbClr val="FF0000"/>
                </a:solidFill>
              </a:rPr>
              <a:t>VII MEDICAL UNIT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	        CHIEF: PROF.DR.K.SENTHIL.MD</a:t>
            </a:r>
          </a:p>
          <a:p>
            <a:pPr algn="ctr">
              <a:buNone/>
            </a:pPr>
            <a:r>
              <a:rPr lang="en-US" dirty="0" smtClean="0"/>
              <a:t>       ASSOCIATE PROF: DR.K.MURALIDHARAN MD</a:t>
            </a:r>
          </a:p>
          <a:p>
            <a:pPr algn="ctr">
              <a:buNone/>
            </a:pPr>
            <a:r>
              <a:rPr lang="en-US" dirty="0" smtClean="0"/>
              <a:t>	   ASST PROF:  DR V.MANIKANDAN MD</a:t>
            </a:r>
          </a:p>
          <a:p>
            <a:pPr algn="ctr">
              <a:buNone/>
            </a:pPr>
            <a:r>
              <a:rPr lang="en-US" dirty="0" smtClean="0"/>
              <a:t>                        DR C. RAMANAN MD</a:t>
            </a:r>
          </a:p>
          <a:p>
            <a:pPr algn="ctr">
              <a:buNone/>
            </a:pPr>
            <a:r>
              <a:rPr lang="en-US" dirty="0" smtClean="0"/>
              <a:t>                                 DR.SARAVANA MADAV MD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</a:rPr>
              <a:t>ANALYSIS </a:t>
            </a:r>
            <a:endParaRPr lang="en-US" sz="4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RESTROSPECTIVE  STUDY  OF  PREVIOUS RECORDS  FOUND  TO  HAVE  </a:t>
            </a:r>
            <a:r>
              <a:rPr lang="en-US" dirty="0" smtClean="0">
                <a:solidFill>
                  <a:srgbClr val="FF0000"/>
                </a:solidFill>
              </a:rPr>
              <a:t>ELEVATED INDIRECT BILIRUBIN FOLLOWING  THE  BLOOD TRANSFUSION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3999" cy="7165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2533"/>
                <a:gridCol w="2102343"/>
                <a:gridCol w="2529061"/>
                <a:gridCol w="1900062"/>
              </a:tblGrid>
              <a:tr h="892972">
                <a:tc>
                  <a:txBody>
                    <a:bodyPr/>
                    <a:lstStyle/>
                    <a:p>
                      <a:r>
                        <a:rPr lang="en-US" dirty="0" smtClean="0"/>
                        <a:t>DATE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19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JUN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JUN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DISCHARGE</a:t>
                      </a:r>
                      <a:endParaRPr lang="en-US" dirty="0"/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en-US" dirty="0" smtClean="0"/>
                        <a:t>TRANSFUSION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PRBC</a:t>
                      </a:r>
                    </a:p>
                    <a:p>
                      <a:r>
                        <a:rPr lang="en-US" dirty="0" smtClean="0"/>
                        <a:t>4 PLATELETS</a:t>
                      </a:r>
                    </a:p>
                    <a:p>
                      <a:r>
                        <a:rPr lang="en-US" dirty="0" smtClean="0"/>
                        <a:t>2 WHOLE BLOOD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5600</a:t>
                      </a:r>
                      <a:endParaRPr lang="en-US" dirty="0"/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4.8</a:t>
                      </a:r>
                      <a:endParaRPr lang="en-US" dirty="0"/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1.53L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64000</a:t>
                      </a:r>
                      <a:endParaRPr lang="en-US" dirty="0"/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BILIRUBIN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1.9</a:t>
                      </a:r>
                      <a:endParaRPr lang="en-US" dirty="0"/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</a:tr>
              <a:tr h="892972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6-Point Star 5"/>
          <p:cNvSpPr/>
          <p:nvPr/>
        </p:nvSpPr>
        <p:spPr>
          <a:xfrm>
            <a:off x="5214942" y="4214818"/>
            <a:ext cx="285752" cy="41433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DATE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15.12.2020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17.12.2020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21.12.2020</a:t>
                      </a:r>
                      <a:endParaRPr lang="en-US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TRANSFUSION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PRBC   -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dirty="0" smtClean="0"/>
                        <a:t>4 UNIT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9500</a:t>
                      </a:r>
                      <a:endParaRPr lang="en-US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3.4</a:t>
                      </a:r>
                      <a:endParaRPr lang="en-US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2.60L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1.29L</a:t>
                      </a:r>
                      <a:endParaRPr lang="en-US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BILIRUBIN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INDIRECT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2.9</a:t>
                      </a:r>
                      <a:endParaRPr lang="en-US" dirty="0"/>
                    </a:p>
                  </a:txBody>
                  <a:tcPr/>
                </a:tc>
              </a:tr>
              <a:tr h="857250">
                <a:tc>
                  <a:txBody>
                    <a:bodyPr/>
                    <a:lstStyle/>
                    <a:p>
                      <a:r>
                        <a:rPr lang="en-US" dirty="0" smtClean="0"/>
                        <a:t>DIRECT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6-Point Star 5"/>
          <p:cNvSpPr/>
          <p:nvPr/>
        </p:nvSpPr>
        <p:spPr>
          <a:xfrm>
            <a:off x="7358082" y="4071942"/>
            <a:ext cx="357190" cy="571504"/>
          </a:xfrm>
          <a:prstGeom prst="star6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EXTENDED CROSS MATCHING ANALYSIS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     </a:t>
            </a:r>
          </a:p>
          <a:p>
            <a:pPr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32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           Anti E antibody reactive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ownloads\WhatsApp Image 2021-07-10 at 10.52.12 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9"/>
            <a:ext cx="8358246" cy="60007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ownloads\WhatsApp Image 2021-07-10 at 10.52.43 PM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480"/>
            <a:ext cx="8572560" cy="5857916"/>
          </a:xfrm>
          <a:prstGeom prst="rect">
            <a:avLst/>
          </a:prstGeom>
          <a:noFill/>
        </p:spPr>
      </p:pic>
      <p:sp>
        <p:nvSpPr>
          <p:cNvPr id="3" name="Down Arrow 2"/>
          <p:cNvSpPr/>
          <p:nvPr/>
        </p:nvSpPr>
        <p:spPr>
          <a:xfrm flipH="1">
            <a:off x="1857356" y="2357430"/>
            <a:ext cx="357190" cy="285752"/>
          </a:xfrm>
          <a:prstGeom prst="down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  GLANZMANN  THROMBASTHENIA</a:t>
            </a:r>
          </a:p>
          <a:p>
            <a:pPr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FF0000"/>
                </a:solidFill>
              </a:rPr>
              <a:t> ALLOIMMUNE HEMOLYTIC  TRANSFUSION REACTION </a:t>
            </a:r>
            <a:r>
              <a:rPr lang="en-US" sz="2800" b="1" dirty="0" smtClean="0">
                <a:solidFill>
                  <a:srgbClr val="002060"/>
                </a:solidFill>
              </a:rPr>
              <a:t> (ANTI E   AGAINST  RBC )</a:t>
            </a:r>
          </a:p>
          <a:p>
            <a:pPr>
              <a:buFont typeface="Wingdings" pitchFamily="2" charset="2"/>
              <a:buChar char="v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solidFill>
                  <a:srgbClr val="002060"/>
                </a:solidFill>
              </a:rPr>
              <a:t>  ? ANTI HLA MEDIATED PLATELET DESTRUCTION </a:t>
            </a:r>
            <a:r>
              <a:rPr lang="en-US" sz="2800" b="1" dirty="0">
                <a:solidFill>
                  <a:srgbClr val="002060"/>
                </a:solidFill>
              </a:rPr>
              <a:t>.</a:t>
            </a:r>
            <a:endParaRPr lang="en-US" sz="28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1"/>
                </a:solidFill>
              </a:rPr>
              <a:t>TREATMENT </a:t>
            </a:r>
            <a:endParaRPr lang="en-US" sz="5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600" b="1" dirty="0" smtClean="0">
              <a:solidFill>
                <a:srgbClr val="002060"/>
              </a:solidFill>
            </a:endParaRPr>
          </a:p>
          <a:p>
            <a:r>
              <a:rPr lang="en-US" sz="3600" b="1" dirty="0" smtClean="0">
                <a:solidFill>
                  <a:srgbClr val="002060"/>
                </a:solidFill>
              </a:rPr>
              <a:t>EXTENDED CROSS MATCHED BLOOD TRANSFUSION </a:t>
            </a:r>
          </a:p>
          <a:p>
            <a:r>
              <a:rPr lang="en-US" sz="3600" b="1" dirty="0" smtClean="0">
                <a:solidFill>
                  <a:srgbClr val="002060"/>
                </a:solidFill>
              </a:rPr>
              <a:t>HLA MATCHED PLATELET TRANSFUSION 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4000" dirty="0" smtClean="0"/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dirty="0" smtClean="0"/>
              <a:t>               POST  TREATMENT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" y="0"/>
          <a:ext cx="9143998" cy="685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4538"/>
                <a:gridCol w="2414538"/>
                <a:gridCol w="2157461"/>
                <a:gridCol w="2157461"/>
              </a:tblGrid>
              <a:tr h="608814">
                <a:tc>
                  <a:txBody>
                    <a:bodyPr/>
                    <a:lstStyle/>
                    <a:p>
                      <a:r>
                        <a:rPr lang="en-US" dirty="0" smtClean="0"/>
                        <a:t>DATE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06/07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07/07</a:t>
                      </a:r>
                      <a:endParaRPr lang="en-US" dirty="0"/>
                    </a:p>
                  </a:txBody>
                  <a:tcPr/>
                </a:tc>
              </a:tr>
              <a:tr h="608814">
                <a:tc>
                  <a:txBody>
                    <a:bodyPr/>
                    <a:lstStyle/>
                    <a:p>
                      <a:r>
                        <a:rPr lang="en-US" dirty="0" smtClean="0"/>
                        <a:t>TRANSFUSION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881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COUNT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5400</a:t>
                      </a:r>
                      <a:endParaRPr lang="en-US" dirty="0"/>
                    </a:p>
                  </a:txBody>
                  <a:tcPr/>
                </a:tc>
              </a:tr>
              <a:tr h="608814">
                <a:tc>
                  <a:txBody>
                    <a:bodyPr/>
                    <a:lstStyle/>
                    <a:p>
                      <a:r>
                        <a:rPr lang="en-US" dirty="0" smtClean="0"/>
                        <a:t>HEMOGLOBIN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</a:t>
                      </a:r>
                      <a:endParaRPr lang="en-US" dirty="0"/>
                    </a:p>
                  </a:txBody>
                  <a:tcPr/>
                </a:tc>
              </a:tr>
              <a:tr h="1017022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80000</a:t>
                      </a:r>
                      <a:endParaRPr lang="en-US" dirty="0"/>
                    </a:p>
                  </a:txBody>
                  <a:tcPr/>
                </a:tc>
              </a:tr>
              <a:tr h="970464">
                <a:tc>
                  <a:txBody>
                    <a:bodyPr/>
                    <a:lstStyle/>
                    <a:p>
                      <a:r>
                        <a:rPr lang="en-US" dirty="0" smtClean="0"/>
                        <a:t>TOTAL BILIRUBIN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</a:tr>
              <a:tr h="608814">
                <a:tc>
                  <a:txBody>
                    <a:bodyPr/>
                    <a:lstStyle/>
                    <a:p>
                      <a:r>
                        <a:rPr lang="en-US" dirty="0" smtClean="0"/>
                        <a:t>IN DIRECT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608814">
                <a:tc>
                  <a:txBody>
                    <a:bodyPr/>
                    <a:lstStyle/>
                    <a:p>
                      <a:r>
                        <a:rPr lang="en-US" dirty="0" smtClean="0"/>
                        <a:t>DIRECT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</a:tr>
              <a:tr h="608814">
                <a:tc>
                  <a:txBody>
                    <a:bodyPr/>
                    <a:lstStyle/>
                    <a:p>
                      <a:r>
                        <a:rPr lang="en-US" dirty="0" smtClean="0"/>
                        <a:t>UREA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608814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21 yr female MISS.MUNEESWARI  admitted with </a:t>
            </a:r>
          </a:p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 chief complaints - difficulty in breathing past 1 week</a:t>
            </a:r>
          </a:p>
          <a:p>
            <a:pPr>
              <a:buNone/>
            </a:pPr>
            <a:r>
              <a:rPr lang="en-US" dirty="0" smtClean="0"/>
              <a:t>                                   Bilateral leg swelling for past 1week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  <a:r>
              <a:rPr lang="en-US" dirty="0" err="1" smtClean="0"/>
              <a:t>menorrhagia</a:t>
            </a:r>
            <a:r>
              <a:rPr lang="en-US" dirty="0" smtClean="0"/>
              <a:t> ~7 days </a:t>
            </a:r>
          </a:p>
          <a:p>
            <a:pPr>
              <a:buNone/>
            </a:pPr>
            <a:r>
              <a:rPr lang="en-US" dirty="0" smtClean="0"/>
              <a:t>                                   gum bleeding for 2 days</a:t>
            </a:r>
          </a:p>
          <a:p>
            <a:pPr>
              <a:buNone/>
            </a:pPr>
            <a:r>
              <a:rPr lang="en-US" dirty="0" smtClean="0"/>
              <a:t>                     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 OF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APPROACH TO THE BLEEDING DISORDER</a:t>
            </a:r>
          </a:p>
          <a:p>
            <a:endParaRPr lang="en-US" dirty="0" smtClean="0"/>
          </a:p>
          <a:p>
            <a:r>
              <a:rPr lang="en-US" dirty="0" smtClean="0"/>
              <a:t>TO SENSITIZE ABOUT THE TRANSFUSION RELATED COMPLICATIONS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HISTORY OF PRESENTING ILLNESS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   patient had history of multiple episode of gum bleeding since 6 month of age and history of </a:t>
            </a:r>
            <a:r>
              <a:rPr lang="en-US" dirty="0" err="1" smtClean="0"/>
              <a:t>menorrhagia</a:t>
            </a:r>
            <a:r>
              <a:rPr lang="en-US" dirty="0" smtClean="0"/>
              <a:t> since menarche  for which she had multiple blood  transfusion for anemia  . Now she presented with difficulty in breathing (initially class II - III)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   H/o bilateral leg swelling for 1 week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   H/o </a:t>
            </a:r>
            <a:r>
              <a:rPr lang="en-US" dirty="0" err="1" smtClean="0"/>
              <a:t>menorrhagia</a:t>
            </a:r>
            <a:r>
              <a:rPr lang="en-US" dirty="0" smtClean="0"/>
              <a:t>, (changing pads~10/day)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   H/o gum bleeding since 2 days 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   No H/o chest pain </a:t>
            </a:r>
          </a:p>
          <a:p>
            <a:pPr>
              <a:buNone/>
            </a:pPr>
            <a:r>
              <a:rPr lang="en-US" dirty="0" smtClean="0"/>
              <a:t>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4422"/>
            <a:ext cx="7772400" cy="480537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         </a:t>
            </a:r>
            <a:r>
              <a:rPr lang="en-US" sz="2800" dirty="0" smtClean="0"/>
              <a:t>No H/o cough with expectoration /fever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        No H/o abdomen pain / abdomen distension </a:t>
            </a:r>
            <a:endParaRPr lang="en-US" sz="2800" dirty="0" smtClean="0"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cs typeface="Times New Roman" pitchFamily="18" charset="0"/>
              </a:rPr>
              <a:t>          </a:t>
            </a:r>
            <a:r>
              <a:rPr lang="en-US" sz="2800" dirty="0" smtClean="0">
                <a:cs typeface="Times New Roman" pitchFamily="18" charset="0"/>
              </a:rPr>
              <a:t>No H/o Decreased urine output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        No H/o yellowish discoloration of urine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        No H/o  </a:t>
            </a:r>
            <a:r>
              <a:rPr lang="en-US" sz="2800" dirty="0" err="1" smtClean="0">
                <a:cs typeface="Times New Roman" pitchFamily="18" charset="0"/>
              </a:rPr>
              <a:t>hematuria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        No H/o  loose stools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cs typeface="Times New Roman" pitchFamily="18" charset="0"/>
              </a:rPr>
              <a:t>        No H/o  </a:t>
            </a:r>
            <a:r>
              <a:rPr lang="en-US" sz="2800" dirty="0" err="1" smtClean="0">
                <a:cs typeface="Times New Roman" pitchFamily="18" charset="0"/>
              </a:rPr>
              <a:t>malena</a:t>
            </a:r>
            <a:r>
              <a:rPr lang="en-US" sz="2800" dirty="0" smtClean="0">
                <a:cs typeface="Times New Roman" pitchFamily="18" charset="0"/>
              </a:rPr>
              <a:t>  </a:t>
            </a: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785794"/>
            <a:ext cx="7772400" cy="52340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PAST HISTORY</a:t>
            </a:r>
            <a:r>
              <a:rPr lang="en-US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3000" dirty="0" smtClean="0"/>
              <a:t>Not a known DM, </a:t>
            </a:r>
            <a:r>
              <a:rPr lang="en-US" sz="3000" dirty="0" err="1" smtClean="0"/>
              <a:t>SHTN,Epilepsy</a:t>
            </a:r>
            <a:r>
              <a:rPr lang="en-US" sz="3000" dirty="0" smtClean="0"/>
              <a:t>, PTB,HIV, CKD, Heart disease.</a:t>
            </a:r>
          </a:p>
          <a:p>
            <a:pPr>
              <a:buNone/>
            </a:pPr>
            <a:r>
              <a:rPr lang="en-US" sz="3000" dirty="0" smtClean="0"/>
              <a:t>      </a:t>
            </a:r>
            <a:endParaRPr lang="en-US" sz="3000" dirty="0" smtClean="0"/>
          </a:p>
          <a:p>
            <a:pPr>
              <a:buNone/>
            </a:pPr>
            <a:r>
              <a:rPr lang="en-US" sz="3300" b="1" dirty="0" smtClean="0">
                <a:solidFill>
                  <a:srgbClr val="FF0000"/>
                </a:solidFill>
              </a:rPr>
              <a:t>MENSTURAL HISTORY</a:t>
            </a:r>
            <a:r>
              <a:rPr lang="en-US" sz="3000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      Attained menarche at 14 yrs of age 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      irregular cycle , increased flow ,&gt; 7 days approx</a:t>
            </a:r>
          </a:p>
          <a:p>
            <a:pPr>
              <a:buFont typeface="Wingdings" pitchFamily="2" charset="2"/>
              <a:buChar char="Ø"/>
            </a:pPr>
            <a:r>
              <a:rPr lang="en-US" sz="3000" dirty="0" smtClean="0"/>
              <a:t>      Associated with clots</a:t>
            </a:r>
          </a:p>
          <a:p>
            <a:pPr>
              <a:buNone/>
            </a:pPr>
            <a:r>
              <a:rPr lang="en-US" sz="3000" dirty="0"/>
              <a:t> </a:t>
            </a:r>
            <a:r>
              <a:rPr lang="en-US" sz="3000" dirty="0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FAMILY HISTORY :</a:t>
            </a:r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          </a:t>
            </a:r>
            <a:r>
              <a:rPr lang="en-US" sz="2800" dirty="0" smtClean="0"/>
              <a:t>Parents – fourth degree consanguineous marriage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         h/o sudden death of third child (cause-unknown)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          Younger sister- bleeding disorder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TREATMENT HISTORY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     patient had similar complaints in the past (since 6 month of age)   Treated with repeated blood transfusion with PRBC, Whole blood and platelets (approx once in year till she attained menarche , after menarche frequent transfusion done)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PERSONAL HISTORY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-Mixed diet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-No history of any drug intake(</a:t>
            </a:r>
            <a:r>
              <a:rPr lang="en-US" dirty="0" err="1" smtClean="0"/>
              <a:t>OTC,Herbal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-No history of exposure to Radiation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-No history of exposure to </a:t>
            </a:r>
            <a:r>
              <a:rPr lang="en-US" dirty="0" err="1" smtClean="0"/>
              <a:t>toxins,chemicals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-studied </a:t>
            </a:r>
            <a:r>
              <a:rPr lang="en-US" dirty="0" err="1" smtClean="0"/>
              <a:t>upto</a:t>
            </a:r>
            <a:r>
              <a:rPr lang="en-US" dirty="0" smtClean="0"/>
              <a:t> VIII std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00042"/>
            <a:ext cx="7772400" cy="551975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O/E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dirty="0" smtClean="0"/>
              <a:t>        Patient  Conscious ,  oriented</a:t>
            </a:r>
          </a:p>
          <a:p>
            <a:pPr>
              <a:buNone/>
            </a:pPr>
            <a:r>
              <a:rPr lang="en-US" sz="2800" dirty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Pallor + ,  B/L  Pedal edema + ,  </a:t>
            </a:r>
            <a:r>
              <a:rPr lang="en-US" sz="2800" dirty="0" smtClean="0"/>
              <a:t>Not </a:t>
            </a:r>
            <a:r>
              <a:rPr lang="en-US" sz="2800" dirty="0" err="1" smtClean="0"/>
              <a:t>icteric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No Cyanosis , No clubbing ,   No </a:t>
            </a:r>
            <a:r>
              <a:rPr lang="en-US" sz="2800" dirty="0" err="1" smtClean="0"/>
              <a:t>lymphadenopathy</a:t>
            </a:r>
            <a:endParaRPr lang="en-US" sz="2800" dirty="0" smtClean="0"/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	</a:t>
            </a:r>
            <a:r>
              <a:rPr lang="en-US" sz="2800" dirty="0" smtClean="0"/>
              <a:t>Head to foot examination – Normal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	</a:t>
            </a:r>
            <a:r>
              <a:rPr lang="en-US" sz="2800" dirty="0" smtClean="0"/>
              <a:t>Oral cavity – normal</a:t>
            </a:r>
          </a:p>
          <a:p>
            <a:pPr>
              <a:buNone/>
            </a:pPr>
            <a:r>
              <a:rPr lang="en-US" sz="2800" dirty="0" smtClean="0"/>
              <a:t>    	</a:t>
            </a:r>
            <a:r>
              <a:rPr lang="en-US" sz="2800" b="1" dirty="0" err="1" smtClean="0">
                <a:solidFill>
                  <a:srgbClr val="FF0000"/>
                </a:solidFill>
              </a:rPr>
              <a:t>Fundus</a:t>
            </a:r>
            <a:r>
              <a:rPr lang="en-US" sz="2800" b="1" dirty="0" smtClean="0">
                <a:solidFill>
                  <a:srgbClr val="FF0000"/>
                </a:solidFill>
              </a:rPr>
              <a:t> - normal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	</a:t>
            </a:r>
            <a:r>
              <a:rPr lang="en-US" sz="2800" dirty="0" smtClean="0"/>
              <a:t>CVS – S1S2 +,LVS3 +, JVP RISED, HEMIC MURMUR +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	</a:t>
            </a:r>
            <a:r>
              <a:rPr lang="en-US" sz="2800" dirty="0" smtClean="0"/>
              <a:t>RS – NVBS ,NO ADDED SOUND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	</a:t>
            </a:r>
            <a:r>
              <a:rPr lang="en-US" sz="2800" dirty="0" smtClean="0"/>
              <a:t>P/A – SOFT, NO HSM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	</a:t>
            </a:r>
            <a:r>
              <a:rPr lang="en-US" sz="2800" dirty="0" smtClean="0"/>
              <a:t>CNS -NFND</a:t>
            </a:r>
          </a:p>
          <a:p>
            <a:pPr>
              <a:buFont typeface="Wingdings" pitchFamily="2" charset="2"/>
              <a:buChar char="Ø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6862</TotalTime>
  <Words>826</Words>
  <Application>Microsoft Office PowerPoint</Application>
  <PresentationFormat>On-screen Show (4:3)</PresentationFormat>
  <Paragraphs>288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Equity</vt:lpstr>
      <vt:lpstr>Slide 1</vt:lpstr>
      <vt:lpstr>                               VII MEDICAL UNIT </vt:lpstr>
      <vt:lpstr>Slide 3</vt:lpstr>
      <vt:lpstr>Slide 4</vt:lpstr>
      <vt:lpstr>Slide 5</vt:lpstr>
      <vt:lpstr>Slide 6</vt:lpstr>
      <vt:lpstr>Slide 7</vt:lpstr>
      <vt:lpstr>Slide 8</vt:lpstr>
      <vt:lpstr>Slide 9</vt:lpstr>
      <vt:lpstr>INVESTIGATIONS</vt:lpstr>
      <vt:lpstr>CONT </vt:lpstr>
      <vt:lpstr>CONT </vt:lpstr>
      <vt:lpstr>Slide 13</vt:lpstr>
      <vt:lpstr>Slide 14</vt:lpstr>
      <vt:lpstr>PERIPHERAL SMEAR (DAY 1 )</vt:lpstr>
      <vt:lpstr>PERIPHERAL SMEAR (DAY 5 )</vt:lpstr>
      <vt:lpstr>Slide 17</vt:lpstr>
      <vt:lpstr>BONE MARROW BIOPSY</vt:lpstr>
      <vt:lpstr>PROVISIONAL DIAGNOSIS </vt:lpstr>
      <vt:lpstr>ANALYSIS </vt:lpstr>
      <vt:lpstr>Slide 21</vt:lpstr>
      <vt:lpstr>Slide 22</vt:lpstr>
      <vt:lpstr>EXTENDED CROSS MATCHING ANALYSIS</vt:lpstr>
      <vt:lpstr>Slide 24</vt:lpstr>
      <vt:lpstr>Slide 25</vt:lpstr>
      <vt:lpstr>FINAL DIAGNOSIS</vt:lpstr>
      <vt:lpstr>TREATMENT </vt:lpstr>
      <vt:lpstr>Slide 28</vt:lpstr>
      <vt:lpstr>Slide 29</vt:lpstr>
      <vt:lpstr>AIM OF PRESENTATION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APLASTIC ANEMIA- A RARE CAUSE</dc:title>
  <dc:creator>Admin</dc:creator>
  <cp:lastModifiedBy>Admin</cp:lastModifiedBy>
  <cp:revision>176</cp:revision>
  <dcterms:created xsi:type="dcterms:W3CDTF">2021-07-06T14:55:04Z</dcterms:created>
  <dcterms:modified xsi:type="dcterms:W3CDTF">2021-07-13T16:15:48Z</dcterms:modified>
</cp:coreProperties>
</file>