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1" r:id="rId21"/>
    <p:sldId id="274" r:id="rId22"/>
    <p:sldId id="280" r:id="rId23"/>
    <p:sldId id="276" r:id="rId24"/>
    <p:sldId id="282" r:id="rId25"/>
    <p:sldId id="277" r:id="rId26"/>
    <p:sldId id="291" r:id="rId27"/>
    <p:sldId id="289" r:id="rId28"/>
    <p:sldId id="290" r:id="rId29"/>
    <p:sldId id="286" r:id="rId30"/>
    <p:sldId id="285" r:id="rId31"/>
    <p:sldId id="287" r:id="rId32"/>
    <p:sldId id="283" r:id="rId33"/>
    <p:sldId id="288" r:id="rId34"/>
    <p:sldId id="292" r:id="rId35"/>
    <p:sldId id="278" r:id="rId36"/>
    <p:sldId id="2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6DAF-625A-4BD6-BD84-03CF62F66B14}" type="datetimeFigureOut">
              <a:rPr lang="en-IN" smtClean="0"/>
              <a:t>06-06-2023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7A45-ECDD-41C1-B79D-148412861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46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3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1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5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58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8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3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6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6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7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3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7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3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ECAF-2638-C104-7A94-1FB606616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094" y="485890"/>
            <a:ext cx="9001462" cy="3112888"/>
          </a:xfrm>
        </p:spPr>
        <p:txBody>
          <a:bodyPr>
            <a:normAutofit/>
          </a:bodyPr>
          <a:lstStyle/>
          <a:p>
            <a:r>
              <a:rPr lang="en-US" sz="3200" b="1" dirty="0"/>
              <a:t>A case of massive hepatomegaly </a:t>
            </a:r>
            <a:br>
              <a:rPr lang="en-IN" sz="3200" b="1" dirty="0"/>
            </a:br>
            <a:r>
              <a:rPr lang="en-IN" sz="3200" b="1" dirty="0"/>
              <a:t>First medical unit</a:t>
            </a:r>
            <a:br>
              <a:rPr lang="en-IN" sz="3200" b="1" dirty="0"/>
            </a:br>
            <a:br>
              <a:rPr lang="en-IN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E146B-4318-1061-75A9-8DEBA7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094" y="2917371"/>
            <a:ext cx="8676222" cy="3112888"/>
          </a:xfrm>
        </p:spPr>
        <p:txBody>
          <a:bodyPr>
            <a:normAutofit/>
          </a:bodyPr>
          <a:lstStyle/>
          <a:p>
            <a:r>
              <a:rPr lang="en-IN" sz="3200" dirty="0"/>
              <a:t>CHIEF: PROF.DR.M.NATARAJAN M.D.,</a:t>
            </a:r>
          </a:p>
          <a:p>
            <a:r>
              <a:rPr lang="en-IN" sz="2000" dirty="0"/>
              <a:t>ASSISTANT PROFESSORS: DR.V.PALANI KUMARAN.M.D.,</a:t>
            </a:r>
            <a:r>
              <a:rPr lang="en-IN" sz="2000" dirty="0" err="1"/>
              <a:t>D.Diab</a:t>
            </a:r>
            <a:r>
              <a:rPr lang="en-IN" sz="2000" dirty="0"/>
              <a:t>.,</a:t>
            </a:r>
          </a:p>
          <a:p>
            <a:r>
              <a:rPr lang="en-IN" sz="2000" dirty="0"/>
              <a:t>                                             DR.D.VASANTHA KALYANI.M.D.,D.C.P.,</a:t>
            </a:r>
          </a:p>
          <a:p>
            <a:r>
              <a:rPr lang="en-IN" sz="2000" dirty="0"/>
              <a:t>                         DR.M.SURESH KUMAR M.D.,</a:t>
            </a:r>
          </a:p>
          <a:p>
            <a:endParaRPr lang="en-IN" sz="2000" dirty="0"/>
          </a:p>
          <a:p>
            <a:r>
              <a:rPr lang="en-IN" sz="2000" dirty="0"/>
              <a:t>PRESENTATION BY  V.  THARUN VARMAN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04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8E27-A9C0-1300-9A34-B95E38DE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27314"/>
            <a:ext cx="10353762" cy="4963886"/>
          </a:xfrm>
        </p:spPr>
        <p:txBody>
          <a:bodyPr/>
          <a:lstStyle/>
          <a:p>
            <a:r>
              <a:rPr lang="en-IN" sz="2400" dirty="0"/>
              <a:t>B/L mild pitting pedal </a:t>
            </a:r>
            <a:r>
              <a:rPr lang="en-IN" sz="2400" dirty="0" err="1"/>
              <a:t>edema</a:t>
            </a:r>
            <a:endParaRPr lang="en-IN" sz="2400" dirty="0"/>
          </a:p>
          <a:p>
            <a:r>
              <a:rPr lang="en-IN" sz="2400" dirty="0"/>
              <a:t>No </a:t>
            </a:r>
            <a:r>
              <a:rPr lang="en-IN" sz="2400" dirty="0" err="1"/>
              <a:t>goiter</a:t>
            </a:r>
            <a:r>
              <a:rPr lang="en-IN" sz="2400" dirty="0"/>
              <a:t> </a:t>
            </a:r>
          </a:p>
          <a:p>
            <a:r>
              <a:rPr lang="en-IN" sz="2400" dirty="0"/>
              <a:t>No purpuric spots/rashes</a:t>
            </a:r>
          </a:p>
          <a:p>
            <a:r>
              <a:rPr lang="en-IN" sz="2400" dirty="0"/>
              <a:t>No sternal tenderness</a:t>
            </a:r>
          </a:p>
          <a:p>
            <a:r>
              <a:rPr lang="en-IN" sz="2400" dirty="0"/>
              <a:t>No leg ulcers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44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ABFF-DE08-0750-6E70-2C57753C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0354-6498-B433-07C0-0EC100CEE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/>
              <a:t>BP- 110/70 </a:t>
            </a:r>
            <a:r>
              <a:rPr lang="en-IN" sz="2400" b="1" dirty="0" err="1"/>
              <a:t>mmhg</a:t>
            </a:r>
            <a:endParaRPr lang="en-IN" sz="2400" b="1" dirty="0"/>
          </a:p>
          <a:p>
            <a:r>
              <a:rPr lang="en-IN" sz="2400" b="1" dirty="0"/>
              <a:t>PR- 98/min</a:t>
            </a:r>
          </a:p>
          <a:p>
            <a:r>
              <a:rPr lang="en-IN" sz="2400" b="1" dirty="0"/>
              <a:t>Spo2- 98% In room 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BA4E-CD5D-38B4-DBC3-27A4B081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604225" y="-2359457"/>
            <a:ext cx="8583728" cy="5026456"/>
          </a:xfrm>
        </p:spPr>
        <p:txBody>
          <a:bodyPr/>
          <a:lstStyle/>
          <a:p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A08B3-E499-6AD8-E7AC-06B359D2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213404"/>
            <a:ext cx="10353762" cy="4767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200" b="1" dirty="0"/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-s1,s2 heard ,no murmur</a:t>
            </a:r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-B/L air entry present +, no added sounds</a:t>
            </a:r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Abdomen- </a:t>
            </a:r>
            <a:r>
              <a:rPr lang="en-I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asymetrically</a:t>
            </a: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Distended, divarication of recti +</a:t>
            </a:r>
          </a:p>
          <a:p>
            <a:pPr marL="0" indent="0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palpable 20cm below RCM</a:t>
            </a:r>
          </a:p>
          <a:p>
            <a:pPr marL="0" indent="0">
              <a:buNone/>
            </a:pPr>
            <a:r>
              <a:rPr lang="en-I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Traubes</a:t>
            </a: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 obliterated</a:t>
            </a:r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CNS- No focal neurological deficit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E4FDF-E421-DEDD-C5C4-4833901AD685}"/>
              </a:ext>
            </a:extLst>
          </p:cNvPr>
          <p:cNvSpPr txBox="1"/>
          <p:nvPr/>
        </p:nvSpPr>
        <p:spPr>
          <a:xfrm>
            <a:off x="2351314" y="957943"/>
            <a:ext cx="770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+mj-lt"/>
              </a:rPr>
              <a:t>SYSTEMIC EXAMINATION</a:t>
            </a:r>
          </a:p>
        </p:txBody>
      </p:sp>
    </p:spTree>
    <p:extLst>
      <p:ext uri="{BB962C8B-B14F-4D97-AF65-F5344CB8AC3E}">
        <p14:creationId xmlns:p14="http://schemas.microsoft.com/office/powerpoint/2010/main" val="368500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9245-9CBA-0828-6B80-7F669B3C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BCA9B-D8A9-548C-6A00-46818E131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980929"/>
              </p:ext>
            </p:extLst>
          </p:nvPr>
        </p:nvGraphicFramePr>
        <p:xfrm>
          <a:off x="653143" y="1935921"/>
          <a:ext cx="10885713" cy="4152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8571">
                  <a:extLst>
                    <a:ext uri="{9D8B030D-6E8A-4147-A177-3AD203B41FA5}">
                      <a16:colId xmlns:a16="http://schemas.microsoft.com/office/drawing/2014/main" val="2111226355"/>
                    </a:ext>
                  </a:extLst>
                </a:gridCol>
                <a:gridCol w="3628571">
                  <a:extLst>
                    <a:ext uri="{9D8B030D-6E8A-4147-A177-3AD203B41FA5}">
                      <a16:colId xmlns:a16="http://schemas.microsoft.com/office/drawing/2014/main" val="1737871123"/>
                    </a:ext>
                  </a:extLst>
                </a:gridCol>
                <a:gridCol w="3628571">
                  <a:extLst>
                    <a:ext uri="{9D8B030D-6E8A-4147-A177-3AD203B41FA5}">
                      <a16:colId xmlns:a16="http://schemas.microsoft.com/office/drawing/2014/main" val="3898456951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CBC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22/05/2023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23/05/2023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1089227818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4600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6100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859094563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16.8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12.4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510348386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HCT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51.8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37.2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2595966962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2.28lakhs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2.95lakhs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146835606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MCV(</a:t>
                      </a:r>
                      <a:r>
                        <a:rPr lang="en-IN" dirty="0" err="1"/>
                        <a:t>fl</a:t>
                      </a:r>
                      <a:r>
                        <a:rPr lang="en-IN"/>
                        <a:t>)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80.6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79.5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319489957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MCH (</a:t>
                      </a:r>
                      <a:r>
                        <a:rPr lang="en-IN" dirty="0" err="1"/>
                        <a:t>pg</a:t>
                      </a:r>
                      <a:r>
                        <a:rPr lang="en-IN" dirty="0"/>
                        <a:t>)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26.1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26.5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2160294634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MCHC(g%)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32.4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33.3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2956086284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n-IN" dirty="0"/>
                        <a:t>RBC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6.43</a:t>
                      </a:r>
                      <a:endParaRPr lang="en-US" dirty="0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4.68</a:t>
                      </a:r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234602412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572" marR="9557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572" marR="95572"/>
                </a:tc>
                <a:extLst>
                  <a:ext uri="{0D108BD9-81ED-4DB2-BD59-A6C34878D82A}">
                    <a16:rowId xmlns:a16="http://schemas.microsoft.com/office/drawing/2014/main" val="264967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14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6FB0-A365-469D-82BC-ABCC7985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74914"/>
            <a:ext cx="10353762" cy="5965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FASTING LIPID PROFILE</a:t>
            </a:r>
          </a:p>
          <a:p>
            <a:r>
              <a:rPr lang="en-IN" sz="2400" dirty="0"/>
              <a:t>serum cholesterol-148mg/dl</a:t>
            </a:r>
          </a:p>
          <a:p>
            <a:r>
              <a:rPr lang="en-IN" sz="2400" dirty="0"/>
              <a:t>Serum Tgl-107mg/dl</a:t>
            </a:r>
          </a:p>
          <a:p>
            <a:r>
              <a:rPr lang="en-IN" sz="2400" dirty="0"/>
              <a:t>Serum hdl-27mg/dl</a:t>
            </a:r>
          </a:p>
          <a:p>
            <a:pPr marL="0" indent="0">
              <a:buNone/>
            </a:pPr>
            <a:r>
              <a:rPr lang="en-IN" sz="2400" b="1" dirty="0"/>
              <a:t>FBS</a:t>
            </a:r>
            <a:r>
              <a:rPr lang="en-IN" sz="2400" dirty="0"/>
              <a:t> -88mg/dl</a:t>
            </a:r>
          </a:p>
          <a:p>
            <a:pPr marL="0" indent="0">
              <a:buNone/>
            </a:pPr>
            <a:r>
              <a:rPr lang="en-IN" sz="2400" b="1" dirty="0"/>
              <a:t>PPBS</a:t>
            </a:r>
            <a:r>
              <a:rPr lang="en-IN" sz="2400" dirty="0"/>
              <a:t> -230mg/dl</a:t>
            </a:r>
          </a:p>
          <a:p>
            <a:pPr marL="0" indent="0">
              <a:buNone/>
            </a:pPr>
            <a:r>
              <a:rPr lang="en-IN" sz="2400" b="1" dirty="0"/>
              <a:t>RFT</a:t>
            </a:r>
          </a:p>
          <a:p>
            <a:r>
              <a:rPr lang="en-IN" sz="2400" dirty="0"/>
              <a:t>Sr. urea- 16</a:t>
            </a:r>
          </a:p>
          <a:p>
            <a:r>
              <a:rPr lang="en-IN" sz="2400" dirty="0"/>
              <a:t>Sr. creat-0.8</a:t>
            </a:r>
          </a:p>
          <a:p>
            <a:pPr marL="0" indent="0">
              <a:buNone/>
            </a:pPr>
            <a:r>
              <a:rPr lang="en-IN" sz="2400" b="1" dirty="0"/>
              <a:t>HbA1c</a:t>
            </a:r>
            <a:r>
              <a:rPr lang="en-IN" sz="2400" dirty="0"/>
              <a:t>- 7.9%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B68-D74E-9E86-BB61-40563B06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83771"/>
            <a:ext cx="10353762" cy="5007429"/>
          </a:xfrm>
        </p:spPr>
        <p:txBody>
          <a:bodyPr>
            <a:normAutofit/>
          </a:bodyPr>
          <a:lstStyle/>
          <a:p>
            <a:r>
              <a:rPr lang="en-IN" sz="2400" b="1" dirty="0"/>
              <a:t>LFT</a:t>
            </a:r>
            <a:r>
              <a:rPr lang="en-IN" sz="2400" dirty="0"/>
              <a:t>: T.Bil-1.3.                         </a:t>
            </a:r>
            <a:r>
              <a:rPr lang="en-IN" sz="2400" b="1" dirty="0"/>
              <a:t>Serum protien</a:t>
            </a:r>
            <a:r>
              <a:rPr lang="en-IN" sz="2400" dirty="0"/>
              <a:t>-Total.pro 7.7</a:t>
            </a:r>
          </a:p>
          <a:p>
            <a:pPr marL="0" indent="0">
              <a:buNone/>
            </a:pPr>
            <a:r>
              <a:rPr lang="en-IN" sz="2400" dirty="0"/>
              <a:t>           DIRECT-0.7.                                     Albumin-3.0</a:t>
            </a:r>
          </a:p>
          <a:p>
            <a:pPr marL="0" indent="0">
              <a:buNone/>
            </a:pPr>
            <a:r>
              <a:rPr lang="en-IN" sz="2400" dirty="0"/>
              <a:t>          INDIRECT- 0.6.                                 Globulin-3.7</a:t>
            </a:r>
          </a:p>
          <a:p>
            <a:pPr marL="0" indent="0">
              <a:buNone/>
            </a:pPr>
            <a:r>
              <a:rPr lang="en-IN" sz="2400" dirty="0"/>
              <a:t>          SGOT-12. </a:t>
            </a:r>
          </a:p>
          <a:p>
            <a:pPr marL="0" indent="0">
              <a:buNone/>
            </a:pPr>
            <a:r>
              <a:rPr lang="en-IN" sz="2400" dirty="0"/>
              <a:t>           SGPT-11.                        </a:t>
            </a:r>
            <a:r>
              <a:rPr lang="en-IN" sz="2400" b="1" dirty="0"/>
              <a:t>Serum uric acid</a:t>
            </a:r>
            <a:r>
              <a:rPr lang="en-IN" sz="2400" dirty="0"/>
              <a:t>-5.9mg%</a:t>
            </a:r>
          </a:p>
          <a:p>
            <a:pPr marL="0" indent="0">
              <a:buNone/>
            </a:pPr>
            <a:r>
              <a:rPr lang="en-IN" sz="2400" dirty="0"/>
              <a:t>           ALP-185</a:t>
            </a:r>
          </a:p>
          <a:p>
            <a:r>
              <a:rPr lang="en-IN" sz="2400" b="1" dirty="0"/>
              <a:t>PT</a:t>
            </a:r>
            <a:r>
              <a:rPr lang="en-IN" sz="2400" dirty="0"/>
              <a:t>-15.8</a:t>
            </a:r>
          </a:p>
          <a:p>
            <a:r>
              <a:rPr lang="en-IN" sz="2400" b="1" dirty="0"/>
              <a:t>INR</a:t>
            </a:r>
            <a:r>
              <a:rPr lang="en-IN" sz="2400" dirty="0"/>
              <a:t>-1.2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125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4EF4-97BB-74F6-C41A-3F39D1F47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effectLst/>
              </a:rPr>
              <a:t>VCTC-Non reactive</a:t>
            </a:r>
          </a:p>
          <a:p>
            <a:r>
              <a:rPr lang="en-IN" sz="2400" dirty="0">
                <a:effectLst/>
              </a:rPr>
              <a:t>Viral markers: HBsAg-negative.    </a:t>
            </a:r>
          </a:p>
          <a:p>
            <a:pPr marL="0" indent="0">
              <a:buNone/>
            </a:pPr>
            <a:r>
              <a:rPr lang="en-IN" sz="2400" dirty="0">
                <a:effectLst/>
              </a:rPr>
              <a:t>                                 </a:t>
            </a:r>
            <a:r>
              <a:rPr lang="en-IN" sz="2400" dirty="0" err="1">
                <a:effectLst/>
              </a:rPr>
              <a:t>Hcv</a:t>
            </a:r>
            <a:r>
              <a:rPr lang="en-IN" sz="2400" dirty="0">
                <a:effectLst/>
              </a:rPr>
              <a:t>-negative 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681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6B3F-8D8E-2AD3-8AAF-49E716914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/>
              <a:t>Urine bile salt/bile pigment- Negative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187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E8AE-7B0E-6266-8437-2F7B61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Peripheral smear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FBA2-1EC2-7433-A43B-23284267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sz="2800" b="1" dirty="0"/>
          </a:p>
          <a:p>
            <a:r>
              <a:rPr lang="en-IN" sz="2800" dirty="0"/>
              <a:t>RBC's-Normochromic normocytes</a:t>
            </a:r>
          </a:p>
          <a:p>
            <a:r>
              <a:rPr lang="en-IN" sz="2800" dirty="0"/>
              <a:t>WBC’s-count is </a:t>
            </a:r>
            <a:r>
              <a:rPr lang="en-IN" sz="2800" dirty="0" err="1"/>
              <a:t>normal,no</a:t>
            </a:r>
            <a:r>
              <a:rPr lang="en-IN" sz="2800" dirty="0"/>
              <a:t> atypical cells seen.   </a:t>
            </a:r>
          </a:p>
          <a:p>
            <a:pPr marL="0" indent="0">
              <a:buNone/>
            </a:pPr>
            <a:r>
              <a:rPr lang="en-IN" sz="2800" dirty="0"/>
              <a:t>    N-65%,L-30%,E-2%,M-1%</a:t>
            </a:r>
          </a:p>
          <a:p>
            <a:r>
              <a:rPr lang="en-IN" sz="2800" dirty="0"/>
              <a:t>Platelets normal in number and morphology</a:t>
            </a:r>
          </a:p>
          <a:p>
            <a:r>
              <a:rPr lang="en-IN" sz="2800" dirty="0"/>
              <a:t>No </a:t>
            </a:r>
            <a:r>
              <a:rPr lang="en-IN" sz="2800" dirty="0" err="1"/>
              <a:t>hemoparasites</a:t>
            </a:r>
            <a:endParaRPr lang="en-IN" sz="2800" dirty="0"/>
          </a:p>
          <a:p>
            <a:r>
              <a:rPr lang="en-IN" sz="2800" dirty="0"/>
              <a:t>reactive lymphocytes +</a:t>
            </a:r>
          </a:p>
          <a:p>
            <a:endParaRPr lang="en-IN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538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9B96-08B2-217C-083C-0A40B06F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IN" b="1" dirty="0" err="1"/>
              <a:t>Usg</a:t>
            </a:r>
            <a:r>
              <a:rPr lang="en-IN" b="1" dirty="0"/>
              <a:t> abdomen and pelvis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7EB8A-ADC9-E22B-51BF-8C77B2EE1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0" y="1233088"/>
            <a:ext cx="10353762" cy="5276569"/>
          </a:xfrm>
        </p:spPr>
        <p:txBody>
          <a:bodyPr>
            <a:normAutofit/>
          </a:bodyPr>
          <a:lstStyle/>
          <a:p>
            <a:r>
              <a:rPr lang="en-IN" sz="2400" dirty="0"/>
              <a:t>Hepatomegaly-m/s 23 </a:t>
            </a:r>
            <a:r>
              <a:rPr lang="en-IN" sz="2400" dirty="0" err="1"/>
              <a:t>cm,altered</a:t>
            </a:r>
            <a:r>
              <a:rPr lang="en-IN" sz="2400" dirty="0"/>
              <a:t> </a:t>
            </a:r>
            <a:r>
              <a:rPr lang="en-IN" sz="2400" dirty="0" err="1"/>
              <a:t>echoes,surface</a:t>
            </a:r>
            <a:r>
              <a:rPr lang="en-IN" sz="2400" dirty="0"/>
              <a:t> regular,</a:t>
            </a:r>
          </a:p>
          <a:p>
            <a:pPr marL="0" indent="0">
              <a:buNone/>
            </a:pPr>
            <a:r>
              <a:rPr lang="en-IN" sz="2400" dirty="0"/>
              <a:t>            portal vein diameter m/s -1.2cm,Normal hepatocellular flow      </a:t>
            </a:r>
          </a:p>
          <a:p>
            <a:pPr marL="0" indent="0">
              <a:buNone/>
            </a:pPr>
            <a:r>
              <a:rPr lang="en-IN" sz="2400" dirty="0"/>
              <a:t>                                Velocity-13cm/s</a:t>
            </a:r>
          </a:p>
          <a:p>
            <a:r>
              <a:rPr lang="en-IN" sz="2400" dirty="0"/>
              <a:t>Gall bladder-over Distended,1.3mm calculi at neck of </a:t>
            </a:r>
            <a:r>
              <a:rPr lang="en-IN" sz="2400" dirty="0" err="1"/>
              <a:t>gb,wall</a:t>
            </a:r>
            <a:r>
              <a:rPr lang="en-IN" sz="2400" dirty="0"/>
              <a:t> thickened m/s-5mm</a:t>
            </a:r>
          </a:p>
          <a:p>
            <a:r>
              <a:rPr lang="en-IN" sz="2400" dirty="0"/>
              <a:t>Mild splenomegaly m/s 11cm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038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D885-5890-55D2-C278-E56CA43B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A 56 year old female patient Mrs Revathi came with chief complaints of </a:t>
            </a:r>
          </a:p>
          <a:p>
            <a:r>
              <a:rPr lang="en-IN" sz="2800" dirty="0"/>
              <a:t>Abdominal distention for past 5 months</a:t>
            </a:r>
          </a:p>
          <a:p>
            <a:r>
              <a:rPr lang="en-IN" sz="2800" dirty="0"/>
              <a:t>Pruritis for 3 months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254AC-3B0B-7B17-9B95-6C0317399CBE}"/>
              </a:ext>
            </a:extLst>
          </p:cNvPr>
          <p:cNvSpPr txBox="1"/>
          <p:nvPr/>
        </p:nvSpPr>
        <p:spPr>
          <a:xfrm>
            <a:off x="3581400" y="838200"/>
            <a:ext cx="4572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+mj-lt"/>
              </a:rPr>
              <a:t>CHIEF COMPLAINTS</a:t>
            </a:r>
          </a:p>
        </p:txBody>
      </p:sp>
    </p:spTree>
    <p:extLst>
      <p:ext uri="{BB962C8B-B14F-4D97-AF65-F5344CB8AC3E}">
        <p14:creationId xmlns:p14="http://schemas.microsoft.com/office/powerpoint/2010/main" val="71930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9FB2-7622-C8BC-AF17-96896707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88492"/>
            <a:ext cx="10353762" cy="3695136"/>
          </a:xfrm>
        </p:spPr>
        <p:txBody>
          <a:bodyPr>
            <a:normAutofit/>
          </a:bodyPr>
          <a:lstStyle/>
          <a:p>
            <a:r>
              <a:rPr lang="en-IN" sz="2400" dirty="0"/>
              <a:t>Moderate ascites</a:t>
            </a:r>
          </a:p>
          <a:p>
            <a:r>
              <a:rPr lang="en-IN" sz="2400" dirty="0"/>
              <a:t>B/L Adnexa free</a:t>
            </a:r>
          </a:p>
          <a:p>
            <a:r>
              <a:rPr lang="en-IN" sz="2400" dirty="0"/>
              <a:t>Peripheral collateral noted around intrahepatic portal </a:t>
            </a:r>
            <a:r>
              <a:rPr lang="en-IN" sz="2400" dirty="0" err="1"/>
              <a:t>branches,few</a:t>
            </a:r>
            <a:r>
              <a:rPr lang="en-IN" sz="2400" dirty="0"/>
              <a:t> peripancreatic collateral+</a:t>
            </a:r>
          </a:p>
          <a:p>
            <a:r>
              <a:rPr lang="en-IN" sz="2400" dirty="0"/>
              <a:t>IMP-PARENCHYMAL LIVER DISEASE,CALCULUS CHOLECYSTITIS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4857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BF4C-73C7-D04B-DA52-FC0068DF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Ascitic Fluid </a:t>
            </a:r>
            <a:r>
              <a:rPr lang="en-IN" dirty="0"/>
              <a:t>ANALYSIS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9A91-A6F0-2E76-86AD-9423DEBB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Sugar-176</a:t>
            </a:r>
          </a:p>
          <a:p>
            <a:r>
              <a:rPr lang="en-IN" sz="2400" dirty="0"/>
              <a:t>protein-3007 mg</a:t>
            </a:r>
          </a:p>
          <a:p>
            <a:r>
              <a:rPr lang="en-IN" sz="2400" dirty="0"/>
              <a:t>LDH-177</a:t>
            </a:r>
          </a:p>
          <a:p>
            <a:r>
              <a:rPr lang="en-IN" sz="2400" dirty="0"/>
              <a:t>cholestrol-73</a:t>
            </a:r>
          </a:p>
          <a:p>
            <a:r>
              <a:rPr lang="en-IN" sz="2400" dirty="0"/>
              <a:t>Cell count: polymorph-8  </a:t>
            </a:r>
          </a:p>
          <a:p>
            <a:pPr marL="0" indent="0">
              <a:buNone/>
            </a:pPr>
            <a:r>
              <a:rPr lang="en-IN" sz="2400" dirty="0"/>
              <a:t>                        Lymphocytes-4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5082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7FC-5A3B-03F4-A81B-8DD9CC01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ASCITiC</a:t>
            </a:r>
            <a:r>
              <a:rPr lang="en-IN" dirty="0"/>
              <a:t> FLUID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A1D3-0816-D9AE-3C6B-8DD9A9F89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ADA – 13 U/L</a:t>
            </a:r>
          </a:p>
          <a:p>
            <a:r>
              <a:rPr lang="en-IN" sz="2400" dirty="0"/>
              <a:t>CYTOLOGY- NEGATIVE FOR MALIGNANT CELLS</a:t>
            </a:r>
          </a:p>
        </p:txBody>
      </p:sp>
    </p:spTree>
    <p:extLst>
      <p:ext uri="{BB962C8B-B14F-4D97-AF65-F5344CB8AC3E}">
        <p14:creationId xmlns:p14="http://schemas.microsoft.com/office/powerpoint/2010/main" val="243729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7EB1-5E57-147F-D91C-3E2986B7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CECT abdomen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BD4F-D0B3-FB1A-8337-F67B3DAD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4371"/>
            <a:ext cx="10353762" cy="4016829"/>
          </a:xfrm>
        </p:spPr>
        <p:txBody>
          <a:bodyPr/>
          <a:lstStyle/>
          <a:p>
            <a:endParaRPr lang="en-IN" b="1" dirty="0"/>
          </a:p>
          <a:p>
            <a:r>
              <a:rPr lang="en-IN" sz="2400" dirty="0"/>
              <a:t>Hepatomegaly-23.6cm with altered attenuated </a:t>
            </a:r>
          </a:p>
          <a:p>
            <a:r>
              <a:rPr lang="en-IN" sz="2400" dirty="0"/>
              <a:t>Splenomegaly(11.5cm)- multiple focal </a:t>
            </a:r>
            <a:r>
              <a:rPr lang="en-IN" sz="2400" dirty="0" err="1"/>
              <a:t>lesions,S</a:t>
            </a:r>
            <a:r>
              <a:rPr lang="en-IN" sz="2400" dirty="0"/>
              <a:t>/o reticuloendothelial infiltrative disorder</a:t>
            </a:r>
          </a:p>
          <a:p>
            <a:r>
              <a:rPr lang="en-IN" sz="2400" dirty="0"/>
              <a:t>Features of Cholelithiasis</a:t>
            </a:r>
          </a:p>
          <a:p>
            <a:r>
              <a:rPr lang="en-IN" sz="2400" dirty="0"/>
              <a:t>Thin rim of ascites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63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4621-40D4-718B-15E3-73C8EB3F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5686"/>
            <a:ext cx="4126291" cy="794657"/>
          </a:xfrm>
        </p:spPr>
        <p:txBody>
          <a:bodyPr/>
          <a:lstStyle/>
          <a:p>
            <a:r>
              <a:rPr lang="en-IN" dirty="0"/>
              <a:t>CHEST XRAY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FB0038-A7A7-8453-FBC1-99E800DCA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57" b="20913"/>
          <a:stretch/>
        </p:blipFill>
        <p:spPr>
          <a:xfrm>
            <a:off x="3979855" y="315686"/>
            <a:ext cx="6850920" cy="6074229"/>
          </a:xfrm>
        </p:spPr>
      </p:pic>
    </p:spTree>
    <p:extLst>
      <p:ext uri="{BB962C8B-B14F-4D97-AF65-F5344CB8AC3E}">
        <p14:creationId xmlns:p14="http://schemas.microsoft.com/office/powerpoint/2010/main" val="428081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33B1-257D-795C-6CEF-B7EE1BD3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CT chest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A4C8-884C-E169-5F7B-8D82314B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Lung-parenchymal calcification noted in </a:t>
            </a:r>
            <a:r>
              <a:rPr lang="en-IN" sz="2400" dirty="0" err="1"/>
              <a:t>b/l</a:t>
            </a:r>
            <a:r>
              <a:rPr lang="en-IN" sz="2400" dirty="0"/>
              <a:t> lung fields,</a:t>
            </a:r>
          </a:p>
          <a:p>
            <a:pPr marL="0" indent="0">
              <a:buNone/>
            </a:pPr>
            <a:r>
              <a:rPr lang="en-IN" sz="2400" dirty="0"/>
              <a:t>      predominantly- </a:t>
            </a:r>
            <a:r>
              <a:rPr lang="en-IN" sz="2400" dirty="0" err="1"/>
              <a:t>Rt</a:t>
            </a:r>
            <a:r>
              <a:rPr lang="en-IN" sz="2400" dirty="0"/>
              <a:t> </a:t>
            </a:r>
            <a:r>
              <a:rPr lang="en-IN" sz="2400" dirty="0" err="1"/>
              <a:t>Upperlobe+Lt</a:t>
            </a:r>
            <a:r>
              <a:rPr lang="en-IN" sz="2400" dirty="0"/>
              <a:t> </a:t>
            </a:r>
            <a:r>
              <a:rPr lang="en-IN" sz="2400" dirty="0" err="1"/>
              <a:t>upperlobe+lower</a:t>
            </a:r>
            <a:r>
              <a:rPr lang="en-IN" sz="2400" dirty="0"/>
              <a:t> lobe</a:t>
            </a:r>
          </a:p>
          <a:p>
            <a:r>
              <a:rPr lang="en-IN" sz="2400" dirty="0"/>
              <a:t>Lymphadenopathy- few </a:t>
            </a:r>
            <a:r>
              <a:rPr lang="en-IN" sz="2400" dirty="0" err="1"/>
              <a:t>subcentric</a:t>
            </a:r>
            <a:r>
              <a:rPr lang="en-IN" sz="2400" dirty="0"/>
              <a:t> mediastinum </a:t>
            </a:r>
            <a:r>
              <a:rPr lang="en-IN" sz="2400" dirty="0" err="1"/>
              <a:t>lymphnodes</a:t>
            </a:r>
            <a:r>
              <a:rPr lang="en-IN" sz="2400" dirty="0"/>
              <a:t> noted.    </a:t>
            </a:r>
          </a:p>
          <a:p>
            <a:pPr marL="0" indent="0">
              <a:buNone/>
            </a:pPr>
            <a:r>
              <a:rPr lang="en-IN" sz="2400" dirty="0"/>
              <a:t>                Few calcified mediastinal and axillary </a:t>
            </a:r>
            <a:r>
              <a:rPr lang="en-IN" sz="2400" dirty="0" err="1"/>
              <a:t>lymphnodes</a:t>
            </a:r>
            <a:r>
              <a:rPr lang="en-IN" sz="2400" dirty="0"/>
              <a:t>  noted</a:t>
            </a:r>
          </a:p>
          <a:p>
            <a:pPr marL="0" indent="0">
              <a:buNone/>
            </a:pPr>
            <a:r>
              <a:rPr lang="en-IN" sz="2400" dirty="0"/>
              <a:t>p/o calcified granuloma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4424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6334C6-A861-CAB2-735B-E30B18359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738" y="198560"/>
            <a:ext cx="9302953" cy="6543053"/>
          </a:xfrm>
        </p:spPr>
      </p:pic>
    </p:spTree>
    <p:extLst>
      <p:ext uri="{BB962C8B-B14F-4D97-AF65-F5344CB8AC3E}">
        <p14:creationId xmlns:p14="http://schemas.microsoft.com/office/powerpoint/2010/main" val="105517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05BA-B8D0-6A47-1F03-33DF2A77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D19F1-CC0D-63A5-3B8B-F2336CAC3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LVIDD-4.5  cm</a:t>
            </a:r>
          </a:p>
          <a:p>
            <a:r>
              <a:rPr lang="en-US" sz="2400" dirty="0"/>
              <a:t>LVIDS-3.0 cm</a:t>
            </a:r>
          </a:p>
          <a:p>
            <a:r>
              <a:rPr lang="en-US" sz="2400" dirty="0"/>
              <a:t>LVEF -65%</a:t>
            </a:r>
          </a:p>
          <a:p>
            <a:r>
              <a:rPr lang="en-US" sz="2400" dirty="0"/>
              <a:t>Concentric  LVH +</a:t>
            </a:r>
          </a:p>
          <a:p>
            <a:r>
              <a:rPr lang="en-US" sz="2400" dirty="0"/>
              <a:t>AR mild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6163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6484-DA22-6F81-FE34-EDF1A3C6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ADE6-8143-E31F-B3DD-AFF2B0D0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Suggestive of restrictive pattern</a:t>
            </a:r>
          </a:p>
        </p:txBody>
      </p:sp>
    </p:spTree>
    <p:extLst>
      <p:ext uri="{BB962C8B-B14F-4D97-AF65-F5344CB8AC3E}">
        <p14:creationId xmlns:p14="http://schemas.microsoft.com/office/powerpoint/2010/main" val="243363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1308-CB3F-E157-685E-924BA4A1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Ophthalmology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1886C-3AFF-881A-12E8-D75FC118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No evidence of uveitis at present</a:t>
            </a:r>
          </a:p>
        </p:txBody>
      </p:sp>
    </p:spTree>
    <p:extLst>
      <p:ext uri="{BB962C8B-B14F-4D97-AF65-F5344CB8AC3E}">
        <p14:creationId xmlns:p14="http://schemas.microsoft.com/office/powerpoint/2010/main" val="397380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2E1F-BCE4-8CFC-9A50-DB1BB9CA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PRESENTING ILLNESS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9AC4-9733-D5A9-5B39-56A40EB5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/>
              <a:t>The Patient was apparently normal 5months back then she started developing abdominal distention Insidious onset ,progressive In nature and attained present size</a:t>
            </a:r>
          </a:p>
          <a:p>
            <a:r>
              <a:rPr lang="en-IN" sz="2400" dirty="0"/>
              <a:t>H/o reduced intake of food +</a:t>
            </a:r>
          </a:p>
          <a:p>
            <a:r>
              <a:rPr lang="en-IN" sz="2400" dirty="0"/>
              <a:t>H/o loss of weight +</a:t>
            </a:r>
          </a:p>
          <a:p>
            <a:r>
              <a:rPr lang="en-IN" sz="2400" dirty="0"/>
              <a:t>H/o Easy </a:t>
            </a:r>
            <a:r>
              <a:rPr lang="en-IN" sz="2400" dirty="0" err="1"/>
              <a:t>fatiguability</a:t>
            </a:r>
            <a:r>
              <a:rPr lang="en-IN" sz="2400" dirty="0"/>
              <a:t> </a:t>
            </a:r>
            <a:r>
              <a:rPr lang="en-I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7977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69AED-34A2-D03A-838F-B0D2883A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958" y="408213"/>
            <a:ext cx="4999340" cy="56224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D7CB38-C0A2-72D8-794C-DC83240A0630}"/>
              </a:ext>
            </a:extLst>
          </p:cNvPr>
          <p:cNvSpPr txBox="1"/>
          <p:nvPr/>
        </p:nvSpPr>
        <p:spPr>
          <a:xfrm>
            <a:off x="106903" y="859970"/>
            <a:ext cx="4845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SR CALCIUM- 10.9 mg/dl</a:t>
            </a:r>
          </a:p>
          <a:p>
            <a:endParaRPr lang="en-IN" sz="2800" dirty="0"/>
          </a:p>
          <a:p>
            <a:r>
              <a:rPr lang="en-IN" sz="2800" dirty="0"/>
              <a:t>SR CORRECTED CALCIUM- 11.7 mg/dl</a:t>
            </a:r>
          </a:p>
        </p:txBody>
      </p:sp>
    </p:spTree>
    <p:extLst>
      <p:ext uri="{BB962C8B-B14F-4D97-AF65-F5344CB8AC3E}">
        <p14:creationId xmlns:p14="http://schemas.microsoft.com/office/powerpoint/2010/main" val="157206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B8ED-AAB8-E4BB-69DE-3DFEBFF3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66058"/>
            <a:ext cx="10353762" cy="5170714"/>
          </a:xfrm>
        </p:spPr>
        <p:txBody>
          <a:bodyPr>
            <a:normAutofit/>
          </a:bodyPr>
          <a:lstStyle/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r>
              <a:rPr lang="en-IN" sz="2800" dirty="0"/>
              <a:t>MANTOUX – 0 MM INDURATION</a:t>
            </a:r>
          </a:p>
          <a:p>
            <a:r>
              <a:rPr lang="en-IN" sz="2800" dirty="0"/>
              <a:t>LIVER BIOPSY GENE XPERT – MTB NOT DETECTED</a:t>
            </a:r>
          </a:p>
        </p:txBody>
      </p:sp>
    </p:spTree>
    <p:extLst>
      <p:ext uri="{BB962C8B-B14F-4D97-AF65-F5344CB8AC3E}">
        <p14:creationId xmlns:p14="http://schemas.microsoft.com/office/powerpoint/2010/main" val="915604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CD9D-AD15-57A3-4F0D-A636D661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0104"/>
            <a:ext cx="5059952" cy="586960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Histopath</a:t>
            </a:r>
            <a:br>
              <a:rPr lang="en-IN" dirty="0"/>
            </a:br>
            <a:r>
              <a:rPr lang="en-IN" dirty="0"/>
              <a:t>examination</a:t>
            </a:r>
            <a:br>
              <a:rPr lang="en-IN" dirty="0"/>
            </a:br>
            <a:r>
              <a:rPr lang="en-IN" dirty="0"/>
              <a:t>of</a:t>
            </a:r>
            <a:br>
              <a:rPr lang="en-IN" dirty="0"/>
            </a:br>
            <a:r>
              <a:rPr lang="en-IN" dirty="0"/>
              <a:t>liver </a:t>
            </a:r>
            <a:r>
              <a:rPr lang="en-IN" dirty="0" err="1"/>
              <a:t>trucut</a:t>
            </a:r>
            <a:r>
              <a:rPr lang="en-IN" dirty="0"/>
              <a:t> biopsy specimen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7A018-C3A9-72E8-0046-5B29F29C7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37" b="21208"/>
          <a:stretch/>
        </p:blipFill>
        <p:spPr>
          <a:xfrm>
            <a:off x="5651590" y="-48632"/>
            <a:ext cx="5582467" cy="6955263"/>
          </a:xfrm>
        </p:spPr>
      </p:pic>
    </p:spTree>
    <p:extLst>
      <p:ext uri="{BB962C8B-B14F-4D97-AF65-F5344CB8AC3E}">
        <p14:creationId xmlns:p14="http://schemas.microsoft.com/office/powerpoint/2010/main" val="3408296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75D9-869E-88A6-7F3D-F3DECE6F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favoring sarcoidosis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346A-4E6B-97DC-9CA4-B7F6E150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Massive hepatomegaly-non tender</a:t>
            </a:r>
          </a:p>
          <a:p>
            <a:r>
              <a:rPr lang="en-US" sz="2400" dirty="0"/>
              <a:t>Anicteric cholestasis</a:t>
            </a:r>
          </a:p>
          <a:p>
            <a:r>
              <a:rPr lang="en-US" sz="2400" dirty="0"/>
              <a:t>Elevated </a:t>
            </a:r>
            <a:r>
              <a:rPr lang="en-US" sz="2400" dirty="0" err="1"/>
              <a:t>Sr.Ca</a:t>
            </a:r>
            <a:endParaRPr lang="en-US" sz="2400" dirty="0"/>
          </a:p>
          <a:p>
            <a:r>
              <a:rPr lang="en-US" sz="2400" dirty="0"/>
              <a:t>Elevated ACE Levels</a:t>
            </a:r>
          </a:p>
          <a:p>
            <a:r>
              <a:rPr lang="en-US" sz="2400" dirty="0"/>
              <a:t>Non </a:t>
            </a:r>
            <a:r>
              <a:rPr lang="en-US" sz="2400" dirty="0" err="1"/>
              <a:t>caseating</a:t>
            </a:r>
            <a:r>
              <a:rPr lang="en-US" sz="2400" dirty="0"/>
              <a:t> granulomas</a:t>
            </a:r>
          </a:p>
        </p:txBody>
      </p:sp>
    </p:spTree>
    <p:extLst>
      <p:ext uri="{BB962C8B-B14F-4D97-AF65-F5344CB8AC3E}">
        <p14:creationId xmlns:p14="http://schemas.microsoft.com/office/powerpoint/2010/main" val="359131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210F-A96D-AB85-021D-E331D820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19181"/>
            <a:ext cx="10353761" cy="1326321"/>
          </a:xfrm>
        </p:spPr>
        <p:txBody>
          <a:bodyPr/>
          <a:lstStyle/>
          <a:p>
            <a:r>
              <a:rPr lang="en-US" dirty="0"/>
              <a:t>Final diagnosis- granulomatous hepatitis due to sarcoidosis</a:t>
            </a:r>
          </a:p>
        </p:txBody>
      </p:sp>
    </p:spTree>
    <p:extLst>
      <p:ext uri="{BB962C8B-B14F-4D97-AF65-F5344CB8AC3E}">
        <p14:creationId xmlns:p14="http://schemas.microsoft.com/office/powerpoint/2010/main" val="205590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F3EA-93CF-6504-55C2-D57F6E96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GIVEN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07FE-FD15-9D3D-41E2-BC84B074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T.THYROXINE 150 MICROGRAM</a:t>
            </a:r>
          </a:p>
          <a:p>
            <a:r>
              <a:rPr lang="en-IN" sz="2400" dirty="0"/>
              <a:t>T.METFORMIN 500MG BD</a:t>
            </a:r>
          </a:p>
          <a:p>
            <a:r>
              <a:rPr lang="en-IN" sz="2400" dirty="0"/>
              <a:t>T. PREDNISOLONE 30 MG 0D</a:t>
            </a:r>
          </a:p>
          <a:p>
            <a:r>
              <a:rPr lang="en-IN" sz="2400" dirty="0"/>
              <a:t>TAB. HCQ 200 MG HS</a:t>
            </a:r>
          </a:p>
          <a:p>
            <a:endParaRPr lang="en-I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699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97E6-F332-0E86-5CC9-E53A4E6B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95" y="2307771"/>
            <a:ext cx="10353761" cy="1326321"/>
          </a:xfrm>
        </p:spPr>
        <p:txBody>
          <a:bodyPr/>
          <a:lstStyle/>
          <a:p>
            <a:r>
              <a:rPr lang="en-IN" dirty="0"/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77199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224B-3DFF-A9FA-B196-039EA03A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presenting illness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7212-B986-81A8-7D1C-8DF4469E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No H/o fever</a:t>
            </a:r>
          </a:p>
          <a:p>
            <a:r>
              <a:rPr lang="en-IN" sz="2400" dirty="0"/>
              <a:t>No h/o night sweats</a:t>
            </a:r>
          </a:p>
          <a:p>
            <a:r>
              <a:rPr lang="en-IN" sz="2400" dirty="0"/>
              <a:t>No h/o Cough with expectoration </a:t>
            </a:r>
          </a:p>
          <a:p>
            <a:r>
              <a:rPr lang="en-IN" sz="2400" dirty="0"/>
              <a:t>No h/o Bone pain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8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6D0D-E302-B2D0-DA35-C27E0337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52538-0B04-31FE-C192-80B2BA96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K/c/o Hypothyroidism since 15 years of age On T.THYROXIN 100 microgram OD</a:t>
            </a:r>
          </a:p>
          <a:p>
            <a:r>
              <a:rPr lang="en-IN" sz="2400" dirty="0"/>
              <a:t>K/c/o Diabetes mellitus for past 9 years on Tab. Metformin 500 mg BD</a:t>
            </a:r>
          </a:p>
          <a:p>
            <a:r>
              <a:rPr lang="en-IN" sz="2400" dirty="0"/>
              <a:t>H/O drug intake for PRIMARY COMPLEX for six months in 12 </a:t>
            </a:r>
            <a:r>
              <a:rPr lang="en-IN" sz="2400" dirty="0" err="1"/>
              <a:t>yrs</a:t>
            </a:r>
            <a:r>
              <a:rPr lang="en-IN" sz="2400" dirty="0"/>
              <a:t> of age</a:t>
            </a:r>
            <a:r>
              <a:rPr lang="en-IN" dirty="0"/>
              <a:t>(records NA)</a:t>
            </a:r>
            <a:endParaRPr lang="en-IN" sz="2400" dirty="0"/>
          </a:p>
          <a:p>
            <a:r>
              <a:rPr lang="en-IN" sz="2400" dirty="0"/>
              <a:t>Not a known case of SHTN/BA/THYROID/SEIZURE DISORDER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14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5ACB-B966-8F8E-2688-08AC1D20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Family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8837-2CF6-0186-7F6A-E3EDE7778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No relevant family  history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28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1AC8-A7E5-57B5-66F7-F5C29A2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EEA0-4A6D-307A-4A82-365A4C773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Consumes mixed diet</a:t>
            </a:r>
          </a:p>
          <a:p>
            <a:r>
              <a:rPr lang="en-IN" sz="2400" dirty="0"/>
              <a:t>Regular bowel and bladder habits</a:t>
            </a:r>
          </a:p>
          <a:p>
            <a:r>
              <a:rPr lang="en-IN" sz="2400" dirty="0"/>
              <a:t>Normal sleep pattern</a:t>
            </a:r>
          </a:p>
          <a:p>
            <a:r>
              <a:rPr lang="en-IN" sz="2400" dirty="0"/>
              <a:t>No adverse social habits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3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6DFE-0A6F-1FCB-E461-75F620EC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Menstrual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C71F-BA34-C49E-7EE6-D657EB771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Attained menopause at 36 years of 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29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69E0-C0B0-C04E-DB27-CED89FDF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81" y="77069"/>
            <a:ext cx="10353761" cy="1326321"/>
          </a:xfrm>
        </p:spPr>
        <p:txBody>
          <a:bodyPr/>
          <a:lstStyle/>
          <a:p>
            <a:r>
              <a:rPr lang="en-IN" dirty="0"/>
              <a:t>General examination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5262-70FB-C4FD-07F2-23BECD6D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49" y="1403390"/>
            <a:ext cx="9905998" cy="4376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dirty="0"/>
              <a:t>Conscious</a:t>
            </a:r>
          </a:p>
          <a:p>
            <a:pPr marL="0" indent="0">
              <a:buNone/>
            </a:pPr>
            <a:r>
              <a:rPr lang="en-IN" sz="2400" dirty="0"/>
              <a:t>oriented</a:t>
            </a:r>
          </a:p>
          <a:p>
            <a:pPr marL="0" indent="0">
              <a:buNone/>
            </a:pPr>
            <a:r>
              <a:rPr lang="en-IN" sz="2400" dirty="0"/>
              <a:t>afebrile</a:t>
            </a:r>
          </a:p>
          <a:p>
            <a:pPr marL="0" indent="0">
              <a:buNone/>
            </a:pPr>
            <a:r>
              <a:rPr lang="en-IN" sz="2400" dirty="0"/>
              <a:t>No Pallor </a:t>
            </a:r>
          </a:p>
          <a:p>
            <a:pPr marL="0" indent="0">
              <a:buNone/>
            </a:pPr>
            <a:r>
              <a:rPr lang="en-IN" sz="2400" dirty="0"/>
              <a:t>No cyanosis</a:t>
            </a:r>
          </a:p>
          <a:p>
            <a:pPr marL="0" indent="0">
              <a:buNone/>
            </a:pPr>
            <a:r>
              <a:rPr lang="en-IN" sz="2400" dirty="0"/>
              <a:t>no clubbing</a:t>
            </a:r>
          </a:p>
          <a:p>
            <a:pPr marL="0" indent="0">
              <a:buNone/>
            </a:pPr>
            <a:r>
              <a:rPr lang="en-IN" sz="2400" dirty="0"/>
              <a:t>no icterus</a:t>
            </a:r>
          </a:p>
          <a:p>
            <a:pPr marL="0" indent="0">
              <a:buNone/>
            </a:pPr>
            <a:r>
              <a:rPr lang="en-IN" sz="2400" dirty="0"/>
              <a:t>no generalized lymphadenopathy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7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70</TotalTime>
  <Words>778</Words>
  <Application>Microsoft Office PowerPoint</Application>
  <PresentationFormat>Widescreen</PresentationFormat>
  <Paragraphs>170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Damask</vt:lpstr>
      <vt:lpstr>A case of massive hepatomegaly  First medical unit  </vt:lpstr>
      <vt:lpstr>PowerPoint Presentation</vt:lpstr>
      <vt:lpstr>HISTORY OF PRESENTING ILLNESS</vt:lpstr>
      <vt:lpstr>History of presenting illness</vt:lpstr>
      <vt:lpstr>Past history</vt:lpstr>
      <vt:lpstr>Family history</vt:lpstr>
      <vt:lpstr>Personal history</vt:lpstr>
      <vt:lpstr>Menstrual history</vt:lpstr>
      <vt:lpstr>General examination</vt:lpstr>
      <vt:lpstr>PowerPoint Presentation</vt:lpstr>
      <vt:lpstr>Vitals</vt:lpstr>
      <vt:lpstr> </vt:lpstr>
      <vt:lpstr>Investigations</vt:lpstr>
      <vt:lpstr>PowerPoint Presentation</vt:lpstr>
      <vt:lpstr>PowerPoint Presentation</vt:lpstr>
      <vt:lpstr>PowerPoint Presentation</vt:lpstr>
      <vt:lpstr>PowerPoint Presentation</vt:lpstr>
      <vt:lpstr>Peripheral smear</vt:lpstr>
      <vt:lpstr>Usg abdomen and pelvis</vt:lpstr>
      <vt:lpstr>PowerPoint Presentation</vt:lpstr>
      <vt:lpstr>Ascitic Fluid ANALYSIS</vt:lpstr>
      <vt:lpstr>ASCITiC FLUID ANALYSIS</vt:lpstr>
      <vt:lpstr>CECT abdomen</vt:lpstr>
      <vt:lpstr>CHEST XRAY</vt:lpstr>
      <vt:lpstr>CT chest</vt:lpstr>
      <vt:lpstr>PowerPoint Presentation</vt:lpstr>
      <vt:lpstr>Echocardiography</vt:lpstr>
      <vt:lpstr>PFT</vt:lpstr>
      <vt:lpstr>Ophthalmology opinion</vt:lpstr>
      <vt:lpstr>PowerPoint Presentation</vt:lpstr>
      <vt:lpstr>PowerPoint Presentation</vt:lpstr>
      <vt:lpstr>Histopath examination of liver trucut biopsy specimen</vt:lpstr>
      <vt:lpstr>Points favoring sarcoidosis</vt:lpstr>
      <vt:lpstr>Final diagnosis- granulomatous hepatitis due to sarcoidosis</vt:lpstr>
      <vt:lpstr>Treatment GIVEN</vt:lpstr>
      <vt:lpstr>THANK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vmonisha171@gmail.com</dc:creator>
  <cp:lastModifiedBy>tharunvarman@gmail.com</cp:lastModifiedBy>
  <cp:revision>9</cp:revision>
  <dcterms:created xsi:type="dcterms:W3CDTF">2023-06-05T12:37:50Z</dcterms:created>
  <dcterms:modified xsi:type="dcterms:W3CDTF">2023-06-06T15:22:30Z</dcterms:modified>
</cp:coreProperties>
</file>