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9" r:id="rId3"/>
    <p:sldId id="257" r:id="rId4"/>
    <p:sldId id="258" r:id="rId5"/>
    <p:sldId id="260" r:id="rId6"/>
    <p:sldId id="272" r:id="rId7"/>
    <p:sldId id="281" r:id="rId8"/>
    <p:sldId id="261" r:id="rId9"/>
    <p:sldId id="262" r:id="rId10"/>
    <p:sldId id="265" r:id="rId11"/>
    <p:sldId id="266" r:id="rId12"/>
    <p:sldId id="268" r:id="rId13"/>
    <p:sldId id="273" r:id="rId14"/>
    <p:sldId id="271" r:id="rId15"/>
    <p:sldId id="280" r:id="rId16"/>
    <p:sldId id="276" r:id="rId17"/>
    <p:sldId id="263" r:id="rId18"/>
    <p:sldId id="282" r:id="rId19"/>
    <p:sldId id="264" r:id="rId20"/>
    <p:sldId id="267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88C156-9955-4929-9D9E-6D09CFA1D8AC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4BAC922-36B8-4D2A-9937-A336726A1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STUFFED SWOLLEN SPLEEN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en-US" dirty="0"/>
              <a:t>BY</a:t>
            </a:r>
          </a:p>
          <a:p>
            <a:pPr>
              <a:buNone/>
            </a:pPr>
            <a:endParaRPr lang="en-US" dirty="0"/>
          </a:p>
          <a:p>
            <a:pPr marL="64008" indent="0">
              <a:buNone/>
            </a:pPr>
            <a:endParaRPr lang="en-US" dirty="0"/>
          </a:p>
          <a:p>
            <a:r>
              <a:rPr lang="en-US" dirty="0"/>
              <a:t>IV UNIT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/>
              <a:t>CHIEF:     DR.DHARMARAJ.,MD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 smtClean="0"/>
              <a:t>ASSOCIATE PROFESSOR:   </a:t>
            </a:r>
          </a:p>
          <a:p>
            <a:pPr>
              <a:buNone/>
            </a:pPr>
            <a:r>
              <a:rPr lang="en-US" dirty="0" smtClean="0"/>
              <a:t>    DR.TAMILVANNAN M.D,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ASSISTANT PROFESSOR         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    DR.PRABHU.,MD</a:t>
            </a:r>
          </a:p>
          <a:p>
            <a:pPr marL="64008" indent="0">
              <a:buNone/>
            </a:pPr>
            <a:r>
              <a:rPr lang="en-US" dirty="0"/>
              <a:t>    DR.ARUL PRAKASH.,MD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DR.BALASELVI.,</a:t>
            </a:r>
            <a:r>
              <a:rPr lang="en-US" dirty="0" smtClean="0"/>
              <a:t>MD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PRESENTOR :DR MAHALAKSHMI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038600" cy="5181600"/>
          </a:xfrm>
        </p:spPr>
      </p:pic>
    </p:spTree>
    <p:extLst>
      <p:ext uri="{BB962C8B-B14F-4D97-AF65-F5344CB8AC3E}">
        <p14:creationId xmlns="" xmlns:p14="http://schemas.microsoft.com/office/powerpoint/2010/main" val="10995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Usg</a:t>
            </a:r>
            <a:r>
              <a:rPr lang="en-US" dirty="0"/>
              <a:t> abdomen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Spleen measures 28 </a:t>
            </a:r>
            <a:r>
              <a:rPr lang="en-US" dirty="0" err="1"/>
              <a:t>cms</a:t>
            </a:r>
            <a:r>
              <a:rPr lang="en-US" dirty="0"/>
              <a:t> with normal echoes.</a:t>
            </a:r>
          </a:p>
          <a:p>
            <a:r>
              <a:rPr lang="en-US" dirty="0"/>
              <a:t>Splenic vein normal.</a:t>
            </a:r>
          </a:p>
          <a:p>
            <a:r>
              <a:rPr lang="en-US" dirty="0" err="1"/>
              <a:t>Rk</a:t>
            </a:r>
            <a:r>
              <a:rPr lang="en-US" dirty="0"/>
              <a:t> normal: LK displaced slightly anteriorly by the enlarged spleen.</a:t>
            </a:r>
          </a:p>
          <a:p>
            <a:r>
              <a:rPr lang="en-US" dirty="0"/>
              <a:t>Liver normal</a:t>
            </a:r>
          </a:p>
          <a:p>
            <a:r>
              <a:rPr lang="en-US" dirty="0"/>
              <a:t>Right ovary hemorrhagic cyst 2.2*2.7cm with internal </a:t>
            </a:r>
            <a:r>
              <a:rPr lang="en-US" dirty="0" err="1"/>
              <a:t>septation</a:t>
            </a:r>
            <a:r>
              <a:rPr lang="en-US" dirty="0"/>
              <a:t> and no vascularity</a:t>
            </a:r>
          </a:p>
        </p:txBody>
      </p:sp>
    </p:spTree>
    <p:extLst>
      <p:ext uri="{BB962C8B-B14F-4D97-AF65-F5344CB8AC3E}">
        <p14:creationId xmlns="" xmlns:p14="http://schemas.microsoft.com/office/powerpoint/2010/main" val="22517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abdomen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858000"/>
          </a:xfrm>
        </p:spPr>
      </p:pic>
    </p:spTree>
    <p:extLst>
      <p:ext uri="{BB962C8B-B14F-4D97-AF65-F5344CB8AC3E}">
        <p14:creationId xmlns="" xmlns:p14="http://schemas.microsoft.com/office/powerpoint/2010/main" val="36764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3724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62484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1" name="Oval 20"/>
          <p:cNvSpPr/>
          <p:nvPr/>
        </p:nvSpPr>
        <p:spPr>
          <a:xfrm>
            <a:off x="5943600" y="3124200"/>
            <a:ext cx="533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8600" y="3200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36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001000" cy="6553200"/>
          </a:xfrm>
        </p:spPr>
      </p:pic>
    </p:spTree>
    <p:extLst>
      <p:ext uri="{BB962C8B-B14F-4D97-AF65-F5344CB8AC3E}">
        <p14:creationId xmlns="" xmlns:p14="http://schemas.microsoft.com/office/powerpoint/2010/main" val="14394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726161-6C54-0E4B-99AD-1F2F2BD4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Spleen measures 23 cm </a:t>
            </a:r>
          </a:p>
          <a:p>
            <a:endParaRPr lang="en-US"/>
          </a:p>
          <a:p>
            <a:r>
              <a:rPr lang="en-US"/>
              <a:t>Evidence of peripheral wedge shape Non enhancing area noted in spleen suggestive of infarct </a:t>
            </a:r>
          </a:p>
        </p:txBody>
      </p:sp>
    </p:spTree>
    <p:extLst>
      <p:ext uri="{BB962C8B-B14F-4D97-AF65-F5344CB8AC3E}">
        <p14:creationId xmlns="" xmlns:p14="http://schemas.microsoft.com/office/powerpoint/2010/main" val="39529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LVEF – 60%</a:t>
            </a:r>
          </a:p>
          <a:p>
            <a:r>
              <a:rPr lang="en-US" dirty="0"/>
              <a:t>Normal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5912078"/>
              </p:ext>
            </p:extLst>
          </p:nvPr>
        </p:nvGraphicFramePr>
        <p:xfrm>
          <a:off x="381000" y="1219200"/>
          <a:ext cx="83058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8965">
                <a:tc>
                  <a:txBody>
                    <a:bodyPr/>
                    <a:lstStyle/>
                    <a:p>
                      <a:r>
                        <a:rPr lang="en-US" dirty="0"/>
                        <a:t>ATYPICAL</a:t>
                      </a:r>
                      <a:r>
                        <a:rPr lang="en-US" baseline="0" dirty="0"/>
                        <a:t> BLASTOID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r>
                        <a:rPr lang="en-US" dirty="0"/>
                        <a:t>MYELOCYTES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r>
                        <a:rPr lang="en-US" dirty="0"/>
                        <a:t>METAMYELOCYTES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r>
                        <a:rPr lang="en-US" dirty="0"/>
                        <a:t>BAND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r>
                        <a:rPr lang="en-US" dirty="0"/>
                        <a:t>NEUTROPHILS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r>
                        <a:rPr lang="en-US" dirty="0"/>
                        <a:t>EOSINOPHILS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r>
                        <a:rPr lang="en-US" dirty="0"/>
                        <a:t>MONOCYTES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r>
                        <a:rPr lang="en-US" dirty="0"/>
                        <a:t>LYMPHOCYTES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7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01168"/>
            <a:ext cx="9144000" cy="13990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DIFFERNTIAL DIAGNOSIS FOR SPLENIC INFARCT WITH SPLENOMEGALY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Splenic</a:t>
            </a:r>
            <a:r>
              <a:rPr lang="en-US" dirty="0" smtClean="0"/>
              <a:t> artery occlusion – due to emboli</a:t>
            </a:r>
          </a:p>
          <a:p>
            <a:r>
              <a:rPr lang="en-US" dirty="0" err="1" smtClean="0"/>
              <a:t>Splenic</a:t>
            </a:r>
            <a:r>
              <a:rPr lang="en-US" dirty="0" smtClean="0"/>
              <a:t> vein thrombosis</a:t>
            </a:r>
          </a:p>
          <a:p>
            <a:r>
              <a:rPr lang="en-US" dirty="0" smtClean="0"/>
              <a:t>Leukemia / Lymphoma / </a:t>
            </a:r>
            <a:r>
              <a:rPr lang="en-US" dirty="0" err="1" smtClean="0"/>
              <a:t>Myelofibrosis</a:t>
            </a:r>
            <a:endParaRPr lang="en-US" dirty="0" smtClean="0"/>
          </a:p>
          <a:p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smtClean="0"/>
              <a:t>Malaria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8511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25 years old female presented with complaints of </a:t>
            </a:r>
          </a:p>
          <a:p>
            <a:pPr marL="64008" indent="0">
              <a:buNone/>
            </a:pPr>
            <a:r>
              <a:rPr lang="en-US" dirty="0"/>
              <a:t>      abdominal distension &amp; abdominal pain for past 4 months</a:t>
            </a:r>
          </a:p>
        </p:txBody>
      </p:sp>
    </p:spTree>
    <p:extLst>
      <p:ext uri="{BB962C8B-B14F-4D97-AF65-F5344CB8AC3E}">
        <p14:creationId xmlns="" xmlns:p14="http://schemas.microsoft.com/office/powerpoint/2010/main" val="16014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BCR-ABL1 RTPCR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" t="24432" r="-337"/>
          <a:stretch/>
        </p:blipFill>
        <p:spPr>
          <a:xfrm>
            <a:off x="457200" y="2057400"/>
            <a:ext cx="8229600" cy="4800599"/>
          </a:xfrm>
        </p:spPr>
      </p:pic>
    </p:spTree>
    <p:extLst>
      <p:ext uri="{BB962C8B-B14F-4D97-AF65-F5344CB8AC3E}">
        <p14:creationId xmlns="" xmlns:p14="http://schemas.microsoft.com/office/powerpoint/2010/main" val="4764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RAREITY OF </a:t>
            </a:r>
            <a:r>
              <a:rPr lang="en-US" dirty="0" smtClean="0"/>
              <a:t>DISEASE IN YOUNG INDIVIDUALS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1"/>
          </a:xfrm>
        </p:spPr>
      </p:pic>
    </p:spTree>
    <p:extLst>
      <p:ext uri="{BB962C8B-B14F-4D97-AF65-F5344CB8AC3E}">
        <p14:creationId xmlns="" xmlns:p14="http://schemas.microsoft.com/office/powerpoint/2010/main" val="39768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/>
          <a:lstStyle/>
          <a:p>
            <a:r>
              <a:rPr lang="en-US" dirty="0"/>
              <a:t>HOPI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h/o Abdominal distension -insidious, gradually progressive, not uniformly distended, </a:t>
            </a:r>
            <a:r>
              <a:rPr lang="en-US" dirty="0" err="1"/>
              <a:t>localised</a:t>
            </a:r>
            <a:r>
              <a:rPr lang="en-US" dirty="0"/>
              <a:t> to left upper quadrant</a:t>
            </a:r>
          </a:p>
          <a:p>
            <a:r>
              <a:rPr lang="en-US" dirty="0"/>
              <a:t>associated with abdominal pain </a:t>
            </a:r>
            <a:r>
              <a:rPr lang="en-US" dirty="0" err="1"/>
              <a:t>localised</a:t>
            </a:r>
            <a:r>
              <a:rPr lang="en-US" dirty="0"/>
              <a:t>  in left upper </a:t>
            </a:r>
            <a:r>
              <a:rPr lang="en-US" dirty="0" err="1"/>
              <a:t>quadrant,which</a:t>
            </a:r>
            <a:r>
              <a:rPr lang="en-US" dirty="0"/>
              <a:t> is intermittent dull aching , dragging in nature.</a:t>
            </a:r>
          </a:p>
          <a:p>
            <a:r>
              <a:rPr lang="en-US" dirty="0"/>
              <a:t>h/o easy </a:t>
            </a:r>
            <a:r>
              <a:rPr lang="en-US" dirty="0" err="1" smtClean="0"/>
              <a:t>fatiguability,early</a:t>
            </a:r>
            <a:r>
              <a:rPr lang="en-US" dirty="0" smtClean="0"/>
              <a:t> </a:t>
            </a:r>
            <a:r>
              <a:rPr lang="en-US" dirty="0"/>
              <a:t>satiety present</a:t>
            </a:r>
          </a:p>
          <a:p>
            <a:r>
              <a:rPr lang="en-US" dirty="0"/>
              <a:t>No h/o loss of weight</a:t>
            </a:r>
          </a:p>
          <a:p>
            <a:r>
              <a:rPr lang="en-US" dirty="0"/>
              <a:t>No h/o fever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66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r>
              <a:rPr lang="en-US" b="1" dirty="0"/>
              <a:t>On examination, </a:t>
            </a:r>
          </a:p>
          <a:p>
            <a:pPr marL="64008" indent="0">
              <a:buNone/>
            </a:pPr>
            <a:r>
              <a:rPr lang="en-US" dirty="0"/>
              <a:t>    </a:t>
            </a:r>
            <a:r>
              <a:rPr lang="en-US" dirty="0" smtClean="0"/>
              <a:t>patient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               </a:t>
            </a:r>
          </a:p>
          <a:p>
            <a:pPr marL="64008" indent="0">
              <a:buNone/>
            </a:pPr>
            <a:r>
              <a:rPr lang="en-US" dirty="0"/>
              <a:t>                  moderately built and nourished</a:t>
            </a:r>
          </a:p>
          <a:p>
            <a:pPr marL="64008" indent="0">
              <a:buNone/>
            </a:pPr>
            <a:r>
              <a:rPr lang="en-US" dirty="0"/>
              <a:t>                  pallor+</a:t>
            </a:r>
          </a:p>
          <a:p>
            <a:pPr marL="64008" indent="0">
              <a:buNone/>
            </a:pPr>
            <a:r>
              <a:rPr lang="en-US" dirty="0"/>
              <a:t>                  </a:t>
            </a:r>
            <a:r>
              <a:rPr lang="en-US" dirty="0" smtClean="0"/>
              <a:t>no </a:t>
            </a:r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lymphadenpathy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                  </a:t>
            </a:r>
          </a:p>
          <a:p>
            <a:pPr marL="64008" indent="0">
              <a:buNone/>
            </a:pPr>
            <a:r>
              <a:rPr lang="en-US" dirty="0"/>
              <a:t>                  </a:t>
            </a:r>
          </a:p>
          <a:p>
            <a:pPr marL="64008" indent="0">
              <a:buNone/>
            </a:pPr>
            <a:r>
              <a:rPr lang="en-US" dirty="0"/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0" y="3886200"/>
            <a:ext cx="25908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VITALS</a:t>
            </a:r>
          </a:p>
          <a:p>
            <a:pPr algn="ctr"/>
            <a:r>
              <a:rPr lang="en-US" dirty="0"/>
              <a:t>BP:110/70mmHg</a:t>
            </a:r>
          </a:p>
          <a:p>
            <a:pPr algn="ctr"/>
            <a:r>
              <a:rPr lang="en-US" dirty="0"/>
              <a:t>PR: 112/min</a:t>
            </a:r>
          </a:p>
          <a:p>
            <a:pPr algn="ctr"/>
            <a:r>
              <a:rPr lang="en-US" dirty="0"/>
              <a:t>SpO2:98%</a:t>
            </a:r>
          </a:p>
          <a:p>
            <a:pPr algn="ctr"/>
            <a:r>
              <a:rPr lang="en-US" dirty="0"/>
              <a:t>TEMP:98.5’F</a:t>
            </a:r>
          </a:p>
        </p:txBody>
      </p:sp>
    </p:spTree>
    <p:extLst>
      <p:ext uri="{BB962C8B-B14F-4D97-AF65-F5344CB8AC3E}">
        <p14:creationId xmlns="" xmlns:p14="http://schemas.microsoft.com/office/powerpoint/2010/main" val="12987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6008"/>
          </a:xfrm>
        </p:spPr>
        <p:txBody>
          <a:bodyPr>
            <a:normAutofit fontScale="92500"/>
          </a:bodyPr>
          <a:lstStyle/>
          <a:p>
            <a:r>
              <a:rPr lang="en-US" dirty="0"/>
              <a:t>CVS: S1, S2 </a:t>
            </a:r>
            <a:r>
              <a:rPr lang="en-US" dirty="0" smtClean="0"/>
              <a:t>+,</a:t>
            </a:r>
            <a:endParaRPr lang="en-US" dirty="0"/>
          </a:p>
          <a:p>
            <a:r>
              <a:rPr lang="en-US" dirty="0"/>
              <a:t>RS: BAE+ , </a:t>
            </a:r>
          </a:p>
          <a:p>
            <a:r>
              <a:rPr lang="en-US" dirty="0"/>
              <a:t>P/A: soft, </a:t>
            </a:r>
            <a:r>
              <a:rPr lang="en-US" dirty="0" err="1"/>
              <a:t>bs</a:t>
            </a:r>
            <a:r>
              <a:rPr lang="en-US" dirty="0"/>
              <a:t>+</a:t>
            </a:r>
          </a:p>
          <a:p>
            <a:pPr marL="64008" indent="0">
              <a:buNone/>
            </a:pPr>
            <a:r>
              <a:rPr lang="en-US" dirty="0"/>
              <a:t>            tenderness +in the left </a:t>
            </a:r>
            <a:r>
              <a:rPr lang="en-US" dirty="0" err="1"/>
              <a:t>hypochondrium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            spleen palpable 12cm below the LCM extended </a:t>
            </a:r>
            <a:r>
              <a:rPr lang="en-US" dirty="0" err="1"/>
              <a:t>upto</a:t>
            </a:r>
            <a:r>
              <a:rPr lang="en-US" dirty="0"/>
              <a:t> umbilicus( GRADE 4)</a:t>
            </a:r>
          </a:p>
          <a:p>
            <a:pPr marL="64008" indent="0">
              <a:buNone/>
            </a:pPr>
            <a:r>
              <a:rPr lang="en-US" dirty="0"/>
              <a:t>            </a:t>
            </a:r>
          </a:p>
          <a:p>
            <a:pPr marL="64008" indent="0">
              <a:buNone/>
            </a:pPr>
            <a:r>
              <a:rPr lang="en-US" dirty="0"/>
              <a:t>            no visible pulsation, no </a:t>
            </a:r>
            <a:r>
              <a:rPr lang="en-US" dirty="0" err="1"/>
              <a:t>splenic</a:t>
            </a:r>
            <a:r>
              <a:rPr lang="en-US" dirty="0"/>
              <a:t> </a:t>
            </a:r>
            <a:r>
              <a:rPr lang="en-US" dirty="0" smtClean="0"/>
              <a:t>rub/Bruit</a:t>
            </a:r>
            <a:endParaRPr lang="en-US" dirty="0"/>
          </a:p>
          <a:p>
            <a:r>
              <a:rPr lang="en-US" dirty="0"/>
              <a:t>CNS: NFND</a:t>
            </a:r>
          </a:p>
        </p:txBody>
      </p:sp>
    </p:spTree>
    <p:extLst>
      <p:ext uri="{BB962C8B-B14F-4D97-AF65-F5344CB8AC3E}">
        <p14:creationId xmlns="" xmlns:p14="http://schemas.microsoft.com/office/powerpoint/2010/main" val="2988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82775"/>
            <a:ext cx="6248400" cy="4572000"/>
          </a:xfrm>
        </p:spPr>
      </p:pic>
    </p:spTree>
    <p:extLst>
      <p:ext uri="{BB962C8B-B14F-4D97-AF65-F5344CB8AC3E}">
        <p14:creationId xmlns="" xmlns:p14="http://schemas.microsoft.com/office/powerpoint/2010/main" val="13326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CASE OF MASSIVE TENDER SPLEENOMEGALY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3174538"/>
              </p:ext>
            </p:extLst>
          </p:nvPr>
        </p:nvGraphicFramePr>
        <p:xfrm>
          <a:off x="457200" y="1882775"/>
          <a:ext cx="3276600" cy="347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8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56/30/14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PLATELET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1800326"/>
              </p:ext>
            </p:extLst>
          </p:nvPr>
        </p:nvGraphicFramePr>
        <p:xfrm>
          <a:off x="4876800" y="1905000"/>
          <a:ext cx="32766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7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0743">
                <a:tc>
                  <a:txBody>
                    <a:bodyPr/>
                    <a:lstStyle/>
                    <a:p>
                      <a:r>
                        <a:rPr lang="en-US" dirty="0"/>
                        <a:t>LFT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dirty="0"/>
                        <a:t>T.BILIRUBIN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dirty="0"/>
                        <a:t>I.D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dirty="0"/>
                        <a:t>D.</a:t>
                      </a:r>
                      <a:r>
                        <a:rPr lang="en-US" baseline="0" dirty="0"/>
                        <a:t>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dirty="0"/>
                        <a:t>SGOT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dirty="0"/>
                        <a:t>SGPT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18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CHG WITH PERIPHERAL SMEAR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RBCs show hypochromic </a:t>
            </a:r>
            <a:r>
              <a:rPr lang="en-US" dirty="0" err="1"/>
              <a:t>microcytes</a:t>
            </a:r>
            <a:r>
              <a:rPr lang="en-US" dirty="0"/>
              <a:t>, </a:t>
            </a:r>
            <a:r>
              <a:rPr lang="en-US" dirty="0" err="1"/>
              <a:t>normochromic</a:t>
            </a:r>
            <a:r>
              <a:rPr lang="en-US" dirty="0"/>
              <a:t> </a:t>
            </a:r>
            <a:r>
              <a:rPr lang="en-US" dirty="0" err="1"/>
              <a:t>normocytes</a:t>
            </a:r>
            <a:r>
              <a:rPr lang="en-US" dirty="0"/>
              <a:t>, </a:t>
            </a:r>
            <a:r>
              <a:rPr lang="en-US" dirty="0" err="1"/>
              <a:t>polychromatophils</a:t>
            </a:r>
            <a:r>
              <a:rPr lang="en-US" dirty="0"/>
              <a:t> and nucleated. RBCs=4/100 WBCs</a:t>
            </a:r>
          </a:p>
          <a:p>
            <a:r>
              <a:rPr lang="en-US" dirty="0"/>
              <a:t>WBC count is increased with atypical </a:t>
            </a:r>
            <a:r>
              <a:rPr lang="en-US" dirty="0" err="1"/>
              <a:t>blastoid</a:t>
            </a:r>
            <a:r>
              <a:rPr lang="en-US" dirty="0"/>
              <a:t> cells 15%</a:t>
            </a:r>
          </a:p>
          <a:p>
            <a:r>
              <a:rPr lang="en-US" dirty="0"/>
              <a:t>Platelet count increased</a:t>
            </a:r>
          </a:p>
          <a:p>
            <a:pPr marL="64008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230368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Reticulocyte</a:t>
            </a:r>
            <a:r>
              <a:rPr lang="en-US" sz="3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count – 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1.5%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tx1"/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1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324</TotalTime>
  <Words>390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STUFFED SWOLLEN SPLEEN</vt:lpstr>
      <vt:lpstr>Slide 2</vt:lpstr>
      <vt:lpstr>HOPI</vt:lpstr>
      <vt:lpstr>  </vt:lpstr>
      <vt:lpstr>S/E</vt:lpstr>
      <vt:lpstr>Slide 6</vt:lpstr>
      <vt:lpstr>Slide 7</vt:lpstr>
      <vt:lpstr>INVESTIGATION:</vt:lpstr>
      <vt:lpstr>CHG WITH PERIPHERAL SMEAR</vt:lpstr>
      <vt:lpstr>Usg abdomen</vt:lpstr>
      <vt:lpstr>CT abdomen</vt:lpstr>
      <vt:lpstr>Slide 12</vt:lpstr>
      <vt:lpstr>Slide 13</vt:lpstr>
      <vt:lpstr>Slide 14</vt:lpstr>
      <vt:lpstr>Slide 15</vt:lpstr>
      <vt:lpstr>ECHO</vt:lpstr>
      <vt:lpstr>Slide 17</vt:lpstr>
      <vt:lpstr>DIFFERNTIAL DIAGNOSIS FOR SPLENIC INFARCT WITH SPLENOMEGALY</vt:lpstr>
      <vt:lpstr>Slide 19</vt:lpstr>
      <vt:lpstr>BCR-ABL1 RTPCR</vt:lpstr>
      <vt:lpstr>AIM OF PRESENTATION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Matrix</cp:lastModifiedBy>
  <cp:revision>34</cp:revision>
  <dcterms:created xsi:type="dcterms:W3CDTF">2021-01-06T16:24:44Z</dcterms:created>
  <dcterms:modified xsi:type="dcterms:W3CDTF">2021-01-26T14:24:44Z</dcterms:modified>
</cp:coreProperties>
</file>