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17" r:id="rId5"/>
    <p:sldId id="298" r:id="rId6"/>
    <p:sldId id="325" r:id="rId7"/>
    <p:sldId id="299" r:id="rId8"/>
    <p:sldId id="326" r:id="rId9"/>
    <p:sldId id="301" r:id="rId10"/>
    <p:sldId id="302" r:id="rId11"/>
    <p:sldId id="303" r:id="rId12"/>
    <p:sldId id="306" r:id="rId13"/>
    <p:sldId id="307" r:id="rId14"/>
    <p:sldId id="327" r:id="rId15"/>
    <p:sldId id="308" r:id="rId16"/>
    <p:sldId id="309" r:id="rId17"/>
    <p:sldId id="328" r:id="rId18"/>
    <p:sldId id="310" r:id="rId19"/>
    <p:sldId id="31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FFF4ED"/>
    <a:srgbClr val="636A58"/>
    <a:srgbClr val="505A47"/>
    <a:srgbClr val="A09D79"/>
    <a:srgbClr val="AD5C4D"/>
    <a:srgbClr val="543E35"/>
    <a:srgbClr val="637700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405" autoAdjust="0"/>
  </p:normalViewPr>
  <p:slideViewPr>
    <p:cSldViewPr snapToGrid="0">
      <p:cViewPr varScale="1">
        <p:scale>
          <a:sx n="78" d="100"/>
          <a:sy n="78" d="100"/>
        </p:scale>
        <p:origin x="869" y="7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1/28/2025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38200" y="4076701"/>
            <a:ext cx="51816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/>
              <a:t>2025/1/28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628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8B7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  <p:sldLayoutId id="214748368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791368"/>
            <a:ext cx="11658600" cy="5275263"/>
          </a:xfrm>
        </p:spPr>
        <p:txBody>
          <a:bodyPr anchor="ctr"/>
          <a:lstStyle/>
          <a:p>
            <a:r>
              <a:rPr lang="en-US" sz="4400" dirty="0"/>
              <a:t>                                  </a:t>
            </a:r>
            <a:r>
              <a:rPr lang="en-US" sz="4400" u="sng" dirty="0"/>
              <a:t>CPC BY MU3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</a:t>
            </a:r>
            <a:r>
              <a:rPr lang="en-US" sz="4400" b="1" dirty="0"/>
              <a:t>CHIEF DR.K.SENTHIL MD</a:t>
            </a:r>
            <a:br>
              <a:rPr lang="en-US" sz="5400" b="1" dirty="0"/>
            </a:br>
            <a:r>
              <a:rPr lang="en-US" sz="5400" b="1" dirty="0"/>
              <a:t>        </a:t>
            </a:r>
            <a:r>
              <a:rPr lang="en-US" sz="3600" dirty="0"/>
              <a:t>ASSO PROF :DR.MURALIDHARAN MD</a:t>
            </a:r>
            <a:br>
              <a:rPr lang="en-US" sz="3600" dirty="0"/>
            </a:br>
            <a:r>
              <a:rPr lang="en-US" sz="3600" dirty="0"/>
              <a:t>                 ASST PROF:DR.MANIKANDAN MD</a:t>
            </a:r>
            <a:br>
              <a:rPr lang="en-US" sz="3600" dirty="0"/>
            </a:br>
            <a:r>
              <a:rPr lang="en-US" sz="3600" dirty="0"/>
              <a:t>                                                DR.SARAVANA MADHAV MD</a:t>
            </a:r>
            <a:br>
              <a:rPr lang="en-US" sz="3600" dirty="0"/>
            </a:br>
            <a:r>
              <a:rPr lang="en-US" sz="3600" dirty="0"/>
              <a:t>                                                DR.ILAMARAN MD DM</a:t>
            </a:r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ksoSlideStyle" descr="#wm#_a_01_210_112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AU" altLang="en-US"/>
          </a:p>
        </p:txBody>
      </p:sp>
      <p:sp>
        <p:nvSpPr>
          <p:cNvPr id="3076" name="Content Placeholder 3075" descr="#wm#_a_01_210_112_c_1_607*1122"/>
          <p:cNvSpPr>
            <a:spLocks noGrp="1"/>
          </p:cNvSpPr>
          <p:nvPr>
            <p:ph sz="quarter" idx="1"/>
          </p:nvPr>
        </p:nvSpPr>
        <p:spPr>
          <a:xfrm>
            <a:off x="463297" y="323724"/>
            <a:ext cx="6079744" cy="622947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AU" dirty="0" err="1"/>
              <a:t>T.Protein</a:t>
            </a:r>
            <a:r>
              <a:rPr lang="en-AU" dirty="0"/>
              <a:t>        -5.6</a:t>
            </a:r>
          </a:p>
          <a:p>
            <a:pPr marL="45720" indent="0">
              <a:buNone/>
            </a:pPr>
            <a:r>
              <a:rPr lang="en-AU" dirty="0"/>
              <a:t>Sr Albumin     -3.4</a:t>
            </a:r>
          </a:p>
          <a:p>
            <a:pPr marL="45720" indent="0">
              <a:buNone/>
            </a:pPr>
            <a:r>
              <a:rPr lang="en-AU" dirty="0"/>
              <a:t>Sr Globulin     -2.2</a:t>
            </a:r>
          </a:p>
          <a:p>
            <a:pPr marL="45720" indent="0">
              <a:buNone/>
            </a:pPr>
            <a:r>
              <a:rPr lang="en-AU" dirty="0"/>
              <a:t>ANA by ELISA –Negative</a:t>
            </a:r>
          </a:p>
          <a:p>
            <a:pPr marL="45720" indent="0">
              <a:buNone/>
            </a:pPr>
            <a:r>
              <a:rPr lang="en-AU" dirty="0"/>
              <a:t>DCT – negative</a:t>
            </a:r>
          </a:p>
          <a:p>
            <a:pPr marL="45720" indent="0">
              <a:buNone/>
            </a:pPr>
            <a:r>
              <a:rPr lang="en-AU" dirty="0"/>
              <a:t>Sr TSH   -0.795 U/ml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altLang="en-US" sz="2800" dirty="0" err="1"/>
              <a:t>HBsAG</a:t>
            </a:r>
            <a:r>
              <a:rPr lang="en-AU" altLang="en-US" sz="2800" dirty="0"/>
              <a:t>       -Negative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altLang="en-US" sz="2800" dirty="0"/>
              <a:t>HCV           -Negative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altLang="en-US" sz="2800" dirty="0"/>
              <a:t>VCTC          - Non reactive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altLang="en-US" sz="2800" dirty="0"/>
              <a:t>Sr Cholesterol -154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altLang="en-US" sz="2800" dirty="0"/>
              <a:t>Sr TGL           -215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altLang="en-US" sz="2800" dirty="0"/>
              <a:t>Sr HDL          -82</a:t>
            </a:r>
          </a:p>
          <a:p>
            <a:pPr marL="45720" indent="0">
              <a:buNone/>
            </a:pPr>
            <a:endParaRPr lang="en-AU" dirty="0"/>
          </a:p>
          <a:p>
            <a:pPr marL="45720" indent="0">
              <a:buNone/>
            </a:pPr>
            <a:endParaRPr lang="en-A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78A5D-C819-E8B7-4F45-4F87A64C1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AF366-3714-9E49-BC0C-4D63EE685DDC}"/>
              </a:ext>
            </a:extLst>
          </p:cNvPr>
          <p:cNvSpPr txBox="1"/>
          <p:nvPr/>
        </p:nvSpPr>
        <p:spPr>
          <a:xfrm>
            <a:off x="651878" y="809195"/>
            <a:ext cx="1028028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AU" altLang="en-US" sz="3200" b="1" u="sng" dirty="0">
                <a:sym typeface="+mn-ea"/>
              </a:rPr>
              <a:t>Peripheral Smear </a:t>
            </a:r>
            <a:endParaRPr lang="en-AU" altLang="en-US" sz="3200" b="1" u="sng" dirty="0"/>
          </a:p>
          <a:p>
            <a:pPr marL="457200" lvl="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altLang="en-US" sz="3200" dirty="0">
                <a:sym typeface="+mn-ea"/>
              </a:rPr>
              <a:t>Hypochromic microcytic </a:t>
            </a:r>
            <a:r>
              <a:rPr lang="en-AU" altLang="en-US" sz="3200" dirty="0" err="1">
                <a:sym typeface="+mn-ea"/>
              </a:rPr>
              <a:t>anemia</a:t>
            </a:r>
            <a:r>
              <a:rPr lang="en-AU" altLang="en-US" sz="3200" dirty="0">
                <a:sym typeface="+mn-ea"/>
              </a:rPr>
              <a:t> with Neutrophilic leucocytosis and thrombocytopenia</a:t>
            </a:r>
            <a:endParaRPr lang="en-AU" altLang="en-US" sz="3200" dirty="0"/>
          </a:p>
          <a:p>
            <a:pPr marL="457200" lvl="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altLang="en-US" sz="3200" dirty="0" err="1">
                <a:sym typeface="+mn-ea"/>
              </a:rPr>
              <a:t>schistocytes,burr</a:t>
            </a:r>
            <a:r>
              <a:rPr lang="en-AU" altLang="en-US" sz="3200" dirty="0">
                <a:sym typeface="+mn-ea"/>
              </a:rPr>
              <a:t> </a:t>
            </a:r>
            <a:r>
              <a:rPr lang="en-AU" altLang="en-US" sz="3200" dirty="0" err="1">
                <a:sym typeface="+mn-ea"/>
              </a:rPr>
              <a:t>cells,target</a:t>
            </a:r>
            <a:r>
              <a:rPr lang="en-AU" altLang="en-US" sz="3200" dirty="0">
                <a:sym typeface="+mn-ea"/>
              </a:rPr>
              <a:t> cells present</a:t>
            </a:r>
          </a:p>
          <a:p>
            <a:pPr marL="457200" lvl="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3200" dirty="0"/>
              <a:t>Retic count 4.5%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194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ksoSlideStyle" descr="#wm#_a_01_210_112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AU" altLang="en-US"/>
          </a:p>
        </p:txBody>
      </p:sp>
      <p:sp>
        <p:nvSpPr>
          <p:cNvPr id="3076" name="Content Placeholder 3075" descr="#wm#_a_01_210_112_c_1_607*1122"/>
          <p:cNvSpPr>
            <a:spLocks noGrp="1"/>
          </p:cNvSpPr>
          <p:nvPr>
            <p:ph sz="quarter" idx="1"/>
          </p:nvPr>
        </p:nvSpPr>
        <p:spPr>
          <a:xfrm>
            <a:off x="560832" y="341377"/>
            <a:ext cx="10424160" cy="6364223"/>
          </a:xfrm>
        </p:spPr>
        <p:txBody>
          <a:bodyPr>
            <a:normAutofit fontScale="97500"/>
          </a:bodyPr>
          <a:lstStyle/>
          <a:p>
            <a:pPr marL="45720" indent="0">
              <a:buNone/>
            </a:pPr>
            <a:r>
              <a:rPr lang="en-AU" sz="3200" b="1" u="sng" dirty="0"/>
              <a:t>USG ABDOMEN &amp; PELVIS</a:t>
            </a:r>
            <a:r>
              <a:rPr lang="en-AU" sz="3200" dirty="0"/>
              <a:t>(29/03/24)</a:t>
            </a:r>
          </a:p>
          <a:p>
            <a:pPr marL="45720" indent="0">
              <a:buNone/>
            </a:pPr>
            <a:r>
              <a:rPr lang="en-AU" sz="3200" b="1" dirty="0"/>
              <a:t>LIVER - </a:t>
            </a:r>
            <a:r>
              <a:rPr lang="en-AU" sz="3200" dirty="0"/>
              <a:t>11.6 cm ,Normal echoes</a:t>
            </a:r>
          </a:p>
          <a:p>
            <a:pPr marL="45720" indent="0">
              <a:buNone/>
            </a:pPr>
            <a:r>
              <a:rPr lang="en-AU" sz="3200" b="1" dirty="0"/>
              <a:t>GB - </a:t>
            </a:r>
            <a:r>
              <a:rPr lang="en-AU" sz="3200" dirty="0"/>
              <a:t>GB wall </a:t>
            </a:r>
            <a:r>
              <a:rPr lang="en-AU" sz="3200" dirty="0" err="1"/>
              <a:t>edema</a:t>
            </a:r>
            <a:r>
              <a:rPr lang="en-AU" sz="3200" dirty="0"/>
              <a:t> noted</a:t>
            </a:r>
          </a:p>
          <a:p>
            <a:pPr marL="45720" indent="0">
              <a:buNone/>
            </a:pPr>
            <a:r>
              <a:rPr lang="en-AU" sz="3200" b="1" dirty="0"/>
              <a:t>SPLEEN-</a:t>
            </a:r>
            <a:r>
              <a:rPr lang="en-AU" sz="3200" dirty="0"/>
              <a:t>9.5 </a:t>
            </a:r>
            <a:r>
              <a:rPr lang="en-AU" sz="3200" dirty="0" err="1"/>
              <a:t>cm,Normal</a:t>
            </a:r>
            <a:r>
              <a:rPr lang="en-AU" sz="3200" dirty="0"/>
              <a:t> echoes</a:t>
            </a:r>
          </a:p>
          <a:p>
            <a:pPr marL="45720" indent="0">
              <a:buNone/>
            </a:pPr>
            <a:r>
              <a:rPr lang="en-AU" sz="3200" b="1" dirty="0"/>
              <a:t>RK- </a:t>
            </a:r>
            <a:r>
              <a:rPr lang="en-AU" sz="3200" dirty="0"/>
              <a:t>8.5 * 5 cm </a:t>
            </a:r>
            <a:r>
              <a:rPr lang="en-AU" sz="3200" b="1" dirty="0"/>
              <a:t>LK -</a:t>
            </a:r>
            <a:r>
              <a:rPr lang="en-AU" sz="3200" dirty="0"/>
              <a:t>8.8 * 4.9 cm Normal </a:t>
            </a:r>
            <a:r>
              <a:rPr lang="en-AU" sz="3200" dirty="0" err="1"/>
              <a:t>echoes,CMD</a:t>
            </a:r>
            <a:r>
              <a:rPr lang="en-AU" sz="3200" dirty="0"/>
              <a:t>+</a:t>
            </a:r>
          </a:p>
          <a:p>
            <a:pPr marL="45720" indent="0">
              <a:buNone/>
            </a:pPr>
            <a:r>
              <a:rPr lang="en-AU" sz="3200" dirty="0"/>
              <a:t>Mild Left PUJ dilatation with Ureteric dilatation +</a:t>
            </a:r>
          </a:p>
          <a:p>
            <a:pPr marL="45720" indent="0">
              <a:buNone/>
            </a:pPr>
            <a:r>
              <a:rPr lang="en-AU" sz="3200" b="1" dirty="0"/>
              <a:t>UTERUS- </a:t>
            </a:r>
            <a:r>
              <a:rPr lang="en-AU" sz="3200" dirty="0"/>
              <a:t>8.4 * 2.3 </a:t>
            </a:r>
            <a:r>
              <a:rPr lang="en-AU" sz="3200" dirty="0" err="1"/>
              <a:t>cm,Uteroparietal</a:t>
            </a:r>
            <a:r>
              <a:rPr lang="en-AU" sz="3200" dirty="0"/>
              <a:t> adhesion +</a:t>
            </a:r>
          </a:p>
          <a:p>
            <a:pPr marL="45720" indent="0">
              <a:buNone/>
            </a:pPr>
            <a:r>
              <a:rPr lang="en-AU" sz="3200" b="1" dirty="0"/>
              <a:t>RIGHT OVARY-</a:t>
            </a:r>
            <a:r>
              <a:rPr lang="en-AU" sz="3200" dirty="0"/>
              <a:t>2.9*1.6 cm </a:t>
            </a:r>
            <a:r>
              <a:rPr lang="en-AU" sz="3200" b="1" dirty="0"/>
              <a:t>Left ovary</a:t>
            </a:r>
            <a:r>
              <a:rPr lang="en-AU" sz="3200" dirty="0"/>
              <a:t> not visualized</a:t>
            </a:r>
          </a:p>
          <a:p>
            <a:pPr marL="45720" indent="0">
              <a:buNone/>
            </a:pPr>
            <a:r>
              <a:rPr lang="en-AU" sz="3200" dirty="0"/>
              <a:t>5.6*3 cm cyst with internal echoes noted in left adnexa</a:t>
            </a:r>
          </a:p>
          <a:p>
            <a:pPr marL="45720" indent="0">
              <a:buNone/>
            </a:pPr>
            <a:r>
              <a:rPr lang="en-AU" sz="3200" b="1" dirty="0"/>
              <a:t>IMPRESSION: LEFT MILD HUN</a:t>
            </a:r>
          </a:p>
          <a:p>
            <a:pPr marL="45720" indent="0">
              <a:buNone/>
            </a:pPr>
            <a:r>
              <a:rPr lang="en-AU" sz="3200" b="1" dirty="0"/>
              <a:t>                         LEFT HEMORRHAGIC CYST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ksoSlideStyle" descr="#wm#_a_01_210_112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AU" altLang="en-US"/>
          </a:p>
        </p:txBody>
      </p:sp>
      <p:sp>
        <p:nvSpPr>
          <p:cNvPr id="3076" name="Content Placeholder 3075" descr="#wm#_a_01_210_112_c_1_607*1122"/>
          <p:cNvSpPr>
            <a:spLocks noGrp="1"/>
          </p:cNvSpPr>
          <p:nvPr>
            <p:ph sz="quarter" idx="1"/>
          </p:nvPr>
        </p:nvSpPr>
        <p:spPr>
          <a:xfrm>
            <a:off x="361696" y="554736"/>
            <a:ext cx="10728960" cy="607974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AU" sz="3200" dirty="0"/>
          </a:p>
          <a:p>
            <a:pPr marL="45720" indent="0">
              <a:buNone/>
            </a:pPr>
            <a:r>
              <a:rPr lang="en-AU" sz="3200" b="1" u="sng" dirty="0"/>
              <a:t>BONE MARROW ASPIRATION SMEAR:</a:t>
            </a:r>
          </a:p>
          <a:p>
            <a:pPr marL="45720" indent="0">
              <a:buNone/>
            </a:pPr>
            <a:r>
              <a:rPr lang="en-AU" sz="3200" dirty="0"/>
              <a:t>Leucoerythroblastic blood peripheral smear</a:t>
            </a:r>
          </a:p>
          <a:p>
            <a:pPr marL="45720" indent="0">
              <a:buNone/>
            </a:pPr>
            <a:r>
              <a:rPr lang="en-AU" sz="3200" dirty="0"/>
              <a:t>Hypercellular  marrow with myeloid : erythroid </a:t>
            </a:r>
          </a:p>
          <a:p>
            <a:pPr marL="45720" indent="0">
              <a:buNone/>
            </a:pPr>
            <a:r>
              <a:rPr lang="en-AU" sz="3200" dirty="0"/>
              <a:t>ratio 2:1</a:t>
            </a:r>
          </a:p>
          <a:p>
            <a:pPr marL="45720" indent="0">
              <a:buNone/>
            </a:pPr>
            <a:r>
              <a:rPr lang="en-AU" sz="3200" dirty="0"/>
              <a:t>Erythropoiesis , Leucopoiesis, </a:t>
            </a:r>
            <a:r>
              <a:rPr lang="en-AU" sz="3200" dirty="0" err="1"/>
              <a:t>Megakaryopoiesis</a:t>
            </a:r>
            <a:r>
              <a:rPr lang="en-AU" sz="3200" dirty="0"/>
              <a:t> are normal</a:t>
            </a:r>
          </a:p>
          <a:p>
            <a:pPr marL="45720" indent="0">
              <a:buNone/>
            </a:pPr>
            <a:r>
              <a:rPr lang="en-AU" sz="3200" dirty="0"/>
              <a:t>IMPRESSION </a:t>
            </a:r>
            <a:r>
              <a:rPr lang="en-AU" sz="3200" b="1" dirty="0"/>
              <a:t>: REACTIVE MARROW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C171-6318-DCB3-24EC-126909A449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03F4A-9D1C-8531-692F-57103CBD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20" y="457200"/>
            <a:ext cx="958088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ksoSlideStyle" descr="#wm#_a_01_210_112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AU" altLang="en-US"/>
          </a:p>
        </p:txBody>
      </p:sp>
      <p:sp>
        <p:nvSpPr>
          <p:cNvPr id="3076" name="Content Placeholder 3075" descr="#wm#_a_01_210_112_c_1_607*1122"/>
          <p:cNvSpPr>
            <a:spLocks noGrp="1"/>
          </p:cNvSpPr>
          <p:nvPr>
            <p:ph sz="quarter" idx="1"/>
          </p:nvPr>
        </p:nvSpPr>
        <p:spPr>
          <a:xfrm>
            <a:off x="621792" y="269241"/>
            <a:ext cx="9246109" cy="3290823"/>
          </a:xfrm>
        </p:spPr>
        <p:txBody>
          <a:bodyPr/>
          <a:lstStyle/>
          <a:p>
            <a:pPr marL="45720" indent="0">
              <a:buNone/>
            </a:pPr>
            <a:r>
              <a:rPr lang="en-AU" sz="3200" b="1" u="sng" dirty="0"/>
              <a:t>CT THORAX(</a:t>
            </a:r>
            <a:r>
              <a:rPr lang="en-AU" sz="3200" b="1" dirty="0"/>
              <a:t>06/04/24)</a:t>
            </a:r>
            <a:endParaRPr lang="en-AU" sz="3200" b="1" u="sng" dirty="0"/>
          </a:p>
          <a:p>
            <a:pPr marL="502920" indent="-457200">
              <a:buFont typeface="Wingdings" panose="05000000000000000000" pitchFamily="2" charset="2"/>
              <a:buChar char="Ø"/>
            </a:pPr>
            <a:r>
              <a:rPr lang="en-AU" sz="3200" dirty="0"/>
              <a:t>Bilateral mild pleural effusion</a:t>
            </a:r>
          </a:p>
          <a:p>
            <a:pPr marL="502920" indent="-457200">
              <a:buFont typeface="Wingdings" panose="05000000000000000000" pitchFamily="2" charset="2"/>
              <a:buChar char="Ø"/>
            </a:pPr>
            <a:r>
              <a:rPr lang="en-AU" sz="3200" dirty="0"/>
              <a:t>Multiple lytic lesions noted in  </a:t>
            </a:r>
            <a:r>
              <a:rPr lang="en-AU" sz="3200" dirty="0" err="1"/>
              <a:t>vertebrae,sternum</a:t>
            </a:r>
            <a:r>
              <a:rPr lang="en-AU" sz="3200" dirty="0"/>
              <a:t>, humerus</a:t>
            </a:r>
          </a:p>
          <a:p>
            <a:endParaRPr lang="en-A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D0FEC-E1DD-D3F8-C2AA-93CE22CB7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5133B-4BC8-F76D-482A-51ADF7511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42" y="416688"/>
            <a:ext cx="9002294" cy="57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7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ksoSlideStyle" descr="#wm#_a_01_210_112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AU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855406" y="2340078"/>
            <a:ext cx="9421269" cy="31659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AU" altLang="en-US" sz="3200" dirty="0"/>
              <a:t>A 36 yr old female came to GRH with C/o easy </a:t>
            </a:r>
            <a:r>
              <a:rPr lang="en-AU" altLang="en-US" sz="3200" dirty="0" err="1"/>
              <a:t>fatigability,pain</a:t>
            </a:r>
            <a:r>
              <a:rPr lang="en-AU" altLang="en-US" sz="3200" dirty="0"/>
              <a:t> abdomen for the past 2 months </a:t>
            </a:r>
          </a:p>
          <a:p>
            <a:pPr>
              <a:lnSpc>
                <a:spcPct val="120000"/>
              </a:lnSpc>
              <a:buSzPct val="139000"/>
            </a:pPr>
            <a:endParaRPr lang="en-AU" alt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D5C03-AAC4-FD01-299B-67250194592B}"/>
              </a:ext>
            </a:extLst>
          </p:cNvPr>
          <p:cNvSpPr txBox="1"/>
          <p:nvPr/>
        </p:nvSpPr>
        <p:spPr>
          <a:xfrm>
            <a:off x="2005781" y="924232"/>
            <a:ext cx="5987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CHIEF COMPLAINTS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76FD0C-DBF5-F851-75A3-BBA49CCB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3371A-8BE1-7BB0-91DB-035998C75A28}"/>
              </a:ext>
            </a:extLst>
          </p:cNvPr>
          <p:cNvSpPr txBox="1"/>
          <p:nvPr/>
        </p:nvSpPr>
        <p:spPr>
          <a:xfrm>
            <a:off x="648929" y="727587"/>
            <a:ext cx="107048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636A5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altLang="en-US" sz="3200" dirty="0"/>
              <a:t>c/o easy fatigability for the past 2 months</a:t>
            </a:r>
          </a:p>
          <a:p>
            <a:pPr marL="457200" indent="-457200">
              <a:buClr>
                <a:srgbClr val="636A5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altLang="en-US" sz="3200" dirty="0"/>
              <a:t>c/o pain abdomen for 2 months ,lower abdominal pain , pain radiating to back , No aggravating or relieving factor</a:t>
            </a:r>
          </a:p>
          <a:p>
            <a:pPr marL="457200" indent="-457200">
              <a:buClr>
                <a:srgbClr val="636A5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altLang="en-US" sz="3200" dirty="0"/>
              <a:t>c/o back pain</a:t>
            </a:r>
          </a:p>
          <a:p>
            <a:pPr marL="457200" indent="-457200">
              <a:buClr>
                <a:srgbClr val="636A5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altLang="en-US" sz="3200" dirty="0"/>
              <a:t>no c/o excessive menstrual bleeding</a:t>
            </a:r>
          </a:p>
          <a:p>
            <a:pPr marL="457200" indent="-457200">
              <a:lnSpc>
                <a:spcPct val="120000"/>
              </a:lnSpc>
              <a:buClr>
                <a:srgbClr val="636A5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altLang="en-US" sz="3200" dirty="0"/>
              <a:t>no c/o passing loose stools</a:t>
            </a:r>
          </a:p>
          <a:p>
            <a:pPr marL="457200" indent="-457200">
              <a:lnSpc>
                <a:spcPct val="120000"/>
              </a:lnSpc>
              <a:buClr>
                <a:srgbClr val="636A5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altLang="en-US" sz="3200" dirty="0"/>
              <a:t>no c/o vomiting</a:t>
            </a:r>
          </a:p>
          <a:p>
            <a:pPr marL="457200" indent="-457200">
              <a:lnSpc>
                <a:spcPct val="120000"/>
              </a:lnSpc>
              <a:buClr>
                <a:srgbClr val="636A5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altLang="en-US" sz="3200" dirty="0"/>
              <a:t>no c/o abdominal distension</a:t>
            </a:r>
          </a:p>
          <a:p>
            <a:pPr marL="457200" indent="-457200">
              <a:lnSpc>
                <a:spcPct val="120000"/>
              </a:lnSpc>
              <a:buClr>
                <a:srgbClr val="636A5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altLang="en-US" sz="3200" dirty="0"/>
              <a:t>no c/o bleeding PR</a:t>
            </a:r>
          </a:p>
          <a:p>
            <a:pPr marL="457200" indent="-457200">
              <a:lnSpc>
                <a:spcPct val="120000"/>
              </a:lnSpc>
              <a:buClr>
                <a:srgbClr val="636A5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altLang="en-US" sz="3200" dirty="0"/>
              <a:t>no c/o loss of weight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23025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ksoSlideStyle" descr="#wm#_a_01_210_112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AU" altLang="en-US"/>
          </a:p>
        </p:txBody>
      </p:sp>
      <p:sp>
        <p:nvSpPr>
          <p:cNvPr id="3076" name="Content Placeholder 3075" descr="#wm#_a_01_210_112_c_1_607*1122"/>
          <p:cNvSpPr>
            <a:spLocks noGrp="1"/>
          </p:cNvSpPr>
          <p:nvPr>
            <p:ph sz="quarter" idx="1"/>
          </p:nvPr>
        </p:nvSpPr>
        <p:spPr>
          <a:xfrm>
            <a:off x="512064" y="292608"/>
            <a:ext cx="11326368" cy="62974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636A5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altLang="en-US" sz="3200" dirty="0"/>
              <a:t>no c/o loss of appetite</a:t>
            </a:r>
          </a:p>
          <a:p>
            <a:pPr>
              <a:lnSpc>
                <a:spcPct val="100000"/>
              </a:lnSpc>
              <a:buClr>
                <a:srgbClr val="636A5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altLang="en-US" sz="3200" dirty="0"/>
              <a:t>no c/o leg swelling</a:t>
            </a:r>
          </a:p>
          <a:p>
            <a:pPr marL="50292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AU" sz="3200" dirty="0"/>
              <a:t>no c/o breathlessness</a:t>
            </a:r>
          </a:p>
          <a:p>
            <a:pPr marL="50292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AU" sz="3200" dirty="0"/>
              <a:t>no c/o chest pain</a:t>
            </a:r>
          </a:p>
          <a:p>
            <a:pPr marL="50292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AU" sz="3200" dirty="0"/>
              <a:t>no c/o joint pain</a:t>
            </a:r>
          </a:p>
          <a:p>
            <a:pPr marL="50292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AU" sz="3200" dirty="0"/>
              <a:t>no c/o dysphagia</a:t>
            </a:r>
          </a:p>
          <a:p>
            <a:pPr marL="50292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AU" sz="3200" dirty="0"/>
              <a:t>no c/o skin rashes</a:t>
            </a:r>
          </a:p>
          <a:p>
            <a:pPr marL="50292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AU" sz="3200" dirty="0"/>
              <a:t>no c/o cough with expectorations</a:t>
            </a:r>
          </a:p>
          <a:p>
            <a:pPr marL="45720" indent="0">
              <a:buNone/>
            </a:pPr>
            <a:endParaRPr lang="en-AU" sz="3200" b="1" dirty="0"/>
          </a:p>
          <a:p>
            <a:pPr marL="45720" indent="0">
              <a:buNone/>
            </a:pPr>
            <a:endParaRPr lang="en-AU" sz="3200" dirty="0"/>
          </a:p>
          <a:p>
            <a:pPr marL="45720" indent="0">
              <a:buBlip>
                <a:blip r:embed="rId2"/>
              </a:buBlip>
            </a:pPr>
            <a:endParaRPr lang="en-AU" sz="3200" dirty="0"/>
          </a:p>
          <a:p>
            <a:pPr marL="45720" indent="0">
              <a:buBlip>
                <a:blip r:embed="rId2"/>
              </a:buBlip>
            </a:pPr>
            <a:endParaRPr lang="en-A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D6B1F-2585-298A-A272-BA7B1A200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39EF0-D7EA-C62F-6DE3-573A84DD840F}"/>
              </a:ext>
            </a:extLst>
          </p:cNvPr>
          <p:cNvSpPr txBox="1"/>
          <p:nvPr/>
        </p:nvSpPr>
        <p:spPr>
          <a:xfrm>
            <a:off x="1076960" y="731520"/>
            <a:ext cx="10276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AU" sz="3200" b="1" dirty="0"/>
              <a:t>PAST HISTORY:</a:t>
            </a:r>
          </a:p>
          <a:p>
            <a:pPr marL="45720" indent="0">
              <a:buNone/>
            </a:pPr>
            <a:r>
              <a:rPr lang="en-AU" sz="3200" dirty="0"/>
              <a:t>Not a k/c/o </a:t>
            </a:r>
            <a:r>
              <a:rPr lang="en-AU" sz="3200" dirty="0" err="1"/>
              <a:t>DM,SHTN,Thyroid</a:t>
            </a:r>
            <a:r>
              <a:rPr lang="en-AU" sz="3200" dirty="0"/>
              <a:t> </a:t>
            </a:r>
            <a:r>
              <a:rPr lang="en-AU" sz="3200" dirty="0" err="1"/>
              <a:t>disorders,CKD</a:t>
            </a:r>
            <a:endParaRPr lang="en-AU" sz="3200" dirty="0"/>
          </a:p>
          <a:p>
            <a:pPr marL="45720" indent="0">
              <a:buNone/>
            </a:pPr>
            <a:r>
              <a:rPr lang="en-AU" sz="3200" dirty="0"/>
              <a:t>no previous h/o blood transfusion</a:t>
            </a:r>
          </a:p>
          <a:p>
            <a:pPr marL="45720" indent="0">
              <a:buNone/>
            </a:pPr>
            <a:r>
              <a:rPr lang="en-AU" sz="3200" dirty="0"/>
              <a:t>Previously treated for UTI and PID with antibiotics</a:t>
            </a:r>
          </a:p>
          <a:p>
            <a:pPr marL="45720" indent="0">
              <a:buNone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47978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ksoSlideStyle" descr="#wm#_a_01_210_112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AU" altLang="en-US"/>
          </a:p>
        </p:txBody>
      </p:sp>
      <p:sp>
        <p:nvSpPr>
          <p:cNvPr id="3078" name="Text Placeholder 3077" descr="#wm#_a_01_210_112_b_1_1#clear#"/>
          <p:cNvSpPr>
            <a:spLocks noGrp="1"/>
          </p:cNvSpPr>
          <p:nvPr>
            <p:ph type="body" sz="half" idx="3"/>
          </p:nvPr>
        </p:nvSpPr>
        <p:spPr>
          <a:xfrm>
            <a:off x="207264" y="414528"/>
            <a:ext cx="11009376" cy="57119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sz="3200" b="1" dirty="0">
                <a:sym typeface="+mn-ea"/>
              </a:rPr>
              <a:t>MENSTRUAL HISTORY:</a:t>
            </a:r>
            <a:endParaRPr lang="en-AU" sz="3200" b="1" dirty="0"/>
          </a:p>
          <a:p>
            <a:pPr marL="45720" indent="0">
              <a:buNone/>
            </a:pPr>
            <a:r>
              <a:rPr lang="en-AU" sz="3200" dirty="0">
                <a:sym typeface="+mn-ea"/>
              </a:rPr>
              <a:t>Attained menarche at 13 yrs</a:t>
            </a:r>
            <a:endParaRPr lang="en-AU" sz="3200" dirty="0"/>
          </a:p>
          <a:p>
            <a:pPr marL="45720" indent="0">
              <a:buNone/>
            </a:pPr>
            <a:r>
              <a:rPr lang="en-AU" sz="3200" dirty="0">
                <a:sym typeface="+mn-ea"/>
              </a:rPr>
              <a:t>2/30 cycles</a:t>
            </a:r>
            <a:endParaRPr lang="en-AU" sz="3200" dirty="0"/>
          </a:p>
          <a:p>
            <a:pPr marL="45720" indent="0">
              <a:buNone/>
            </a:pPr>
            <a:r>
              <a:rPr lang="en-AU" sz="3200" dirty="0">
                <a:sym typeface="+mn-ea"/>
              </a:rPr>
              <a:t>not </a:t>
            </a:r>
            <a:r>
              <a:rPr lang="en-AU" sz="3200" dirty="0" err="1">
                <a:sym typeface="+mn-ea"/>
              </a:rPr>
              <a:t>a/w</a:t>
            </a:r>
            <a:r>
              <a:rPr lang="en-AU" sz="3200" dirty="0">
                <a:sym typeface="+mn-ea"/>
              </a:rPr>
              <a:t> clots and pain</a:t>
            </a:r>
            <a:endParaRPr lang="en-AU" sz="3200" dirty="0"/>
          </a:p>
          <a:p>
            <a:pPr marL="45720" indent="0">
              <a:buNone/>
            </a:pPr>
            <a:r>
              <a:rPr lang="en-AU" sz="3200" dirty="0">
                <a:sym typeface="+mn-ea"/>
              </a:rPr>
              <a:t>LMP 10/02/24</a:t>
            </a:r>
          </a:p>
          <a:p>
            <a:pPr marL="45720" indent="0">
              <a:buNone/>
            </a:pPr>
            <a:r>
              <a:rPr lang="en-AU" sz="3200" dirty="0"/>
              <a:t>P1L1 LCB 14 Yrs back LSCS</a:t>
            </a:r>
          </a:p>
          <a:p>
            <a:pPr marL="45720" indent="0">
              <a:buNone/>
            </a:pPr>
            <a:endParaRPr lang="en-AU" sz="3200" dirty="0"/>
          </a:p>
          <a:p>
            <a:pPr marL="45720" indent="0">
              <a:buNone/>
            </a:pPr>
            <a:r>
              <a:rPr lang="en-AU" sz="3200" b="1" dirty="0"/>
              <a:t>PERSONAL HISTORY:</a:t>
            </a:r>
          </a:p>
          <a:p>
            <a:pPr marL="45720" indent="0">
              <a:buNone/>
            </a:pPr>
            <a:r>
              <a:rPr lang="en-AU" sz="3200" dirty="0"/>
              <a:t>Consumes mixed diet</a:t>
            </a:r>
          </a:p>
          <a:p>
            <a:pPr marL="45720" indent="0">
              <a:buNone/>
            </a:pPr>
            <a:r>
              <a:rPr lang="en-AU" sz="3200" dirty="0"/>
              <a:t>normal bowel and bladder habits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ksoSlideStyle" descr="#wm#_a_01_210_112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AU" altLang="en-US"/>
          </a:p>
        </p:txBody>
      </p:sp>
      <p:sp>
        <p:nvSpPr>
          <p:cNvPr id="3076" name="Content Placeholder 3075" descr="#wm#_a_01_210_112_c_1_607*1122"/>
          <p:cNvSpPr>
            <a:spLocks noGrp="1"/>
          </p:cNvSpPr>
          <p:nvPr>
            <p:ph sz="quarter" idx="1"/>
          </p:nvPr>
        </p:nvSpPr>
        <p:spPr>
          <a:xfrm>
            <a:off x="304800" y="231648"/>
            <a:ext cx="11679936" cy="62859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AU" sz="3200" b="1" dirty="0"/>
              <a:t>ON EXAMINATION</a:t>
            </a:r>
          </a:p>
          <a:p>
            <a:pPr marL="45720" indent="0">
              <a:buNone/>
            </a:pPr>
            <a:r>
              <a:rPr lang="en-AU" sz="3200" dirty="0"/>
              <a:t>Afebrile</a:t>
            </a:r>
          </a:p>
          <a:p>
            <a:pPr marL="45720" indent="0">
              <a:buNone/>
            </a:pPr>
            <a:r>
              <a:rPr lang="en-AU" sz="3200" dirty="0"/>
              <a:t>Pallor ++</a:t>
            </a:r>
          </a:p>
          <a:p>
            <a:pPr marL="45720" indent="0">
              <a:buNone/>
            </a:pPr>
            <a:r>
              <a:rPr lang="en-AU" sz="3200" dirty="0"/>
              <a:t>no icterus</a:t>
            </a:r>
          </a:p>
          <a:p>
            <a:pPr marL="45720" indent="0">
              <a:buNone/>
            </a:pPr>
            <a:r>
              <a:rPr lang="en-AU" sz="3200" dirty="0"/>
              <a:t>no cyanosis</a:t>
            </a:r>
          </a:p>
          <a:p>
            <a:pPr marL="45720" indent="0">
              <a:buNone/>
            </a:pPr>
            <a:r>
              <a:rPr lang="en-AU" sz="3200" dirty="0"/>
              <a:t>no clubbing</a:t>
            </a:r>
          </a:p>
          <a:p>
            <a:pPr marL="45720" indent="0">
              <a:buNone/>
            </a:pPr>
            <a:r>
              <a:rPr lang="en-AU" sz="3200" dirty="0"/>
              <a:t>no pedal </a:t>
            </a:r>
            <a:r>
              <a:rPr lang="en-AU" sz="3200" dirty="0" err="1"/>
              <a:t>edema</a:t>
            </a:r>
            <a:endParaRPr lang="en-AU" sz="3200" dirty="0"/>
          </a:p>
          <a:p>
            <a:pPr marL="45720" indent="0">
              <a:buNone/>
            </a:pPr>
            <a:r>
              <a:rPr lang="en-AU" sz="3200" dirty="0"/>
              <a:t>no lymphadenopathy</a:t>
            </a:r>
          </a:p>
          <a:p>
            <a:pPr marL="45720" indent="0">
              <a:buNone/>
            </a:pPr>
            <a:r>
              <a:rPr lang="en-AU" sz="3200" dirty="0"/>
              <a:t>No knuckle hyperpigmentation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ksoSlideStyle" descr="#wm#_a_01_210_112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AU" altLang="en-US"/>
          </a:p>
        </p:txBody>
      </p:sp>
      <p:sp>
        <p:nvSpPr>
          <p:cNvPr id="3076" name="Content Placeholder 3075" descr="#wm#_a_01_210_112_c_1_607*1122"/>
          <p:cNvSpPr>
            <a:spLocks noGrp="1"/>
          </p:cNvSpPr>
          <p:nvPr>
            <p:ph sz="quarter" idx="1"/>
          </p:nvPr>
        </p:nvSpPr>
        <p:spPr>
          <a:xfrm>
            <a:off x="707136" y="573024"/>
            <a:ext cx="11352784" cy="607034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sz="3200" b="1" dirty="0"/>
              <a:t>VITALS</a:t>
            </a:r>
            <a:r>
              <a:rPr lang="en-AU" sz="3200" dirty="0"/>
              <a:t> :BP -100/60 mm Hg in supine position recorded in right arm</a:t>
            </a:r>
          </a:p>
          <a:p>
            <a:pPr marL="45720" indent="0">
              <a:buNone/>
            </a:pPr>
            <a:r>
              <a:rPr lang="en-AU" sz="3200" dirty="0"/>
              <a:t>PR-92/min</a:t>
            </a:r>
          </a:p>
          <a:p>
            <a:pPr marL="45720" indent="0">
              <a:buNone/>
            </a:pPr>
            <a:r>
              <a:rPr lang="en-AU" sz="3200" dirty="0"/>
              <a:t>SPO2 -99% @RA</a:t>
            </a:r>
          </a:p>
          <a:p>
            <a:pPr marL="45720" indent="0">
              <a:buNone/>
            </a:pPr>
            <a:r>
              <a:rPr lang="en-AU" sz="3200" b="1" dirty="0"/>
              <a:t>CVS -</a:t>
            </a:r>
            <a:r>
              <a:rPr lang="en-AU" sz="3200" dirty="0"/>
              <a:t>S1,S2 + ESM murmur over PA</a:t>
            </a:r>
          </a:p>
          <a:p>
            <a:pPr marL="45720" indent="0">
              <a:buNone/>
            </a:pPr>
            <a:r>
              <a:rPr lang="en-AU" sz="3200" b="1" dirty="0"/>
              <a:t>RS- </a:t>
            </a:r>
            <a:r>
              <a:rPr lang="en-AU" sz="3200" dirty="0"/>
              <a:t>BAE+ NVBS</a:t>
            </a:r>
          </a:p>
          <a:p>
            <a:pPr marL="45720" indent="0">
              <a:buNone/>
            </a:pPr>
            <a:r>
              <a:rPr lang="en-AU" sz="3200" b="1" dirty="0"/>
              <a:t>PA - </a:t>
            </a:r>
            <a:r>
              <a:rPr lang="en-AU" sz="3200" dirty="0"/>
              <a:t>Soft</a:t>
            </a:r>
          </a:p>
          <a:p>
            <a:pPr marL="45720" indent="0">
              <a:buNone/>
            </a:pPr>
            <a:r>
              <a:rPr lang="en-AU" sz="3200" dirty="0"/>
              <a:t>        non tender, no organomegaly</a:t>
            </a:r>
          </a:p>
          <a:p>
            <a:pPr marL="45720" indent="0">
              <a:buNone/>
            </a:pPr>
            <a:r>
              <a:rPr lang="en-AU" sz="3200" dirty="0"/>
              <a:t>        not distended</a:t>
            </a:r>
          </a:p>
          <a:p>
            <a:pPr marL="45720" indent="0">
              <a:buNone/>
            </a:pPr>
            <a:r>
              <a:rPr lang="en-AU" sz="3200" dirty="0"/>
              <a:t>        bowel sounds +</a:t>
            </a:r>
          </a:p>
          <a:p>
            <a:pPr marL="45720" indent="0">
              <a:buNone/>
            </a:pPr>
            <a:r>
              <a:rPr lang="en-AU" sz="3200" b="1" dirty="0"/>
              <a:t>CNS - </a:t>
            </a:r>
            <a:r>
              <a:rPr lang="en-AU" sz="3200" dirty="0"/>
              <a:t>No focal neurological deficit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ksoSlideStyle" descr="#wm#_a_01_210_112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AU" altLang="en-US"/>
          </a:p>
        </p:txBody>
      </p:sp>
      <p:sp>
        <p:nvSpPr>
          <p:cNvPr id="3076" name="Content Placeholder 3075" descr="#wm#_a_01_210_112_c_1_607*1122"/>
          <p:cNvSpPr>
            <a:spLocks noGrp="1"/>
          </p:cNvSpPr>
          <p:nvPr>
            <p:ph sz="quarter" idx="1"/>
          </p:nvPr>
        </p:nvSpPr>
        <p:spPr>
          <a:xfrm>
            <a:off x="792987" y="327660"/>
            <a:ext cx="4998593" cy="603381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AU" sz="3200" b="1" dirty="0"/>
              <a:t>INVESTIGATIONS</a:t>
            </a:r>
          </a:p>
          <a:p>
            <a:pPr marL="45720" indent="0">
              <a:buNone/>
            </a:pPr>
            <a:r>
              <a:rPr lang="en-AU" sz="3200" b="1" dirty="0"/>
              <a:t>28/03/2024</a:t>
            </a:r>
          </a:p>
          <a:p>
            <a:pPr marL="45720" indent="0">
              <a:buNone/>
            </a:pPr>
            <a:r>
              <a:rPr lang="en-AU" sz="3200" dirty="0"/>
              <a:t>TLC        -9600</a:t>
            </a:r>
          </a:p>
          <a:p>
            <a:pPr marL="45720" indent="0">
              <a:buNone/>
            </a:pPr>
            <a:r>
              <a:rPr lang="en-AU" sz="3200" dirty="0"/>
              <a:t>RBC        -1.24millions</a:t>
            </a:r>
          </a:p>
          <a:p>
            <a:pPr marL="45720" indent="0">
              <a:buNone/>
            </a:pPr>
            <a:r>
              <a:rPr lang="en-AU" sz="3200" dirty="0"/>
              <a:t>HB          -3.7</a:t>
            </a:r>
          </a:p>
          <a:p>
            <a:pPr marL="45720" indent="0">
              <a:buNone/>
            </a:pPr>
            <a:r>
              <a:rPr lang="en-AU" sz="3200" dirty="0"/>
              <a:t>Hematocrit-12.3</a:t>
            </a:r>
          </a:p>
          <a:p>
            <a:pPr marL="45720" indent="0">
              <a:buNone/>
            </a:pPr>
            <a:r>
              <a:rPr lang="en-AU" sz="3200" dirty="0"/>
              <a:t>MCV        -99.2</a:t>
            </a:r>
          </a:p>
          <a:p>
            <a:pPr marL="45720" indent="0">
              <a:buNone/>
            </a:pPr>
            <a:r>
              <a:rPr lang="en-AU" sz="3200" dirty="0"/>
              <a:t>MCHC     -29.8</a:t>
            </a:r>
          </a:p>
          <a:p>
            <a:pPr marL="45720" indent="0">
              <a:buNone/>
            </a:pPr>
            <a:r>
              <a:rPr lang="en-AU" sz="3200" dirty="0"/>
              <a:t>Platelet     -44,000</a:t>
            </a:r>
          </a:p>
          <a:p>
            <a:pPr marL="45720" indent="0">
              <a:buNone/>
            </a:pPr>
            <a:r>
              <a:rPr lang="en-AU" sz="3200" dirty="0"/>
              <a:t>RDW CV -28.7%</a:t>
            </a:r>
          </a:p>
          <a:p>
            <a:pPr marL="45720" indent="0">
              <a:buNone/>
            </a:pPr>
            <a:r>
              <a:rPr lang="en-AU" sz="3200" dirty="0"/>
              <a:t>ESR          -140 mm/hr</a:t>
            </a:r>
          </a:p>
          <a:p>
            <a:pPr marL="45720" indent="0">
              <a:buNone/>
            </a:pPr>
            <a:r>
              <a:rPr lang="en-AU" sz="3200" dirty="0" err="1"/>
              <a:t>qCRP</a:t>
            </a:r>
            <a:r>
              <a:rPr lang="en-AU" sz="3200" dirty="0"/>
              <a:t>       -118</a:t>
            </a:r>
          </a:p>
          <a:p>
            <a:pPr marL="45720" indent="0">
              <a:buNone/>
            </a:pPr>
            <a:r>
              <a:rPr lang="en-AU" sz="3200" dirty="0"/>
              <a:t>Sr calcium – 9.3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400422" y="327660"/>
            <a:ext cx="3386453" cy="6202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AU" altLang="en-US" sz="2800" dirty="0"/>
              <a:t>Urea     - 21</a:t>
            </a:r>
          </a:p>
          <a:p>
            <a:pPr>
              <a:lnSpc>
                <a:spcPct val="130000"/>
              </a:lnSpc>
            </a:pPr>
            <a:r>
              <a:rPr lang="en-AU" altLang="en-US" sz="2800" dirty="0" err="1"/>
              <a:t>creat</a:t>
            </a:r>
            <a:r>
              <a:rPr lang="en-AU" altLang="en-US" sz="2800" dirty="0"/>
              <a:t>     -1.3</a:t>
            </a:r>
          </a:p>
          <a:p>
            <a:pPr>
              <a:lnSpc>
                <a:spcPct val="130000"/>
              </a:lnSpc>
            </a:pPr>
            <a:r>
              <a:rPr lang="en-AU" altLang="en-US" sz="2800" dirty="0"/>
              <a:t>Na        -139</a:t>
            </a:r>
          </a:p>
          <a:p>
            <a:pPr>
              <a:lnSpc>
                <a:spcPct val="130000"/>
              </a:lnSpc>
            </a:pPr>
            <a:r>
              <a:rPr lang="en-AU" altLang="en-US" sz="2800" dirty="0"/>
              <a:t>K          - 3.9</a:t>
            </a:r>
          </a:p>
          <a:p>
            <a:pPr>
              <a:lnSpc>
                <a:spcPct val="130000"/>
              </a:lnSpc>
            </a:pPr>
            <a:r>
              <a:rPr lang="en-AU" altLang="en-US" sz="2800" dirty="0"/>
              <a:t>T Bilirubin-2.5</a:t>
            </a:r>
          </a:p>
          <a:p>
            <a:pPr>
              <a:lnSpc>
                <a:spcPct val="130000"/>
              </a:lnSpc>
            </a:pPr>
            <a:r>
              <a:rPr lang="en-AU" altLang="en-US" sz="2800" dirty="0"/>
              <a:t>D.Bilirubin-0.3</a:t>
            </a:r>
          </a:p>
          <a:p>
            <a:pPr>
              <a:lnSpc>
                <a:spcPct val="130000"/>
              </a:lnSpc>
            </a:pPr>
            <a:r>
              <a:rPr lang="en-AU" altLang="en-US" sz="2800" dirty="0" err="1"/>
              <a:t>I.Bilirubin</a:t>
            </a:r>
            <a:r>
              <a:rPr lang="en-AU" altLang="en-US" sz="2800" dirty="0"/>
              <a:t> -2.2</a:t>
            </a:r>
          </a:p>
          <a:p>
            <a:pPr>
              <a:lnSpc>
                <a:spcPct val="130000"/>
              </a:lnSpc>
            </a:pPr>
            <a:r>
              <a:rPr lang="en-AU" altLang="en-US" sz="2800" dirty="0"/>
              <a:t>SGOT    -58</a:t>
            </a:r>
          </a:p>
          <a:p>
            <a:pPr>
              <a:lnSpc>
                <a:spcPct val="130000"/>
              </a:lnSpc>
            </a:pPr>
            <a:r>
              <a:rPr lang="en-AU" altLang="en-US" sz="2800" dirty="0"/>
              <a:t>SGPT     -32</a:t>
            </a:r>
          </a:p>
          <a:p>
            <a:pPr>
              <a:lnSpc>
                <a:spcPct val="130000"/>
              </a:lnSpc>
            </a:pPr>
            <a:r>
              <a:rPr lang="en-AU" altLang="en-US" sz="2800" dirty="0"/>
              <a:t>ALP       -660</a:t>
            </a:r>
          </a:p>
          <a:p>
            <a:pPr>
              <a:lnSpc>
                <a:spcPct val="130000"/>
              </a:lnSpc>
            </a:pPr>
            <a:r>
              <a:rPr lang="en-AU" altLang="en-US" sz="2800" dirty="0"/>
              <a:t>Sr LDH -1992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623</Words>
  <Application>Microsoft Office PowerPoint</Application>
  <PresentationFormat>Widescreen</PresentationFormat>
  <Paragraphs>121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Gill Sans Nova Light</vt:lpstr>
      <vt:lpstr>Sagona Book</vt:lpstr>
      <vt:lpstr>Wingdings</vt:lpstr>
      <vt:lpstr>Custom</vt:lpstr>
      <vt:lpstr>                                  CPC BY MU3                CHIEF DR.K.SENTHIL MD         ASSO PROF :DR.MURALIDHARAN MD                  ASST PROF:DR.MANIKANDAN MD                                                 DR.SARAVANA MADHAV MD                                                 DR.ILAMARAN MD DM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2023-12-12T20:05:16Z</dcterms:created>
  <dcterms:modified xsi:type="dcterms:W3CDTF">2025-01-28T08:41:22Z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