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3" roundtripDataSignature="AMtx7mjIxm5MdqRvON6V0MHR2rRqerLZ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68A41F2-8550-41E4-8D1E-41598A597869}">
  <a:tblStyle styleId="{068A41F2-8550-41E4-8D1E-41598A597869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slide" Target="slides/slide16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0" name="Google Shape;150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97f18731a265b1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97f18731a265b1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8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8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2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2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5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2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26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Relationship Id="rId4" Type="http://schemas.openxmlformats.org/officeDocument/2006/relationships/image" Target="../media/image6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311700" y="284373"/>
            <a:ext cx="8520600" cy="100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/>
              <a:t>PHYSCON -2021</a:t>
            </a:r>
            <a:endParaRPr/>
          </a:p>
        </p:txBody>
      </p:sp>
      <p:sp>
        <p:nvSpPr>
          <p:cNvPr id="55" name="Google Shape;55;p1"/>
          <p:cNvSpPr txBox="1"/>
          <p:nvPr/>
        </p:nvSpPr>
        <p:spPr>
          <a:xfrm>
            <a:off x="918600" y="2151300"/>
            <a:ext cx="8225400" cy="29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1" lang="en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By Medicine  unit 1</a:t>
            </a:r>
            <a:endParaRPr b="0" i="1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Unit chief: Dr Natarajan MD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Asst professors: 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Dr.Shridharan MD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Dr.</a:t>
            </a:r>
            <a:r>
              <a:rPr lang="en" sz="2400"/>
              <a:t>Vasanthakalyani MD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Dr.</a:t>
            </a:r>
            <a:r>
              <a:rPr lang="en" sz="2400"/>
              <a:t>Suresh kumar </a:t>
            </a: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MD 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ophthal opinion</a:t>
            </a:r>
            <a:endParaRPr/>
          </a:p>
        </p:txBody>
      </p:sp>
      <p:sp>
        <p:nvSpPr>
          <p:cNvPr id="113" name="Google Shape;113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/>
              <a:t>on 31/12/2020 ophthal opinion: superior temporal arcade hemorrhage on fundus examination</a:t>
            </a:r>
            <a:endParaRPr/>
          </a:p>
        </p:txBody>
      </p:sp>
      <p:pic>
        <p:nvPicPr>
          <p:cNvPr id="114" name="Google Shape;114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6544" y="1815995"/>
            <a:ext cx="1496576" cy="2457651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9"/>
          <p:cNvSpPr txBox="1"/>
          <p:nvPr/>
        </p:nvSpPr>
        <p:spPr>
          <a:xfrm>
            <a:off x="4277575" y="2398451"/>
            <a:ext cx="39999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 3/1/2021 fundus examination shows mild hemorrhage in resolving stage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6" name="Google Shape;116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55037" y="1605279"/>
            <a:ext cx="1990626" cy="28790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4000" y="304800"/>
            <a:ext cx="4150701" cy="3380749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1"/>
          <p:cNvSpPr txBox="1"/>
          <p:nvPr/>
        </p:nvSpPr>
        <p:spPr>
          <a:xfrm>
            <a:off x="967074" y="2252170"/>
            <a:ext cx="55509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1"/>
          <p:cNvSpPr txBox="1"/>
          <p:nvPr/>
        </p:nvSpPr>
        <p:spPr>
          <a:xfrm>
            <a:off x="944400" y="3876852"/>
            <a:ext cx="7069200" cy="9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evidence  of crew cut appearance</a:t>
            </a: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but diploic  space expansion  is present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Hb electrophoresis</a:t>
            </a:r>
            <a:endParaRPr/>
          </a:p>
        </p:txBody>
      </p:sp>
      <p:sp>
        <p:nvSpPr>
          <p:cNvPr id="129" name="Google Shape;129;p10"/>
          <p:cNvSpPr txBox="1"/>
          <p:nvPr>
            <p:ph idx="1" type="body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130" name="Google Shape;130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41674" y="207073"/>
            <a:ext cx="5002326" cy="4509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Treatment </a:t>
            </a:r>
            <a:endParaRPr/>
          </a:p>
        </p:txBody>
      </p:sp>
      <p:sp>
        <p:nvSpPr>
          <p:cNvPr id="136" name="Google Shape;136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IV fluids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Antibiotics  iv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Blood transfusion 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Other supportive drugs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plenty of oral fluid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3"/>
          <p:cNvSpPr txBox="1"/>
          <p:nvPr>
            <p:ph type="title"/>
          </p:nvPr>
        </p:nvSpPr>
        <p:spPr>
          <a:xfrm>
            <a:off x="515159" y="2048392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Sickle thalassemia 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Aim of this presentation </a:t>
            </a:r>
            <a:endParaRPr/>
          </a:p>
        </p:txBody>
      </p:sp>
      <p:sp>
        <p:nvSpPr>
          <p:cNvPr id="147" name="Google Shape;147;p16"/>
          <p:cNvSpPr txBox="1"/>
          <p:nvPr>
            <p:ph idx="1" type="body"/>
          </p:nvPr>
        </p:nvSpPr>
        <p:spPr>
          <a:xfrm>
            <a:off x="474850" y="1245625"/>
            <a:ext cx="8520600" cy="27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Usually isolated sickle cell anemia have autosplenectomy at the age of 18 yrs but coexisting  thalassemia  is preventing  it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Usually isolated sickle cell anemia have multiple episodes of crisis but this boy doesnot  have any such crises this is also bcoz of thalassemia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Whenever  known hemoglobinopathy patient present  with less number of crisis  and less severe disease we have to think about hb heterogeneity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Thank u all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Presenting complaints</a:t>
            </a:r>
            <a:endParaRPr/>
          </a:p>
        </p:txBody>
      </p:sp>
      <p:sp>
        <p:nvSpPr>
          <p:cNvPr id="61" name="Google Shape;61;p2"/>
          <p:cNvSpPr txBox="1"/>
          <p:nvPr>
            <p:ph idx="1" type="body"/>
          </p:nvPr>
        </p:nvSpPr>
        <p:spPr>
          <a:xfrm>
            <a:off x="433875" y="1219675"/>
            <a:ext cx="8710200" cy="39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   18 yr old male came with c/o 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Easy fatigability for past 2 wks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fever for 4 days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breathlessness for 4 days 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 h/o abdominal pain ,pain over hands/swelling of hands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 h/0 pedal edema,orthopnea and pnd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b="1" lang="en" sz="2400"/>
              <a:t>Past history: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H/o multiple blood transfusion + for hematological disorder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en"/>
              <a:t>not a k/c/o t2DM ,S-HTN, BA, Epilepsy                             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Family history </a:t>
            </a:r>
            <a:endParaRPr/>
          </a:p>
        </p:txBody>
      </p:sp>
      <p:sp>
        <p:nvSpPr>
          <p:cNvPr id="67" name="Google Shape;67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68" name="Google Shape;6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5400000">
            <a:off x="3204788" y="32611"/>
            <a:ext cx="3217925" cy="5627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on examination</a:t>
            </a:r>
            <a:endParaRPr/>
          </a:p>
        </p:txBody>
      </p:sp>
      <p:sp>
        <p:nvSpPr>
          <p:cNvPr id="74" name="Google Shape;74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severe pallor + ,icterus+ (lemon yellow),no cyanosis ,no clubbing ,no generalised lymphadenopathy, sternal  tenderness  +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ill built ,prominent facial bone,no pedal  edema, normal hair, no hyperpigmented Palmar crease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b="1" lang="en"/>
              <a:t>vitals</a:t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PR -140/min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BP- 100/60 mm hg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SPO2 - 97 % @room air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systemic examination</a:t>
            </a:r>
            <a:endParaRPr/>
          </a:p>
        </p:txBody>
      </p:sp>
      <p:sp>
        <p:nvSpPr>
          <p:cNvPr id="80" name="Google Shape;80;p5"/>
          <p:cNvSpPr txBox="1"/>
          <p:nvPr>
            <p:ph idx="1" type="body"/>
          </p:nvPr>
        </p:nvSpPr>
        <p:spPr>
          <a:xfrm>
            <a:off x="167926" y="1154853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cvs : s1s2 + heamic murmur +,venous hum +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Rs  :BAE+ , no added sounds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p/a : soft ,bs +,moderate spleenomegaly, liver 2cm below rt costal margin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CNS :NFND , moves all 4 limbs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/>
              <a:t>investigation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86" name="Google Shape;86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graphicFrame>
        <p:nvGraphicFramePr>
          <p:cNvPr id="87" name="Google Shape;87;p6"/>
          <p:cNvGraphicFramePr/>
          <p:nvPr/>
        </p:nvGraphicFramePr>
        <p:xfrm>
          <a:off x="952500" y="1238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{068A41F2-8550-41E4-8D1E-41598A597869}</a:tableStyleId>
              </a:tblPr>
              <a:tblGrid>
                <a:gridCol w="618750"/>
                <a:gridCol w="882550"/>
                <a:gridCol w="796925"/>
                <a:gridCol w="796925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date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29/12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31/12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5/1/21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TC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32000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13000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5100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DC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52/41/7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31/58/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/>
                        <a:t>11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25/50/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25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HB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5.3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7.7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PCV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18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24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PLC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1.68 LAKHS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1.44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1.83 lakhs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ESR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44 MM /HR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88" name="Google Shape;88;p6"/>
          <p:cNvGraphicFramePr/>
          <p:nvPr/>
        </p:nvGraphicFramePr>
        <p:xfrm>
          <a:off x="4571994" y="114492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{068A41F2-8550-41E4-8D1E-41598A597869}</a:tableStyleId>
              </a:tblPr>
              <a:tblGrid>
                <a:gridCol w="1231375"/>
                <a:gridCol w="1231375"/>
                <a:gridCol w="1231375"/>
              </a:tblGrid>
              <a:tr h="392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Total biliubin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4.6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2.6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92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direct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0.8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0.8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92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indirect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3.8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1.8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92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SGOT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712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36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92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SGPT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269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84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92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ALP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39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54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92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Urine bile pigments 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cap="none" strike="noStrike"/>
                        <a:t>Negative 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392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94" name="Google Shape;94;p7"/>
          <p:cNvSpPr txBox="1"/>
          <p:nvPr>
            <p:ph idx="1" type="body"/>
          </p:nvPr>
        </p:nvSpPr>
        <p:spPr>
          <a:xfrm>
            <a:off x="311700" y="1124100"/>
            <a:ext cx="8520600" cy="40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Covid swab - negative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usg abdomen showed moderate splenomegaly,no free fluid in abdomen ,no gb wall edema.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serum ferritin : 307.50 [ref value -39.3 to 439.4]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urine routine : with in normal limit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Echo: ejection fraction  67% with mild TR +, no evidence  of  dilated  ventricle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/>
              <a:t>Typhidot  negative 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en"/>
              <a:t>RDT - negative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97f18731a265b10_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g297f18731a265b10_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CRP - positive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urine culture - negative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blood culture- bacillus non fermentable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2"/>
          <p:cNvSpPr txBox="1"/>
          <p:nvPr/>
        </p:nvSpPr>
        <p:spPr>
          <a:xfrm>
            <a:off x="227452" y="353650"/>
            <a:ext cx="5141100" cy="8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Peripheral  smear report 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41175" y="1178350"/>
            <a:ext cx="5664326" cy="3650699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2"/>
          <p:cNvSpPr txBox="1"/>
          <p:nvPr/>
        </p:nvSpPr>
        <p:spPr>
          <a:xfrm>
            <a:off x="227450" y="1079600"/>
            <a:ext cx="2432400" cy="406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sickle cell target  cell microcyctic hypochromic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stomatocytes are seen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