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77" r:id="rId4"/>
    <p:sldId id="285" r:id="rId5"/>
    <p:sldId id="283" r:id="rId6"/>
    <p:sldId id="281" r:id="rId7"/>
    <p:sldId id="286" r:id="rId8"/>
    <p:sldId id="287" r:id="rId9"/>
    <p:sldId id="292" r:id="rId10"/>
    <p:sldId id="279" r:id="rId11"/>
    <p:sldId id="259" r:id="rId12"/>
    <p:sldId id="278" r:id="rId13"/>
    <p:sldId id="276" r:id="rId14"/>
    <p:sldId id="295" r:id="rId15"/>
    <p:sldId id="296" r:id="rId16"/>
    <p:sldId id="298" r:id="rId17"/>
    <p:sldId id="297" r:id="rId18"/>
    <p:sldId id="268" r:id="rId19"/>
    <p:sldId id="293" r:id="rId20"/>
    <p:sldId id="289" r:id="rId21"/>
    <p:sldId id="284" r:id="rId22"/>
    <p:sldId id="280" r:id="rId23"/>
    <p:sldId id="2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89D0A0-FF7C-477E-BABE-6E95126EA56A}">
          <p14:sldIdLst>
            <p14:sldId id="256"/>
            <p14:sldId id="257"/>
            <p14:sldId id="277"/>
            <p14:sldId id="285"/>
            <p14:sldId id="283"/>
            <p14:sldId id="281"/>
            <p14:sldId id="286"/>
            <p14:sldId id="287"/>
            <p14:sldId id="292"/>
            <p14:sldId id="279"/>
            <p14:sldId id="259"/>
            <p14:sldId id="278"/>
          </p14:sldIdLst>
        </p14:section>
        <p14:section name="Untitled Section" id="{94496D1B-125A-41DC-A5E0-B5BEE3D743F5}">
          <p14:sldIdLst>
            <p14:sldId id="276"/>
            <p14:sldId id="295"/>
            <p14:sldId id="296"/>
            <p14:sldId id="298"/>
            <p14:sldId id="297"/>
            <p14:sldId id="268"/>
            <p14:sldId id="293"/>
            <p14:sldId id="289"/>
            <p14:sldId id="284"/>
            <p14:sldId id="280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2106F1-0640-4817-9826-A5CBDCDB2BFA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953C0CF5-2824-4290-BC53-B86C92D382A8}">
      <dgm:prSet phldrT="[Text]" phldr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IN" dirty="0"/>
        </a:p>
      </dgm:t>
    </dgm:pt>
    <dgm:pt modelId="{D0511E81-93E1-4871-A22C-EE620E6C6DB4}" type="parTrans" cxnId="{8AEDE17C-51CF-4940-B768-FE14B1F00037}">
      <dgm:prSet/>
      <dgm:spPr/>
      <dgm:t>
        <a:bodyPr/>
        <a:lstStyle/>
        <a:p>
          <a:endParaRPr lang="en-IN"/>
        </a:p>
      </dgm:t>
    </dgm:pt>
    <dgm:pt modelId="{9C59D84C-72B6-4ABB-83B3-512DE7AAAB96}" type="sibTrans" cxnId="{8AEDE17C-51CF-4940-B768-FE14B1F00037}">
      <dgm:prSet/>
      <dgm:spPr/>
      <dgm:t>
        <a:bodyPr/>
        <a:lstStyle/>
        <a:p>
          <a:endParaRPr lang="en-IN"/>
        </a:p>
      </dgm:t>
    </dgm:pt>
    <dgm:pt modelId="{E7679842-5C29-43F3-8CD5-89516EF0B834}" type="pres">
      <dgm:prSet presAssocID="{452106F1-0640-4817-9826-A5CBDCDB2BFA}" presName="linearFlow" presStyleCnt="0">
        <dgm:presLayoutVars>
          <dgm:dir/>
          <dgm:resizeHandles val="exact"/>
        </dgm:presLayoutVars>
      </dgm:prSet>
      <dgm:spPr/>
    </dgm:pt>
    <dgm:pt modelId="{134AA876-6C06-4427-8A9B-0738FF38CE47}" type="pres">
      <dgm:prSet presAssocID="{953C0CF5-2824-4290-BC53-B86C92D382A8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AD6D08E-429D-4462-96AE-B079CAD87FD1}" type="presOf" srcId="{452106F1-0640-4817-9826-A5CBDCDB2BFA}" destId="{E7679842-5C29-43F3-8CD5-89516EF0B834}" srcOrd="0" destOrd="0" presId="urn:microsoft.com/office/officeart/2005/8/layout/equation1"/>
    <dgm:cxn modelId="{7428CB89-E659-4A88-A9B5-68CD500D5826}" type="presOf" srcId="{953C0CF5-2824-4290-BC53-B86C92D382A8}" destId="{134AA876-6C06-4427-8A9B-0738FF38CE47}" srcOrd="0" destOrd="0" presId="urn:microsoft.com/office/officeart/2005/8/layout/equation1"/>
    <dgm:cxn modelId="{8AEDE17C-51CF-4940-B768-FE14B1F00037}" srcId="{452106F1-0640-4817-9826-A5CBDCDB2BFA}" destId="{953C0CF5-2824-4290-BC53-B86C92D382A8}" srcOrd="0" destOrd="0" parTransId="{D0511E81-93E1-4871-A22C-EE620E6C6DB4}" sibTransId="{9C59D84C-72B6-4ABB-83B3-512DE7AAAB96}"/>
    <dgm:cxn modelId="{8530B85E-3EF8-40E7-AC9A-BF1232772EE7}" type="presParOf" srcId="{E7679842-5C29-43F3-8CD5-89516EF0B834}" destId="{134AA876-6C06-4427-8A9B-0738FF38CE47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AA876-6C06-4427-8A9B-0738FF38CE47}">
      <dsp:nvSpPr>
        <dsp:cNvPr id="0" name=""/>
        <dsp:cNvSpPr/>
      </dsp:nvSpPr>
      <dsp:spPr>
        <a:xfrm>
          <a:off x="0" y="216243"/>
          <a:ext cx="902043" cy="902043"/>
        </a:xfrm>
        <a:prstGeom prst="ellipse">
          <a:avLst/>
        </a:prstGeom>
        <a:solidFill>
          <a:schemeClr val="bg1"/>
        </a:solidFill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700" kern="1200" dirty="0"/>
        </a:p>
      </dsp:txBody>
      <dsp:txXfrm>
        <a:off x="132101" y="348344"/>
        <a:ext cx="637841" cy="637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1829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30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55232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05681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2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2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23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0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4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8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96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3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7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4509" y="376707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ISOLATED HYPOGONADOTROPHIC HYPOGONADISM IN SIBLINGS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2730321"/>
            <a:ext cx="8915399" cy="3173341"/>
          </a:xfrm>
        </p:spPr>
        <p:txBody>
          <a:bodyPr/>
          <a:lstStyle/>
          <a:p>
            <a:r>
              <a:rPr lang="en-IN" dirty="0">
                <a:solidFill>
                  <a:schemeClr val="accent6">
                    <a:lumMod val="75000"/>
                  </a:schemeClr>
                </a:solidFill>
              </a:rPr>
              <a:t>MEDICINE UNIT M3</a:t>
            </a:r>
          </a:p>
          <a:p>
            <a:r>
              <a:rPr lang="en-IN" dirty="0"/>
              <a:t>PROF. DR M NATARAJAN M.D.,</a:t>
            </a:r>
          </a:p>
          <a:p>
            <a:r>
              <a:rPr lang="en-IN" dirty="0">
                <a:solidFill>
                  <a:schemeClr val="tx1"/>
                </a:solidFill>
              </a:rPr>
              <a:t>ASSISTANT PROFESSORS </a:t>
            </a:r>
            <a:r>
              <a:rPr lang="en-IN" dirty="0"/>
              <a:t>-</a:t>
            </a:r>
          </a:p>
          <a:p>
            <a:r>
              <a:rPr lang="en-IN" dirty="0"/>
              <a:t>DR SYED BAHAVUDEEN HUSSAINI M.D.,D.N.B.,FICP.,</a:t>
            </a:r>
          </a:p>
          <a:p>
            <a:r>
              <a:rPr lang="en-IN" dirty="0"/>
              <a:t>DR P S VALLIDEVI M.D.,</a:t>
            </a:r>
          </a:p>
          <a:p>
            <a:endParaRPr lang="en-IN" dirty="0"/>
          </a:p>
          <a:p>
            <a:r>
              <a:rPr lang="en-IN" dirty="0"/>
              <a:t>Presented by DR G SUMATHI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599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656" y="135068"/>
            <a:ext cx="8911687" cy="856605"/>
          </a:xfrm>
        </p:spPr>
        <p:txBody>
          <a:bodyPr>
            <a:normAutofit/>
          </a:bodyPr>
          <a:lstStyle/>
          <a:p>
            <a:r>
              <a:rPr lang="en-IN" sz="4000" dirty="0" smtClean="0"/>
              <a:t>INVESTIGATIONS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3524040"/>
              </p:ext>
            </p:extLst>
          </p:nvPr>
        </p:nvGraphicFramePr>
        <p:xfrm>
          <a:off x="2289219" y="1107586"/>
          <a:ext cx="8305800" cy="551819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07784"/>
                <a:gridCol w="2923504"/>
                <a:gridCol w="2674512"/>
              </a:tblGrid>
              <a:tr h="95339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COMPLETE HEMOGRAM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ELDER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YOUNGER</a:t>
                      </a:r>
                      <a:endParaRPr lang="en-US" sz="2400" b="1" dirty="0"/>
                    </a:p>
                  </a:txBody>
                  <a:tcPr/>
                </a:tc>
              </a:tr>
              <a:tr h="643583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Hb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12.6g/dl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12.3 g/dl</a:t>
                      </a:r>
                      <a:endParaRPr lang="en-US" sz="3200" dirty="0"/>
                    </a:p>
                  </a:txBody>
                  <a:tcPr/>
                </a:tc>
              </a:tr>
              <a:tr h="65353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8900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7500</a:t>
                      </a:r>
                      <a:endParaRPr lang="en-US" sz="3200" dirty="0"/>
                    </a:p>
                  </a:txBody>
                  <a:tcPr/>
                </a:tc>
              </a:tr>
              <a:tr h="65353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DC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66/30/4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63/30/7</a:t>
                      </a:r>
                      <a:endParaRPr lang="en-US" sz="3200" dirty="0"/>
                    </a:p>
                  </a:txBody>
                  <a:tcPr/>
                </a:tc>
              </a:tr>
              <a:tr h="65353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ESR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69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66</a:t>
                      </a:r>
                      <a:endParaRPr lang="en-US" sz="3200" dirty="0"/>
                    </a:p>
                  </a:txBody>
                  <a:tcPr/>
                </a:tc>
              </a:tr>
              <a:tr h="65353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PCV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42.8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38.5</a:t>
                      </a:r>
                      <a:endParaRPr lang="en-US" sz="3200" dirty="0"/>
                    </a:p>
                  </a:txBody>
                  <a:tcPr/>
                </a:tc>
              </a:tr>
              <a:tr h="65353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PLATELETS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2.56 lakhs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2.33 lakhs</a:t>
                      </a:r>
                      <a:endParaRPr lang="en-US" sz="3200" dirty="0"/>
                    </a:p>
                  </a:txBody>
                  <a:tcPr/>
                </a:tc>
              </a:tr>
              <a:tr h="653536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24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7400" y="152400"/>
            <a:ext cx="7543800" cy="9144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26230356"/>
              </p:ext>
            </p:extLst>
          </p:nvPr>
        </p:nvGraphicFramePr>
        <p:xfrm>
          <a:off x="2224825" y="1066800"/>
          <a:ext cx="8305800" cy="56007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88088"/>
                <a:gridCol w="2756079"/>
                <a:gridCol w="2661633"/>
              </a:tblGrid>
              <a:tr h="647700">
                <a:tc>
                  <a:txBody>
                    <a:bodyPr/>
                    <a:lstStyle/>
                    <a:p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ELDER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YOUNGER</a:t>
                      </a:r>
                      <a:endParaRPr lang="en-US" sz="3200" b="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RBS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88mg/dl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87 mg/dl</a:t>
                      </a:r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S.UREA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18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24</a:t>
                      </a:r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S.CREATININE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0.7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0.8</a:t>
                      </a:r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Urine albumin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nil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nil</a:t>
                      </a:r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Urine</a:t>
                      </a:r>
                      <a:r>
                        <a:rPr lang="en-US" sz="3200" baseline="0" dirty="0" smtClean="0"/>
                        <a:t> sugar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nil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nil</a:t>
                      </a:r>
                      <a:endParaRPr lang="en-US" sz="3200" dirty="0"/>
                    </a:p>
                  </a:txBody>
                  <a:tcPr/>
                </a:tc>
              </a:tr>
              <a:tr h="6477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Urine deposits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No pus cells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nil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5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309284"/>
              </p:ext>
            </p:extLst>
          </p:nvPr>
        </p:nvGraphicFramePr>
        <p:xfrm>
          <a:off x="1551056" y="264695"/>
          <a:ext cx="9662375" cy="596803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84579"/>
                <a:gridCol w="3334867"/>
                <a:gridCol w="2189409"/>
                <a:gridCol w="1953520"/>
              </a:tblGrid>
              <a:tr h="558487">
                <a:tc>
                  <a:txBody>
                    <a:bodyPr/>
                    <a:lstStyle/>
                    <a:p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NORMAL VALUES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ELDER</a:t>
                      </a:r>
                      <a:endParaRPr lang="en-US" sz="3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YOUNGER</a:t>
                      </a:r>
                      <a:endParaRPr lang="en-US" sz="2400" b="0" dirty="0"/>
                    </a:p>
                  </a:txBody>
                  <a:tcPr/>
                </a:tc>
              </a:tr>
              <a:tr h="8147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Serum LH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(2.12-10.89µIU/</a:t>
                      </a:r>
                      <a:r>
                        <a:rPr lang="en-US" sz="2800" baseline="0" dirty="0" smtClean="0"/>
                        <a:t>ml)</a:t>
                      </a:r>
                      <a:endParaRPr lang="en-US" sz="280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0.36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1.63</a:t>
                      </a:r>
                      <a:endParaRPr lang="en-US" sz="2800" dirty="0"/>
                    </a:p>
                  </a:txBody>
                  <a:tcPr/>
                </a:tc>
              </a:tr>
              <a:tr h="8147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Serum FSH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(3.85 – 8.78µIU/</a:t>
                      </a:r>
                      <a:r>
                        <a:rPr lang="en-US" sz="2800" baseline="0" dirty="0" smtClean="0"/>
                        <a:t>ml)</a:t>
                      </a:r>
                      <a:endParaRPr lang="en-US" sz="280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0.78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3.76</a:t>
                      </a:r>
                      <a:endParaRPr lang="en-US" sz="2800" dirty="0"/>
                    </a:p>
                  </a:txBody>
                  <a:tcPr/>
                </a:tc>
              </a:tr>
              <a:tr h="8147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Serum prolactin</a:t>
                      </a:r>
                    </a:p>
                    <a:p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/>
                        <a:t>3.34 –26.72 ng/mL</a:t>
                      </a:r>
                      <a:endParaRPr lang="en-US" sz="2800" dirty="0" smtClean="0"/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7.82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4.73</a:t>
                      </a:r>
                      <a:endParaRPr lang="en-US" sz="2800" dirty="0"/>
                    </a:p>
                  </a:txBody>
                  <a:tcPr/>
                </a:tc>
              </a:tr>
              <a:tr h="81473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Serum free 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(o.60 – 1.12 ng/dl)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1.02</a:t>
                      </a:r>
                      <a:endParaRPr lang="en-US" sz="2800" dirty="0"/>
                    </a:p>
                  </a:txBody>
                  <a:tcPr/>
                </a:tc>
              </a:tr>
              <a:tr h="118267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Serum TSH</a:t>
                      </a:r>
                    </a:p>
                    <a:p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(0.34 – 5.60µIU/ml</a:t>
                      </a:r>
                    </a:p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3.42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1.44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8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USG ABDOMEN AND PELVIS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39362" y="1393213"/>
            <a:ext cx="3992732" cy="576262"/>
          </a:xfrm>
        </p:spPr>
        <p:txBody>
          <a:bodyPr/>
          <a:lstStyle/>
          <a:p>
            <a:r>
              <a:rPr lang="en-IN" dirty="0" smtClean="0"/>
              <a:t>ELDER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8186" y="1969475"/>
            <a:ext cx="6001555" cy="4534356"/>
          </a:xfrm>
        </p:spPr>
        <p:txBody>
          <a:bodyPr>
            <a:normAutofit/>
          </a:bodyPr>
          <a:lstStyle/>
          <a:p>
            <a:r>
              <a:rPr lang="en-IN" sz="2000" dirty="0" smtClean="0"/>
              <a:t>Very thin </a:t>
            </a:r>
            <a:r>
              <a:rPr lang="en-IN" sz="2000" dirty="0" err="1" smtClean="0"/>
              <a:t>hypoplastic</a:t>
            </a:r>
            <a:r>
              <a:rPr lang="en-IN" sz="2000" dirty="0" smtClean="0"/>
              <a:t> uterus measuring 2.7 cm longitudinally and 0.7 cm </a:t>
            </a:r>
            <a:r>
              <a:rPr lang="en-IN" sz="2000" dirty="0" err="1" smtClean="0"/>
              <a:t>anteroposteriorly</a:t>
            </a:r>
            <a:r>
              <a:rPr lang="en-IN" sz="2000" dirty="0" smtClean="0"/>
              <a:t>. Endometrium is extremely thin measuring less than 1 mm</a:t>
            </a:r>
          </a:p>
          <a:p>
            <a:r>
              <a:rPr lang="en-IN" sz="2000" dirty="0" smtClean="0"/>
              <a:t>Both ovaries are imaged and smaller in size with few follicles each measuring 1 to 5 mm. no evidence of adnexal mass lesion</a:t>
            </a:r>
          </a:p>
          <a:p>
            <a:r>
              <a:rPr lang="en-IN" sz="2000" dirty="0" smtClean="0"/>
              <a:t>No contradictory gonad seen</a:t>
            </a:r>
            <a:endParaRPr lang="en-IN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09660" y="1392220"/>
            <a:ext cx="3999001" cy="576262"/>
          </a:xfrm>
        </p:spPr>
        <p:txBody>
          <a:bodyPr/>
          <a:lstStyle/>
          <a:p>
            <a:r>
              <a:rPr lang="en-IN" dirty="0" smtClean="0"/>
              <a:t>YOUNGER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5194" y="2032957"/>
            <a:ext cx="5537916" cy="4470874"/>
          </a:xfrm>
        </p:spPr>
        <p:txBody>
          <a:bodyPr>
            <a:normAutofit/>
          </a:bodyPr>
          <a:lstStyle/>
          <a:p>
            <a:r>
              <a:rPr lang="en-IN" sz="2000" dirty="0"/>
              <a:t>Very thin small </a:t>
            </a:r>
            <a:r>
              <a:rPr lang="en-IN" sz="2000" dirty="0" err="1"/>
              <a:t>hypoplastic</a:t>
            </a:r>
            <a:r>
              <a:rPr lang="en-IN" sz="2000" dirty="0"/>
              <a:t> uterus measuring 3.8 cm longitudinally and 0.8 cm </a:t>
            </a:r>
            <a:r>
              <a:rPr lang="en-IN" sz="2000" dirty="0" err="1"/>
              <a:t>anteroposteriorly</a:t>
            </a:r>
            <a:r>
              <a:rPr lang="en-IN" sz="2000" dirty="0"/>
              <a:t>. Endometrium is extremely thin measuring less than 1mm</a:t>
            </a:r>
          </a:p>
          <a:p>
            <a:r>
              <a:rPr lang="en-IN" sz="2000" dirty="0"/>
              <a:t>Both ovaries are </a:t>
            </a:r>
            <a:r>
              <a:rPr lang="en-IN" sz="2000" dirty="0" smtClean="0"/>
              <a:t>smaller </a:t>
            </a:r>
            <a:r>
              <a:rPr lang="en-IN" sz="2000" dirty="0"/>
              <a:t>in size with few follicles each measuring 1 to 5 mm</a:t>
            </a:r>
          </a:p>
          <a:p>
            <a:r>
              <a:rPr lang="en-IN" sz="2000" dirty="0"/>
              <a:t>No evidence of adnexal mass lesion</a:t>
            </a:r>
          </a:p>
          <a:p>
            <a:r>
              <a:rPr lang="en-IN" sz="2000" dirty="0"/>
              <a:t>No contradictory gonad seen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353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MRI PITUITARY OF ELDER SIBLING</a:t>
            </a:r>
            <a:endParaRPr lang="en-I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378039"/>
            <a:ext cx="8281116" cy="4997003"/>
          </a:xfrm>
        </p:spPr>
      </p:pic>
      <p:sp>
        <p:nvSpPr>
          <p:cNvPr id="10" name="Up Arrow 9"/>
          <p:cNvSpPr/>
          <p:nvPr/>
        </p:nvSpPr>
        <p:spPr>
          <a:xfrm rot="1588733">
            <a:off x="4049427" y="4638938"/>
            <a:ext cx="449662" cy="10045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354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75" y="1081825"/>
            <a:ext cx="8667481" cy="5254581"/>
          </a:xfrm>
        </p:spPr>
      </p:pic>
      <p:sp>
        <p:nvSpPr>
          <p:cNvPr id="5" name="Down Arrow 4"/>
          <p:cNvSpPr/>
          <p:nvPr/>
        </p:nvSpPr>
        <p:spPr>
          <a:xfrm rot="13760943">
            <a:off x="7791702" y="4400193"/>
            <a:ext cx="324033" cy="80915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13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MRI PITUITARY YOUNGER SIBLING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905000"/>
            <a:ext cx="8148055" cy="4945935"/>
          </a:xfrm>
        </p:spPr>
      </p:pic>
      <p:sp>
        <p:nvSpPr>
          <p:cNvPr id="5" name="Down Arrow 4"/>
          <p:cNvSpPr/>
          <p:nvPr/>
        </p:nvSpPr>
        <p:spPr>
          <a:xfrm rot="13760943">
            <a:off x="7534124" y="4181251"/>
            <a:ext cx="324033" cy="80915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6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55" y="721217"/>
            <a:ext cx="7221791" cy="5190633"/>
          </a:xfrm>
        </p:spPr>
      </p:pic>
      <p:sp>
        <p:nvSpPr>
          <p:cNvPr id="5" name="Down Arrow 4"/>
          <p:cNvSpPr/>
          <p:nvPr/>
        </p:nvSpPr>
        <p:spPr>
          <a:xfrm rot="13760943">
            <a:off x="7727306" y="4129734"/>
            <a:ext cx="324033" cy="80915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86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MRI PITUITARY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09059" y="1395370"/>
            <a:ext cx="3992732" cy="579490"/>
          </a:xfrm>
        </p:spPr>
        <p:txBody>
          <a:bodyPr/>
          <a:lstStyle/>
          <a:p>
            <a:r>
              <a:rPr lang="en-IN" dirty="0" smtClean="0"/>
              <a:t>ELDER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33978" y="2445935"/>
            <a:ext cx="4342893" cy="3826076"/>
          </a:xfrm>
        </p:spPr>
        <p:txBody>
          <a:bodyPr>
            <a:normAutofit/>
          </a:bodyPr>
          <a:lstStyle/>
          <a:p>
            <a:r>
              <a:rPr lang="en-IN" sz="2400" dirty="0" smtClean="0"/>
              <a:t>Anterior pituitary appears smaller in size and measures 3mm in height, 7mm in AP diameter</a:t>
            </a:r>
          </a:p>
          <a:p>
            <a:r>
              <a:rPr lang="en-IN" sz="2400" dirty="0" smtClean="0"/>
              <a:t>Posterior pituitary bright spot visualised</a:t>
            </a:r>
          </a:p>
          <a:p>
            <a:r>
              <a:rPr lang="en-IN" sz="2400" dirty="0" smtClean="0"/>
              <a:t>Impression – pituitary hypoplasia</a:t>
            </a:r>
            <a:endParaRPr lang="en-IN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505610" y="1360976"/>
            <a:ext cx="3999001" cy="576262"/>
          </a:xfrm>
        </p:spPr>
        <p:txBody>
          <a:bodyPr/>
          <a:lstStyle/>
          <a:p>
            <a:r>
              <a:rPr lang="en-IN" dirty="0" smtClean="0"/>
              <a:t>YOUNGER</a:t>
            </a:r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N" sz="2400" dirty="0"/>
              <a:t>Anterior pituitary smaller in size and measures 5 mm in height and 6.5mm in AP diameter</a:t>
            </a:r>
          </a:p>
          <a:p>
            <a:r>
              <a:rPr lang="en-IN" sz="2400" dirty="0"/>
              <a:t>Posterior pituitary bright spot well visualised</a:t>
            </a:r>
          </a:p>
          <a:p>
            <a:r>
              <a:rPr lang="en-IN" sz="2400" dirty="0"/>
              <a:t>Impression – pituitary hypoplasia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74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Endocrinologist and Gynaecologist opinion obtained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8035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2400" dirty="0" smtClean="0"/>
              <a:t> </a:t>
            </a:r>
            <a:r>
              <a:rPr lang="en-IN" sz="2400" dirty="0"/>
              <a:t>T</a:t>
            </a:r>
            <a:r>
              <a:rPr lang="en-IN" sz="2400" dirty="0" smtClean="0"/>
              <a:t>wo female siblings of age 36 years and 26 years , born of third degree consanguineous marriage presented with</a:t>
            </a:r>
          </a:p>
          <a:p>
            <a:r>
              <a:rPr lang="en-IN" sz="3600" dirty="0" smtClean="0"/>
              <a:t>h/o primary amenorrhea</a:t>
            </a:r>
          </a:p>
          <a:p>
            <a:endParaRPr lang="en-IN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121">
            <a:off x="8960677" y="4410074"/>
            <a:ext cx="28479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3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DIAGNOSIS</a:t>
            </a: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ISOLATED HYPOGONADOTROPHIC HYPOGONADISM    probable genetic </a:t>
            </a:r>
            <a:r>
              <a:rPr lang="en-IN" sz="2800" dirty="0" err="1" smtClean="0"/>
              <a:t>etiology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2830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TREATMENT given </a:t>
            </a: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 err="1" smtClean="0"/>
              <a:t>T.Ethinyl</a:t>
            </a:r>
            <a:r>
              <a:rPr lang="en-IN" sz="2800" dirty="0" smtClean="0"/>
              <a:t> </a:t>
            </a:r>
            <a:r>
              <a:rPr lang="en-IN" sz="2800" dirty="0" err="1" smtClean="0"/>
              <a:t>estradiol</a:t>
            </a:r>
            <a:r>
              <a:rPr lang="en-IN" sz="2800" dirty="0" smtClean="0"/>
              <a:t> 10 µg     1 </a:t>
            </a:r>
            <a:r>
              <a:rPr lang="en-IN" sz="2800" dirty="0" err="1" smtClean="0"/>
              <a:t>hs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55374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AIM OF PRESENTATION</a:t>
            </a: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600" dirty="0" smtClean="0"/>
              <a:t>Rarity of presentation in siblings</a:t>
            </a:r>
          </a:p>
          <a:p>
            <a:r>
              <a:rPr lang="en-IN" sz="3600" dirty="0" smtClean="0"/>
              <a:t>To discuss various causes of primary amenorrhea and hypogonadism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130281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IN" sz="7200" dirty="0" smtClean="0">
                <a:solidFill>
                  <a:srgbClr val="FF0000"/>
                </a:solidFill>
              </a:rPr>
              <a:t>THANK YOU </a:t>
            </a:r>
            <a:r>
              <a:rPr lang="en-IN" sz="72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</a:t>
            </a:r>
            <a:endParaRPr lang="en-IN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0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940158"/>
            <a:ext cx="8915400" cy="497106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IN" sz="2400" dirty="0" smtClean="0"/>
          </a:p>
          <a:p>
            <a:r>
              <a:rPr lang="en-IN" sz="3800" dirty="0" smtClean="0"/>
              <a:t>Studied </a:t>
            </a:r>
            <a:r>
              <a:rPr lang="en-IN" sz="3800" dirty="0" err="1" smtClean="0"/>
              <a:t>upto</a:t>
            </a:r>
            <a:r>
              <a:rPr lang="en-IN" sz="3800" dirty="0" smtClean="0"/>
              <a:t> </a:t>
            </a:r>
            <a:r>
              <a:rPr lang="en-IN" sz="3800" smtClean="0"/>
              <a:t>8</a:t>
            </a:r>
            <a:r>
              <a:rPr lang="en-IN" sz="3800" baseline="30000" smtClean="0"/>
              <a:t>th</a:t>
            </a:r>
            <a:r>
              <a:rPr lang="en-IN" sz="3800" smtClean="0"/>
              <a:t> standard</a:t>
            </a:r>
          </a:p>
          <a:p>
            <a:r>
              <a:rPr lang="en-IN" sz="3800" smtClean="0"/>
              <a:t>h/o </a:t>
            </a:r>
            <a:r>
              <a:rPr lang="en-IN" sz="3800" dirty="0" smtClean="0"/>
              <a:t>absent pubic and axillary hair</a:t>
            </a:r>
          </a:p>
          <a:p>
            <a:r>
              <a:rPr lang="en-IN" sz="3800" dirty="0" smtClean="0"/>
              <a:t>no h/o delay in attaining normal height</a:t>
            </a:r>
          </a:p>
          <a:p>
            <a:r>
              <a:rPr lang="en-IN" sz="3800" dirty="0" smtClean="0"/>
              <a:t>No h/o headache</a:t>
            </a:r>
          </a:p>
          <a:p>
            <a:r>
              <a:rPr lang="en-IN" sz="3800" dirty="0" smtClean="0"/>
              <a:t>No h/o vomiting</a:t>
            </a:r>
          </a:p>
          <a:p>
            <a:r>
              <a:rPr lang="en-IN" sz="3800" dirty="0" smtClean="0"/>
              <a:t>No h/o trauma / irradiation</a:t>
            </a:r>
          </a:p>
          <a:p>
            <a:r>
              <a:rPr lang="en-IN" sz="3800" dirty="0" smtClean="0"/>
              <a:t>No h/o cyclical abdominal pain</a:t>
            </a:r>
          </a:p>
          <a:p>
            <a:r>
              <a:rPr lang="en-IN" sz="3800" dirty="0" smtClean="0"/>
              <a:t>No h/o olfactory disturbances</a:t>
            </a:r>
          </a:p>
          <a:p>
            <a:r>
              <a:rPr lang="en-IN" sz="3800" dirty="0" smtClean="0"/>
              <a:t>No h/o visual disturbances</a:t>
            </a:r>
          </a:p>
          <a:p>
            <a:r>
              <a:rPr lang="en-IN" sz="3800" dirty="0" smtClean="0"/>
              <a:t>No h/o hearing loss</a:t>
            </a:r>
          </a:p>
          <a:p>
            <a:r>
              <a:rPr lang="en-IN" sz="3800" dirty="0" smtClean="0"/>
              <a:t>No h/o involuntary movements</a:t>
            </a:r>
          </a:p>
          <a:p>
            <a:r>
              <a:rPr lang="en-IN" sz="3800" dirty="0" smtClean="0"/>
              <a:t>No h/o </a:t>
            </a:r>
            <a:r>
              <a:rPr lang="en-IN" sz="3800" dirty="0" err="1" smtClean="0"/>
              <a:t>hyperphagia</a:t>
            </a:r>
            <a:endParaRPr lang="en-IN" sz="3800" dirty="0" smtClean="0"/>
          </a:p>
          <a:p>
            <a:endParaRPr lang="en-IN" sz="3800" dirty="0"/>
          </a:p>
        </p:txBody>
      </p:sp>
    </p:spTree>
    <p:extLst>
      <p:ext uri="{BB962C8B-B14F-4D97-AF65-F5344CB8AC3E}">
        <p14:creationId xmlns:p14="http://schemas.microsoft.com/office/powerpoint/2010/main" val="6167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IN" sz="2400" dirty="0" smtClean="0"/>
          </a:p>
          <a:p>
            <a:r>
              <a:rPr lang="en-IN" sz="2400" dirty="0" smtClean="0"/>
              <a:t>No </a:t>
            </a:r>
            <a:r>
              <a:rPr lang="en-IN" sz="2400" dirty="0"/>
              <a:t>other co morbid </a:t>
            </a:r>
            <a:r>
              <a:rPr lang="en-IN" sz="2400" dirty="0" smtClean="0"/>
              <a:t>illnesses </a:t>
            </a:r>
            <a:endParaRPr lang="en-IN" sz="2400" dirty="0"/>
          </a:p>
          <a:p>
            <a:r>
              <a:rPr lang="en-IN" sz="2400" dirty="0"/>
              <a:t>No h/o drug </a:t>
            </a:r>
            <a:r>
              <a:rPr lang="en-IN" sz="2400" dirty="0" smtClean="0"/>
              <a:t>intake</a:t>
            </a:r>
          </a:p>
          <a:p>
            <a:r>
              <a:rPr lang="en-IN" sz="2400" dirty="0" smtClean="0"/>
              <a:t>No h/o surgeries in the past ( cleft lip/ palate)</a:t>
            </a:r>
          </a:p>
          <a:p>
            <a:r>
              <a:rPr lang="en-IN" sz="2400" dirty="0" smtClean="0"/>
              <a:t>No h/o perinatal hypoxia</a:t>
            </a:r>
          </a:p>
          <a:p>
            <a:r>
              <a:rPr lang="en-IN" sz="2400" dirty="0" smtClean="0"/>
              <a:t>No h/o delayed motor/ language/ social milestones</a:t>
            </a:r>
          </a:p>
          <a:p>
            <a:r>
              <a:rPr lang="en-IN" sz="2400" dirty="0" smtClean="0"/>
              <a:t>No h/o maternal smoking</a:t>
            </a:r>
          </a:p>
          <a:p>
            <a:r>
              <a:rPr lang="en-IN" sz="2400" dirty="0" smtClean="0"/>
              <a:t>No h/o delayed puberty in mother/ any other family members</a:t>
            </a:r>
          </a:p>
          <a:p>
            <a:endParaRPr lang="en-IN" sz="2400" dirty="0"/>
          </a:p>
          <a:p>
            <a:endParaRPr lang="en-IN" dirty="0" smtClean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71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PEDIGREE CHART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078816"/>
              </p:ext>
            </p:extLst>
          </p:nvPr>
        </p:nvGraphicFramePr>
        <p:xfrm>
          <a:off x="6561438" y="2051222"/>
          <a:ext cx="902043" cy="1334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969345" y="4333413"/>
            <a:ext cx="902043" cy="902043"/>
            <a:chOff x="0" y="216243"/>
            <a:chExt cx="902043" cy="902043"/>
          </a:xfrm>
          <a:pattFill prst="wdDn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grpSpPr>
        <p:sp>
          <p:nvSpPr>
            <p:cNvPr id="6" name="Oval 5"/>
            <p:cNvSpPr/>
            <p:nvPr/>
          </p:nvSpPr>
          <p:spPr>
            <a:xfrm>
              <a:off x="0" y="216243"/>
              <a:ext cx="902043" cy="90204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132101" y="348344"/>
              <a:ext cx="637841" cy="6378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1700" kern="1200" dirty="0"/>
            </a:p>
          </p:txBody>
        </p:sp>
      </p:grpSp>
      <p:sp>
        <p:nvSpPr>
          <p:cNvPr id="8" name="Oval 7"/>
          <p:cNvSpPr/>
          <p:nvPr/>
        </p:nvSpPr>
        <p:spPr>
          <a:xfrm>
            <a:off x="5516530" y="4324279"/>
            <a:ext cx="902043" cy="902043"/>
          </a:xfrm>
          <a:prstGeom prst="ellipse">
            <a:avLst/>
          </a:prstGeom>
          <a:pattFill prst="wdDn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lowchart: Process 8"/>
          <p:cNvSpPr/>
          <p:nvPr/>
        </p:nvSpPr>
        <p:spPr>
          <a:xfrm>
            <a:off x="4436076" y="2366319"/>
            <a:ext cx="877329" cy="704336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lowchart: Process 9"/>
          <p:cNvSpPr/>
          <p:nvPr/>
        </p:nvSpPr>
        <p:spPr>
          <a:xfrm>
            <a:off x="3688492" y="4369298"/>
            <a:ext cx="877329" cy="704336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>
            <a:off x="5313405" y="2718487"/>
            <a:ext cx="12480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37421" y="2718487"/>
            <a:ext cx="0" cy="16528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27157" y="3669957"/>
            <a:ext cx="44237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50876" y="3669957"/>
            <a:ext cx="0" cy="7013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157" y="3669957"/>
            <a:ext cx="0" cy="7013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0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EXAMINATION OF ELDER SIBLING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sz="2000" dirty="0" smtClean="0"/>
              <a:t>Conscious , </a:t>
            </a:r>
            <a:r>
              <a:rPr lang="en-IN" sz="2000" dirty="0" smtClean="0"/>
              <a:t>oriented </a:t>
            </a:r>
            <a:endParaRPr lang="en-IN" sz="2000" dirty="0" smtClean="0"/>
          </a:p>
          <a:p>
            <a:r>
              <a:rPr lang="en-IN" sz="2000" dirty="0" smtClean="0"/>
              <a:t>No pallor/ icterus/ cyanosis/clubbing/ pedal </a:t>
            </a:r>
            <a:r>
              <a:rPr lang="en-IN" sz="2000" dirty="0" err="1" smtClean="0"/>
              <a:t>edema</a:t>
            </a:r>
            <a:r>
              <a:rPr lang="en-IN" sz="2000" dirty="0" smtClean="0"/>
              <a:t>/ lymphadenopathy</a:t>
            </a:r>
          </a:p>
          <a:p>
            <a:r>
              <a:rPr lang="en-IN" sz="2000" dirty="0" smtClean="0"/>
              <a:t>No midline facial deformities</a:t>
            </a:r>
          </a:p>
          <a:p>
            <a:r>
              <a:rPr lang="en-IN" sz="2000" dirty="0" smtClean="0"/>
              <a:t>Vitals stable</a:t>
            </a:r>
          </a:p>
          <a:p>
            <a:r>
              <a:rPr lang="en-IN" sz="2000" dirty="0" smtClean="0"/>
              <a:t>Anthropometry  -    weight – 65 kg</a:t>
            </a:r>
          </a:p>
          <a:p>
            <a:r>
              <a:rPr lang="en-IN" sz="2000" dirty="0"/>
              <a:t> </a:t>
            </a:r>
            <a:r>
              <a:rPr lang="en-IN" sz="2000" dirty="0" smtClean="0"/>
              <a:t>                                 height – 157 cm</a:t>
            </a:r>
          </a:p>
          <a:p>
            <a:r>
              <a:rPr lang="en-IN" sz="2000" dirty="0"/>
              <a:t> </a:t>
            </a:r>
            <a:r>
              <a:rPr lang="en-IN" sz="2000" dirty="0" smtClean="0"/>
              <a:t>                                 BMI   26 kg/mˆ2</a:t>
            </a:r>
          </a:p>
          <a:p>
            <a:r>
              <a:rPr lang="en-IN" sz="2000" dirty="0"/>
              <a:t> </a:t>
            </a:r>
            <a:r>
              <a:rPr lang="en-IN" sz="2000" dirty="0" smtClean="0"/>
              <a:t>                                 head circumference – 55 cm </a:t>
            </a:r>
          </a:p>
          <a:p>
            <a:r>
              <a:rPr lang="en-IN" sz="2000" dirty="0" smtClean="0"/>
              <a:t>                                  arm span 166 cm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08357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sz="2400" dirty="0" smtClean="0"/>
              <a:t>Breast development Tanner staging B2-B3</a:t>
            </a:r>
          </a:p>
          <a:p>
            <a:r>
              <a:rPr lang="en-IN" sz="2400" dirty="0" smtClean="0"/>
              <a:t>No axillary hair </a:t>
            </a:r>
          </a:p>
          <a:p>
            <a:r>
              <a:rPr lang="en-IN" sz="2400" dirty="0" smtClean="0"/>
              <a:t>Genitals – no pubic hair,  no </a:t>
            </a:r>
            <a:r>
              <a:rPr lang="en-IN" sz="2400" dirty="0" err="1" smtClean="0"/>
              <a:t>clitoromegaly</a:t>
            </a:r>
            <a:r>
              <a:rPr lang="en-IN" sz="2400" dirty="0" smtClean="0"/>
              <a:t>, labia majora and minora  normal, vaginal </a:t>
            </a:r>
            <a:r>
              <a:rPr lang="en-IN" sz="2400" dirty="0" err="1" smtClean="0"/>
              <a:t>introitus</a:t>
            </a:r>
            <a:r>
              <a:rPr lang="en-IN" sz="2400" dirty="0" smtClean="0"/>
              <a:t> is pale</a:t>
            </a:r>
            <a:endParaRPr lang="en-IN" sz="2400" dirty="0"/>
          </a:p>
          <a:p>
            <a:r>
              <a:rPr lang="en-IN" sz="2400" dirty="0" smtClean="0"/>
              <a:t>No goitre</a:t>
            </a:r>
          </a:p>
          <a:p>
            <a:r>
              <a:rPr lang="en-IN" sz="2400" dirty="0" smtClean="0"/>
              <a:t>Olfactory nerve examination - normal</a:t>
            </a:r>
          </a:p>
          <a:p>
            <a:r>
              <a:rPr lang="en-IN" sz="2400" dirty="0" smtClean="0"/>
              <a:t>Vision and hearing -  normal</a:t>
            </a:r>
          </a:p>
          <a:p>
            <a:r>
              <a:rPr lang="en-IN" sz="2400" dirty="0" smtClean="0"/>
              <a:t>Other system  examination - NORMAL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4040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EXAMINATION OF YOUNGER SIBLING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sz="2000" dirty="0" smtClean="0"/>
              <a:t>Conscious , </a:t>
            </a:r>
            <a:r>
              <a:rPr lang="en-IN" sz="2000" dirty="0"/>
              <a:t>oriented </a:t>
            </a:r>
            <a:endParaRPr lang="en-IN" sz="2000" dirty="0" smtClean="0"/>
          </a:p>
          <a:p>
            <a:r>
              <a:rPr lang="en-IN" sz="2000" dirty="0" smtClean="0"/>
              <a:t>No </a:t>
            </a:r>
            <a:r>
              <a:rPr lang="en-IN" sz="2000" dirty="0"/>
              <a:t>pallor/ icterus/ cyanosis/clubbing/ pedal </a:t>
            </a:r>
            <a:r>
              <a:rPr lang="en-IN" sz="2000" dirty="0" err="1"/>
              <a:t>edema</a:t>
            </a:r>
            <a:r>
              <a:rPr lang="en-IN" sz="2000" dirty="0"/>
              <a:t>/ </a:t>
            </a:r>
            <a:r>
              <a:rPr lang="en-IN" sz="2000" dirty="0" smtClean="0"/>
              <a:t>lymphadenopathy</a:t>
            </a:r>
          </a:p>
          <a:p>
            <a:r>
              <a:rPr lang="en-IN" sz="2000" dirty="0" smtClean="0"/>
              <a:t>No midline facial deformities</a:t>
            </a:r>
          </a:p>
          <a:p>
            <a:r>
              <a:rPr lang="en-IN" sz="2000" dirty="0" smtClean="0"/>
              <a:t>Vitals stable</a:t>
            </a:r>
          </a:p>
          <a:p>
            <a:r>
              <a:rPr lang="en-IN" sz="2000" dirty="0" smtClean="0"/>
              <a:t>Anthropometry  - weight – 58 kg</a:t>
            </a:r>
          </a:p>
          <a:p>
            <a:r>
              <a:rPr lang="en-IN" sz="2000" dirty="0"/>
              <a:t> </a:t>
            </a:r>
            <a:r>
              <a:rPr lang="en-IN" sz="2000" dirty="0" smtClean="0"/>
              <a:t>                                 height – 150 cm</a:t>
            </a:r>
          </a:p>
          <a:p>
            <a:r>
              <a:rPr lang="en-IN" sz="2000" dirty="0"/>
              <a:t> </a:t>
            </a:r>
            <a:r>
              <a:rPr lang="en-IN" sz="2000" dirty="0" smtClean="0"/>
              <a:t>                                 BMI   25.7 kg/mˆ2</a:t>
            </a:r>
          </a:p>
          <a:p>
            <a:r>
              <a:rPr lang="en-IN" sz="2000" dirty="0"/>
              <a:t> </a:t>
            </a:r>
            <a:r>
              <a:rPr lang="en-IN" sz="2000" dirty="0" smtClean="0"/>
              <a:t>                                 head circumference – 53 cm </a:t>
            </a:r>
          </a:p>
          <a:p>
            <a:r>
              <a:rPr lang="en-IN" sz="2000" dirty="0"/>
              <a:t> </a:t>
            </a:r>
            <a:r>
              <a:rPr lang="en-IN" sz="2000" dirty="0" smtClean="0"/>
              <a:t>                                 arm span 160 cm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0789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sz="2400" dirty="0" smtClean="0"/>
              <a:t>Breast development Tanner staging B2-B3</a:t>
            </a:r>
          </a:p>
          <a:p>
            <a:r>
              <a:rPr lang="en-IN" sz="2400" dirty="0" smtClean="0"/>
              <a:t>No axillary hair </a:t>
            </a:r>
          </a:p>
          <a:p>
            <a:r>
              <a:rPr lang="en-IN" sz="2400" dirty="0" smtClean="0"/>
              <a:t>Genitals – no pubic hair,  no </a:t>
            </a:r>
            <a:r>
              <a:rPr lang="en-IN" sz="2400" dirty="0" err="1" smtClean="0"/>
              <a:t>clitoromegaly</a:t>
            </a:r>
            <a:r>
              <a:rPr lang="en-IN" sz="2400" dirty="0" smtClean="0"/>
              <a:t>, labia majora and minora  normal, vaginal </a:t>
            </a:r>
            <a:r>
              <a:rPr lang="en-IN" sz="2400" dirty="0" err="1" smtClean="0"/>
              <a:t>introitus</a:t>
            </a:r>
            <a:r>
              <a:rPr lang="en-IN" sz="2400" dirty="0" smtClean="0"/>
              <a:t> is pale</a:t>
            </a:r>
            <a:endParaRPr lang="en-IN" sz="2400" dirty="0"/>
          </a:p>
          <a:p>
            <a:r>
              <a:rPr lang="en-IN" sz="2400" dirty="0" smtClean="0"/>
              <a:t>No goitre</a:t>
            </a:r>
          </a:p>
          <a:p>
            <a:r>
              <a:rPr lang="en-IN" sz="2400" dirty="0"/>
              <a:t> </a:t>
            </a:r>
            <a:r>
              <a:rPr lang="en-IN" sz="2400" dirty="0" smtClean="0"/>
              <a:t>olfactory nerve examination - normal</a:t>
            </a:r>
          </a:p>
          <a:p>
            <a:r>
              <a:rPr lang="en-IN" sz="2400" dirty="0" smtClean="0"/>
              <a:t>Vision and hearing normal</a:t>
            </a:r>
          </a:p>
          <a:p>
            <a:r>
              <a:rPr lang="en-IN" sz="2400" dirty="0" smtClean="0"/>
              <a:t>Other system  examination - NORMAL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2106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421</TotalTime>
  <Words>666</Words>
  <Application>Microsoft Office PowerPoint</Application>
  <PresentationFormat>Widescreen</PresentationFormat>
  <Paragraphs>165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Wingdings</vt:lpstr>
      <vt:lpstr>Wingdings 3</vt:lpstr>
      <vt:lpstr>Wisp</vt:lpstr>
      <vt:lpstr>ISOLATED HYPOGONADOTROPHIC HYPOGONADISM IN SIBLINGS</vt:lpstr>
      <vt:lpstr>PowerPoint Presentation</vt:lpstr>
      <vt:lpstr>PowerPoint Presentation</vt:lpstr>
      <vt:lpstr>PowerPoint Presentation</vt:lpstr>
      <vt:lpstr>PEDIGREE CHART</vt:lpstr>
      <vt:lpstr>EXAMINATION OF ELDER SIBLING</vt:lpstr>
      <vt:lpstr>PowerPoint Presentation</vt:lpstr>
      <vt:lpstr>EXAMINATION OF YOUNGER SIBLING</vt:lpstr>
      <vt:lpstr>PowerPoint Presentation</vt:lpstr>
      <vt:lpstr>INVESTIGATIONS</vt:lpstr>
      <vt:lpstr> </vt:lpstr>
      <vt:lpstr>PowerPoint Presentation</vt:lpstr>
      <vt:lpstr>USG ABDOMEN AND PELVIS</vt:lpstr>
      <vt:lpstr>MRI PITUITARY OF ELDER SIBLING</vt:lpstr>
      <vt:lpstr>PowerPoint Presentation</vt:lpstr>
      <vt:lpstr>MRI PITUITARY YOUNGER SIBLING</vt:lpstr>
      <vt:lpstr>PowerPoint Presentation</vt:lpstr>
      <vt:lpstr>MRI PITUITARY</vt:lpstr>
      <vt:lpstr>PowerPoint Presentation</vt:lpstr>
      <vt:lpstr>DIAGNOSIS</vt:lpstr>
      <vt:lpstr>TREATMENT given </vt:lpstr>
      <vt:lpstr>AIM OF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47</cp:revision>
  <dcterms:created xsi:type="dcterms:W3CDTF">2017-07-02T16:19:39Z</dcterms:created>
  <dcterms:modified xsi:type="dcterms:W3CDTF">2017-07-05T06:33:07Z</dcterms:modified>
</cp:coreProperties>
</file>